
<file path=[Content_Types].xml><?xml version="1.0" encoding="utf-8"?>
<Types xmlns="http://schemas.openxmlformats.org/package/2006/content-types">
  <Default Extension="jpeg" ContentType="image/jpe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9" r:id="rId3"/>
    <p:sldId id="1181" r:id="rId4"/>
    <p:sldId id="1314" r:id="rId5"/>
    <p:sldId id="1331" r:id="rId6"/>
    <p:sldId id="1315" r:id="rId7"/>
    <p:sldId id="1316" r:id="rId8"/>
    <p:sldId id="1317" r:id="rId9"/>
    <p:sldId id="1318" r:id="rId10"/>
    <p:sldId id="1319" r:id="rId11"/>
    <p:sldId id="1320" r:id="rId12"/>
    <p:sldId id="1321" r:id="rId13"/>
    <p:sldId id="1322" r:id="rId14"/>
    <p:sldId id="1323" r:id="rId16"/>
    <p:sldId id="1290" r:id="rId17"/>
    <p:sldId id="1324" r:id="rId18"/>
    <p:sldId id="1325" r:id="rId19"/>
    <p:sldId id="1354" r:id="rId20"/>
    <p:sldId id="1348" r:id="rId21"/>
    <p:sldId id="1326" r:id="rId22"/>
    <p:sldId id="1353" r:id="rId23"/>
    <p:sldId id="1327" r:id="rId24"/>
    <p:sldId id="1328" r:id="rId25"/>
    <p:sldId id="1355" r:id="rId26"/>
    <p:sldId id="1356" r:id="rId27"/>
    <p:sldId id="1357" r:id="rId28"/>
    <p:sldId id="1358" r:id="rId29"/>
    <p:sldId id="1329" r:id="rId30"/>
    <p:sldId id="1359" r:id="rId31"/>
    <p:sldId id="1362" r:id="rId32"/>
    <p:sldId id="1360" r:id="rId33"/>
    <p:sldId id="1361" r:id="rId34"/>
    <p:sldId id="1363" r:id="rId35"/>
    <p:sldId id="1364" r:id="rId36"/>
    <p:sldId id="1365" r:id="rId37"/>
    <p:sldId id="1366" r:id="rId38"/>
    <p:sldId id="1367" r:id="rId39"/>
    <p:sldId id="1371" r:id="rId40"/>
    <p:sldId id="1385" r:id="rId41"/>
    <p:sldId id="1446" r:id="rId42"/>
    <p:sldId id="1515" r:id="rId43"/>
    <p:sldId id="1514" r:id="rId44"/>
    <p:sldId id="1517" r:id="rId45"/>
    <p:sldId id="1518" r:id="rId46"/>
    <p:sldId id="1519" r:id="rId47"/>
    <p:sldId id="1520" r:id="rId48"/>
    <p:sldId id="1522" r:id="rId49"/>
    <p:sldId id="1523" r:id="rId50"/>
    <p:sldId id="1524" r:id="rId51"/>
    <p:sldId id="1525" r:id="rId52"/>
    <p:sldId id="1526" r:id="rId53"/>
    <p:sldId id="1391" r:id="rId54"/>
    <p:sldId id="1392" r:id="rId55"/>
    <p:sldId id="1528" r:id="rId56"/>
    <p:sldId id="1529" r:id="rId57"/>
    <p:sldId id="1531" r:id="rId58"/>
    <p:sldId id="1527" r:id="rId59"/>
    <p:sldId id="1393" r:id="rId60"/>
    <p:sldId id="1394" r:id="rId61"/>
    <p:sldId id="1395" r:id="rId62"/>
    <p:sldId id="1396" r:id="rId63"/>
    <p:sldId id="1397" r:id="rId64"/>
    <p:sldId id="1398" r:id="rId65"/>
    <p:sldId id="1399" r:id="rId66"/>
    <p:sldId id="1400" r:id="rId67"/>
    <p:sldId id="1401" r:id="rId68"/>
    <p:sldId id="1402" r:id="rId69"/>
    <p:sldId id="1404" r:id="rId70"/>
    <p:sldId id="1406" r:id="rId71"/>
    <p:sldId id="1407" r:id="rId72"/>
    <p:sldId id="1408" r:id="rId73"/>
    <p:sldId id="1409" r:id="rId74"/>
    <p:sldId id="1410" r:id="rId75"/>
    <p:sldId id="1411" r:id="rId76"/>
    <p:sldId id="1412" r:id="rId77"/>
    <p:sldId id="1413" r:id="rId78"/>
    <p:sldId id="1414" r:id="rId79"/>
    <p:sldId id="1415" r:id="rId80"/>
    <p:sldId id="1416" r:id="rId81"/>
    <p:sldId id="1420" r:id="rId82"/>
    <p:sldId id="1422" r:id="rId83"/>
    <p:sldId id="1424" r:id="rId84"/>
    <p:sldId id="1425" r:id="rId85"/>
    <p:sldId id="1426" r:id="rId86"/>
    <p:sldId id="1427" r:id="rId87"/>
    <p:sldId id="1428" r:id="rId88"/>
    <p:sldId id="1429" r:id="rId89"/>
    <p:sldId id="1430" r:id="rId90"/>
    <p:sldId id="1537" r:id="rId91"/>
    <p:sldId id="1535" r:id="rId92"/>
    <p:sldId id="1538" r:id="rId93"/>
    <p:sldId id="1534" r:id="rId94"/>
    <p:sldId id="1431" r:id="rId95"/>
    <p:sldId id="1539" r:id="rId96"/>
    <p:sldId id="1540" r:id="rId97"/>
    <p:sldId id="1541" r:id="rId98"/>
    <p:sldId id="1542" r:id="rId99"/>
    <p:sldId id="1543" r:id="rId100"/>
    <p:sldId id="1544" r:id="rId101"/>
    <p:sldId id="1433" r:id="rId102"/>
    <p:sldId id="1434" r:id="rId103"/>
    <p:sldId id="1435" r:id="rId104"/>
    <p:sldId id="1436" r:id="rId105"/>
    <p:sldId id="1547" r:id="rId106"/>
    <p:sldId id="1548" r:id="rId107"/>
    <p:sldId id="1549" r:id="rId108"/>
    <p:sldId id="1550" r:id="rId109"/>
    <p:sldId id="1551" r:id="rId110"/>
    <p:sldId id="1552" r:id="rId111"/>
    <p:sldId id="1546" r:id="rId112"/>
    <p:sldId id="1438" r:id="rId113"/>
    <p:sldId id="1439" r:id="rId114"/>
    <p:sldId id="1440" r:id="rId115"/>
    <p:sldId id="1554" r:id="rId116"/>
    <p:sldId id="1555" r:id="rId117"/>
    <p:sldId id="1556" r:id="rId118"/>
    <p:sldId id="1558" r:id="rId119"/>
    <p:sldId id="1559" r:id="rId120"/>
    <p:sldId id="1560" r:id="rId121"/>
    <p:sldId id="1557" r:id="rId122"/>
    <p:sldId id="1561" r:id="rId123"/>
    <p:sldId id="1562" r:id="rId124"/>
    <p:sldId id="1565" r:id="rId125"/>
    <p:sldId id="1563" r:id="rId126"/>
    <p:sldId id="1608" r:id="rId127"/>
    <p:sldId id="1566" r:id="rId128"/>
    <p:sldId id="1443" r:id="rId129"/>
    <p:sldId id="1444" r:id="rId130"/>
    <p:sldId id="1445" r:id="rId131"/>
    <p:sldId id="1513" r:id="rId132"/>
    <p:sldId id="1374" r:id="rId133"/>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CBAC"/>
    <a:srgbClr val="FF3300"/>
    <a:srgbClr val="FFFF66"/>
    <a:srgbClr val="A33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Objects="1" showGuides="1">
      <p:cViewPr varScale="1">
        <p:scale>
          <a:sx n="84" d="100"/>
          <a:sy n="84" d="100"/>
        </p:scale>
        <p:origin x="-1548" y="-78"/>
      </p:cViewPr>
      <p:guideLst>
        <p:guide orient="horz" pos="2046"/>
        <p:guide pos="27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5122" name="Text Box 6"/>
          <p:cNvSpPr txBox="1"/>
          <p:nvPr/>
        </p:nvSpPr>
        <p:spPr>
          <a:xfrm>
            <a:off x="8621713" y="6645275"/>
            <a:ext cx="522287" cy="212725"/>
          </a:xfrm>
          <a:prstGeom prst="rect">
            <a:avLst/>
          </a:prstGeom>
          <a:noFill/>
          <a:ln w="9525">
            <a:noFill/>
          </a:ln>
        </p:spPr>
        <p:txBody>
          <a:bodyPr vert="horz" wrap="square"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
        <p:nvSpPr>
          <p:cNvPr id="5124" name="标题 5123"/>
          <p:cNvSpPr>
            <a:spLocks noGrp="1"/>
          </p:cNvSpPr>
          <p:nvPr>
            <p:ph type="ctrTitle"/>
          </p:nvPr>
        </p:nvSpPr>
        <p:spPr>
          <a:xfrm>
            <a:off x="685800" y="2130425"/>
            <a:ext cx="7772400" cy="1470025"/>
          </a:xfrm>
          <a:prstGeom prst="rect">
            <a:avLst/>
          </a:prstGeom>
          <a:noFill/>
          <a:ln w="9525">
            <a:noFill/>
          </a:ln>
        </p:spPr>
        <p:txBody>
          <a:bodyPr anchor="ctr"/>
          <a:lstStyle>
            <a:lvl1pPr lvl="0" algn="ctr">
              <a:defRPr sz="3600">
                <a:solidFill>
                  <a:srgbClr val="A50021"/>
                </a:solidFill>
              </a:defRPr>
            </a:lvl1pPr>
          </a:lstStyle>
          <a:p>
            <a:pPr lvl="0"/>
            <a:r>
              <a:rPr lang="zh-CN" altLang="en-US"/>
              <a:t>单击此处编辑母版标题样式</a:t>
            </a:r>
            <a:endParaRPr lang="zh-CN" altLang="en-US"/>
          </a:p>
        </p:txBody>
      </p:sp>
      <p:sp>
        <p:nvSpPr>
          <p:cNvPr id="5125" name="副标题 5124"/>
          <p:cNvSpPr>
            <a:spLocks noGrp="1"/>
          </p:cNvSpPr>
          <p:nvPr>
            <p:ph type="subTitle" idx="1"/>
          </p:nvPr>
        </p:nvSpPr>
        <p:spPr>
          <a:xfrm>
            <a:off x="1371600" y="3886200"/>
            <a:ext cx="6400800" cy="1066800"/>
          </a:xfrm>
          <a:prstGeom prst="rect">
            <a:avLst/>
          </a:prstGeom>
          <a:noFill/>
          <a:ln w="9525">
            <a:noFill/>
          </a:ln>
        </p:spPr>
        <p:txBody>
          <a:bodyPr anchor="t"/>
          <a:lstStyle>
            <a:lvl1pPr marL="0" lvl="0" indent="0" algn="ctr">
              <a:buNone/>
              <a:defRPr sz="3200"/>
            </a:lvl1pPr>
            <a:lvl2pPr marL="457200" lvl="1" indent="0" algn="ctr">
              <a:buNone/>
              <a:defRPr sz="2400"/>
            </a:lvl2pPr>
            <a:lvl3pPr marL="914400" lvl="2" indent="0" algn="ctr">
              <a:buNone/>
              <a:defRPr sz="2400"/>
            </a:lvl3pPr>
            <a:lvl4pPr marL="1371600" lvl="3" indent="0" algn="ctr">
              <a:buNone/>
              <a:defRPr sz="2400"/>
            </a:lvl4pPr>
            <a:lvl5pPr marL="1828800" lvl="4" indent="0" algn="ctr">
              <a:buNone/>
              <a:defRPr sz="2400"/>
            </a:lvl5pPr>
          </a:lstStyle>
          <a:p>
            <a:pPr lvl="0"/>
            <a:r>
              <a:rPr lang="zh-CN" altLang="en-US"/>
              <a:t>单击此处编辑母版副标题样式</a:t>
            </a:r>
            <a:endParaRPr lang="zh-CN" altLang="en-US"/>
          </a:p>
        </p:txBody>
      </p:sp>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showMasterPhAnim="0">
  <p:cSld name="1_标题幻灯片">
    <p:bg>
      <p:bgPr>
        <a:blipFill rotWithShape="1">
          <a:blip r:embed="rId2" cstate="print">
            <a:alphaModFix amt="57000"/>
          </a:blip>
          <a:stretch>
            <a:fillRect/>
          </a:stretch>
        </a:blipFill>
        <a:effectLst/>
      </p:bgPr>
    </p:bg>
    <p:spTree>
      <p:nvGrpSpPr>
        <p:cNvPr id="1" name=""/>
        <p:cNvGrpSpPr/>
        <p:nvPr/>
      </p:nvGrpSpPr>
      <p:grpSpPr>
        <a:xfrm>
          <a:off x="0" y="0"/>
          <a:ext cx="0" cy="0"/>
          <a:chOff x="0" y="0"/>
          <a:chExt cx="0" cy="0"/>
        </a:xfrm>
      </p:grpSpPr>
      <p:sp>
        <p:nvSpPr>
          <p:cNvPr id="7170" name="文本框 7169"/>
          <p:cNvSpPr txBox="1"/>
          <p:nvPr userDrawn="1"/>
        </p:nvSpPr>
        <p:spPr>
          <a:xfrm>
            <a:off x="15875" y="3903663"/>
            <a:ext cx="9128125" cy="1798637"/>
          </a:xfrm>
          <a:prstGeom prst="rect">
            <a:avLst/>
          </a:prstGeom>
          <a:solidFill>
            <a:schemeClr val="bg1">
              <a:alpha val="29999"/>
            </a:schemeClr>
          </a:solidFill>
          <a:ln w="9525">
            <a:noFill/>
          </a:ln>
        </p:spPr>
        <p:txBody>
          <a:bodyPr>
            <a:spAutoFit/>
          </a:bodyPr>
          <a:lstStyle/>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a:p>
            <a:pPr lvl="0" algn="l" eaLnBrk="1" latinLnBrk="0" hangingPunct="1"/>
            <a:endParaRPr lang="en-US" altLang="zh-CN" sz="1600">
              <a:solidFill>
                <a:schemeClr val="tx1"/>
              </a:solidFill>
              <a:latin typeface="Arial" panose="020B0604020202020204" pitchFamily="34" charset="0"/>
            </a:endParaRPr>
          </a:p>
        </p:txBody>
      </p:sp>
      <p:sp>
        <p:nvSpPr>
          <p:cNvPr id="7171" name="标题 7170"/>
          <p:cNvSpPr>
            <a:spLocks noGrp="1"/>
          </p:cNvSpPr>
          <p:nvPr>
            <p:ph type="ctrTitle"/>
          </p:nvPr>
        </p:nvSpPr>
        <p:spPr>
          <a:xfrm>
            <a:off x="685800" y="3903663"/>
            <a:ext cx="7770813" cy="977900"/>
          </a:xfrm>
          <a:prstGeom prst="rect">
            <a:avLst/>
          </a:prstGeom>
          <a:noFill/>
          <a:ln w="9525">
            <a:noFill/>
          </a:ln>
        </p:spPr>
        <p:txBody>
          <a:bodyPr lIns="86597" tIns="43298" rIns="86597" bIns="43298" anchor="ctr"/>
          <a:lstStyle>
            <a:lvl1pPr lvl="0" algn="ctr">
              <a:defRPr sz="41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stStyle>
          <a:p>
            <a:pPr lvl="0"/>
            <a:r>
              <a:rPr lang="zh-CN" altLang="en-US"/>
              <a:t>单击此处编辑母版标题样式</a:t>
            </a:r>
            <a:endParaRPr lang="zh-CN" altLang="en-US"/>
          </a:p>
        </p:txBody>
      </p:sp>
      <p:sp>
        <p:nvSpPr>
          <p:cNvPr id="7172" name="副标题 7171"/>
          <p:cNvSpPr>
            <a:spLocks noGrp="1"/>
          </p:cNvSpPr>
          <p:nvPr>
            <p:ph type="subTitle" idx="1"/>
          </p:nvPr>
        </p:nvSpPr>
        <p:spPr>
          <a:xfrm>
            <a:off x="1371600" y="5013325"/>
            <a:ext cx="6400800" cy="917575"/>
          </a:xfrm>
          <a:prstGeom prst="rect">
            <a:avLst/>
          </a:prstGeom>
          <a:noFill/>
          <a:ln w="9525">
            <a:noFill/>
          </a:ln>
        </p:spPr>
        <p:txBody>
          <a:bodyPr lIns="86597" tIns="43298" rIns="86597" bIns="43298" anchor="t"/>
          <a:lstStyle>
            <a:lvl1pPr marL="0" lvl="0" indent="0" algn="ctr">
              <a:buNone/>
              <a:defRPr sz="3300" baseline="0">
                <a:solidFill>
                  <a:schemeClr val="bg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1pPr>
            <a:lvl2pPr marL="433705" lvl="1"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2pPr>
            <a:lvl3pPr marL="866775" lvl="2"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3pPr>
            <a:lvl4pPr marL="1298575" lvl="3"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4pPr>
            <a:lvl5pPr marL="1732280" lvl="4" indent="0" algn="ctr">
              <a:buNone/>
              <a:defRPr sz="2100" baseline="0">
                <a:solidFill>
                  <a:schemeClr val="tx1"/>
                </a:solidFill>
                <a:effectDag name="">
                  <a:effect ref="fillLine"/>
                  <a:cont type="tree" name="">
                    <a:effect ref="fillLine"/>
                    <a:outerShdw dist="38100" dir="13500000" algn="br">
                      <a:srgbClr val="FFFFFF"/>
                    </a:outerShdw>
                  </a:cont>
                  <a:cont type="tree" name="">
                    <a:effect ref="fillLine"/>
                    <a:outerShdw dist="38100" dir="2700000" algn="tl">
                      <a:srgbClr val="999999"/>
                    </a:outerShdw>
                  </a:cont>
                </a:effectDag>
              </a:defRPr>
            </a:lvl5pPr>
          </a:lstStyle>
          <a:p>
            <a:pPr lvl="0"/>
            <a:r>
              <a:rPr lang="zh-CN" altLang="en-US"/>
              <a:t>单击此处编辑母版副标题样式</a:t>
            </a:r>
            <a:endParaRPr lang="zh-CN" altLang="en-US"/>
          </a:p>
        </p:txBody>
      </p:sp>
      <p:sp>
        <p:nvSpPr>
          <p:cNvPr id="7173" name="日期占位符 7172"/>
          <p:cNvSpPr>
            <a:spLocks noGrp="1"/>
          </p:cNvSpPr>
          <p:nvPr>
            <p:ph type="dt" sz="half" idx="2"/>
          </p:nvPr>
        </p:nvSpPr>
        <p:spPr>
          <a:xfrm>
            <a:off x="457200" y="6243638"/>
            <a:ext cx="2133600" cy="477837"/>
          </a:xfrm>
          <a:prstGeom prst="rect">
            <a:avLst/>
          </a:prstGeom>
          <a:noFill/>
          <a:ln w="9525">
            <a:noFill/>
          </a:ln>
        </p:spPr>
        <p:txBody>
          <a:bodyPr lIns="86597" tIns="43298" rIns="86597" bIns="43298" anchor="t"/>
          <a:lstStyle>
            <a:lvl1pPr>
              <a:defRPr sz="1500">
                <a:solidFill>
                  <a:schemeClr val="bg1"/>
                </a:solidFill>
              </a:defRPr>
            </a:lvl1pPr>
          </a:lstStyle>
          <a:p>
            <a:endParaRPr lang="zh-CN" altLang="en-US" dirty="0">
              <a:latin typeface="Arial" panose="020B0604020202020204" pitchFamily="34" charset="0"/>
            </a:endParaRPr>
          </a:p>
        </p:txBody>
      </p:sp>
      <p:sp>
        <p:nvSpPr>
          <p:cNvPr id="7174" name="页脚占位符 7173"/>
          <p:cNvSpPr>
            <a:spLocks noGrp="1"/>
          </p:cNvSpPr>
          <p:nvPr>
            <p:ph type="ftr" sz="quarter" idx="3"/>
          </p:nvPr>
        </p:nvSpPr>
        <p:spPr>
          <a:xfrm>
            <a:off x="3124200" y="6243638"/>
            <a:ext cx="2895600" cy="477837"/>
          </a:xfrm>
          <a:prstGeom prst="rect">
            <a:avLst/>
          </a:prstGeom>
          <a:noFill/>
          <a:ln w="9525">
            <a:noFill/>
          </a:ln>
        </p:spPr>
        <p:txBody>
          <a:bodyPr lIns="86597" tIns="43298" rIns="86597" bIns="43298" anchor="t"/>
          <a:lstStyle>
            <a:lvl1pPr algn="ctr">
              <a:defRPr sz="1500">
                <a:solidFill>
                  <a:schemeClr val="bg1"/>
                </a:solidFill>
              </a:defRPr>
            </a:lvl1pPr>
          </a:lstStyle>
          <a:p>
            <a:endParaRPr lang="zh-CN" altLang="en-US" dirty="0">
              <a:latin typeface="Arial" panose="020B0604020202020204" pitchFamily="34" charset="0"/>
            </a:endParaRPr>
          </a:p>
        </p:txBody>
      </p:sp>
      <p:sp>
        <p:nvSpPr>
          <p:cNvPr id="7175" name="灯片编号占位符 7174"/>
          <p:cNvSpPr>
            <a:spLocks noGrp="1"/>
          </p:cNvSpPr>
          <p:nvPr>
            <p:ph type="sldNum" sz="quarter" idx="4"/>
          </p:nvPr>
        </p:nvSpPr>
        <p:spPr>
          <a:xfrm>
            <a:off x="6553200" y="6243638"/>
            <a:ext cx="2133600" cy="477837"/>
          </a:xfrm>
          <a:prstGeom prst="rect">
            <a:avLst/>
          </a:prstGeom>
          <a:noFill/>
          <a:ln w="9525">
            <a:noFill/>
          </a:ln>
        </p:spPr>
        <p:txBody>
          <a:bodyPr lIns="86597" tIns="43298" rIns="86597" bIns="43298" anchor="t"/>
          <a:lstStyle>
            <a:lvl1pPr algn="r">
              <a:defRPr sz="1500">
                <a:solidFill>
                  <a:schemeClr val="bg1"/>
                </a:solidFill>
              </a:defRPr>
            </a:lvl1pPr>
          </a:lstStyle>
          <a:p>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blipFill rotWithShape="1">
          <a:blip r:embed="rId2" cstate="print"/>
          <a:stretch>
            <a:fillRect b="8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03835" y="1191578"/>
            <a:ext cx="8229600" cy="1144587"/>
          </a:xfrm>
        </p:spPr>
        <p:txBody>
          <a:bodyPr/>
          <a:lstStyle>
            <a:lvl1pPr>
              <a:defRPr sz="3200">
                <a:solidFill>
                  <a:srgbClr val="FF0000"/>
                </a:solidFill>
              </a:defRPr>
            </a:lvl1pPr>
          </a:lstStyle>
          <a:p>
            <a:r>
              <a:rPr lang="zh-CN" altLang="en-US" smtClean="0"/>
              <a:t>标题样式</a:t>
            </a:r>
            <a:endParaRPr lang="zh-CN" altLang="en-US"/>
          </a:p>
        </p:txBody>
      </p:sp>
      <p:sp>
        <p:nvSpPr>
          <p:cNvPr id="3" name="内容占位符 2"/>
          <p:cNvSpPr>
            <a:spLocks noGrp="1"/>
          </p:cNvSpPr>
          <p:nvPr>
            <p:ph idx="1"/>
          </p:nvPr>
        </p:nvSpPr>
        <p:spPr>
          <a:xfrm>
            <a:off x="300990" y="2523490"/>
            <a:ext cx="8493760" cy="3569335"/>
          </a:xfrm>
        </p:spPr>
        <p:txBody>
          <a:bodyPr/>
          <a:lstStyle>
            <a:lvl1pPr>
              <a:defRPr sz="2800"/>
            </a:lvl1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pic>
        <p:nvPicPr>
          <p:cNvPr id="4" name="图片 3"/>
          <p:cNvPicPr>
            <a:picLocks noChangeAspect="1"/>
          </p:cNvPicPr>
          <p:nvPr userDrawn="1"/>
        </p:nvPicPr>
        <p:blipFill>
          <a:blip r:embed="rId3" cstate="print"/>
          <a:srcRect l="32515"/>
          <a:stretch>
            <a:fillRect/>
          </a:stretch>
        </p:blipFill>
        <p:spPr>
          <a:xfrm>
            <a:off x="5995670" y="5996305"/>
            <a:ext cx="3140710" cy="80264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6" cstate="print"/>
          <a:stretch>
            <a:fillRect/>
          </a:stretch>
        </a:blipFill>
        <a:effectLst/>
      </p:bgPr>
    </p:bg>
    <p:spTree>
      <p:nvGrpSpPr>
        <p:cNvPr id="1" name=""/>
        <p:cNvGrpSpPr/>
        <p:nvPr/>
      </p:nvGrpSpPr>
      <p:grpSpPr>
        <a:xfrm>
          <a:off x="0" y="0"/>
          <a:ext cx="0" cy="0"/>
          <a:chOff x="0" y="0"/>
          <a:chExt cx="0" cy="0"/>
        </a:xfrm>
      </p:grpSpPr>
      <p:sp>
        <p:nvSpPr>
          <p:cNvPr id="4098" name="Rectangle 3"/>
          <p:cNvSpPr>
            <a:spLocks noGrp="1"/>
          </p:cNvSpPr>
          <p:nvPr>
            <p:ph type="title"/>
          </p:nvPr>
        </p:nvSpPr>
        <p:spPr>
          <a:xfrm>
            <a:off x="381000" y="76200"/>
            <a:ext cx="7678738" cy="663575"/>
          </a:xfrm>
          <a:prstGeom prst="rect">
            <a:avLst/>
          </a:prstGeom>
          <a:noFill/>
          <a:ln w="9525">
            <a:noFill/>
          </a:ln>
        </p:spPr>
        <p:txBody>
          <a:bodyPr anchor="b"/>
          <a:lstStyle/>
          <a:p>
            <a:pPr lvl="0"/>
            <a:r>
              <a:rPr lang="zh-CN" altLang="en-US"/>
              <a:t>单击此处编辑母版标题样式</a:t>
            </a:r>
            <a:endParaRPr lang="zh-CN" altLang="en-US"/>
          </a:p>
        </p:txBody>
      </p:sp>
      <p:sp>
        <p:nvSpPr>
          <p:cNvPr id="4099" name="Rectangle 4"/>
          <p:cNvSpPr>
            <a:spLocks noGrp="1"/>
          </p:cNvSpPr>
          <p:nvPr>
            <p:ph type="body" idx="1"/>
          </p:nvPr>
        </p:nvSpPr>
        <p:spPr>
          <a:xfrm>
            <a:off x="1306513" y="1268413"/>
            <a:ext cx="7043737" cy="4859337"/>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p:txBody>
      </p:sp>
      <p:sp>
        <p:nvSpPr>
          <p:cNvPr id="4100" name="Text Box 6"/>
          <p:cNvSpPr txBox="1"/>
          <p:nvPr/>
        </p:nvSpPr>
        <p:spPr>
          <a:xfrm>
            <a:off x="8621713" y="6645275"/>
            <a:ext cx="522287" cy="212725"/>
          </a:xfrm>
          <a:prstGeom prst="rect">
            <a:avLst/>
          </a:prstGeom>
          <a:noFill/>
          <a:ln w="9525">
            <a:noFill/>
          </a:ln>
        </p:spPr>
        <p:txBody>
          <a:bodyPr anchor="b">
            <a:spAutoFit/>
          </a:bodyPr>
          <a:lstStyle/>
          <a:p>
            <a:pPr lvl="0" eaLnBrk="1" hangingPunct="1">
              <a:spcBef>
                <a:spcPct val="50000"/>
              </a:spcBef>
            </a:pPr>
            <a:endParaRPr lang="zh-CN" altLang="en-US" sz="800" b="1" dirty="0">
              <a:solidFill>
                <a:schemeClr val="tx1"/>
              </a:solidFill>
              <a:latin typeface="Times New Roman" panose="0202060305040502030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p:txStyles>
    <p:titleStyle>
      <a:lvl1pPr marL="0" lvl="0" indent="0" algn="l" defTabSz="914400" eaLnBrk="0" fontAlgn="base" latinLnBrk="0" hangingPunct="0">
        <a:lnSpc>
          <a:spcPct val="100000"/>
        </a:lnSpc>
        <a:spcBef>
          <a:spcPct val="0"/>
        </a:spcBef>
        <a:spcAft>
          <a:spcPct val="0"/>
        </a:spcAft>
        <a:buNone/>
        <a:defRPr sz="3200" b="1" i="0" u="none" kern="1200" baseline="0">
          <a:solidFill>
            <a:schemeClr val="bg1"/>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Font typeface="Verdana" panose="020B0604030504040204" pitchFamily="2" charset="0"/>
        <a:buChar char="▪"/>
        <a:defRPr sz="28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Font typeface="Verdana" panose="020B0604030504040204" pitchFamily="2" charset="0"/>
        <a:buChar char="–"/>
        <a:defRPr sz="24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Font typeface="Stone Sans"/>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rgbClr val="FFFF66"/>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5.png"/><Relationship Id="rId1" Type="http://schemas.openxmlformats.org/officeDocument/2006/relationships/image" Target="../media/image144.png"/></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49.jpeg"/><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image" Target="../media/image146.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1.png"/><Relationship Id="rId2" Type="http://schemas.openxmlformats.org/officeDocument/2006/relationships/image" Target="../media/image150.jpeg"/><Relationship Id="rId1" Type="http://schemas.openxmlformats.org/officeDocument/2006/relationships/image" Target="../media/image84.GIF"/></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3.png"/><Relationship Id="rId1" Type="http://schemas.openxmlformats.org/officeDocument/2006/relationships/image" Target="../media/image152.pn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image" Target="../media/image84.GIF"/></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jpe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8.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9.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1.png"/><Relationship Id="rId1" Type="http://schemas.openxmlformats.org/officeDocument/2006/relationships/image" Target="../media/image160.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jpeg"/><Relationship Id="rId1" Type="http://schemas.openxmlformats.org/officeDocument/2006/relationships/image" Target="../media/image162.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4.png"/><Relationship Id="rId1" Type="http://schemas.openxmlformats.org/officeDocument/2006/relationships/image" Target="../media/image163.png"/></Relationships>
</file>

<file path=ppt/slides/_rels/slide118.xml.rels><?xml version="1.0" encoding="UTF-8" standalone="yes"?>
<Relationships xmlns="http://schemas.openxmlformats.org/package/2006/relationships"><Relationship Id="rId9" Type="http://schemas.openxmlformats.org/officeDocument/2006/relationships/image" Target="../media/image173.png"/><Relationship Id="rId8" Type="http://schemas.openxmlformats.org/officeDocument/2006/relationships/image" Target="../media/image172.png"/><Relationship Id="rId7" Type="http://schemas.openxmlformats.org/officeDocument/2006/relationships/image" Target="../media/image171.png"/><Relationship Id="rId6" Type="http://schemas.openxmlformats.org/officeDocument/2006/relationships/image" Target="../media/image170.jpeg"/><Relationship Id="rId5" Type="http://schemas.openxmlformats.org/officeDocument/2006/relationships/image" Target="../media/image169.jpeg"/><Relationship Id="rId4" Type="http://schemas.openxmlformats.org/officeDocument/2006/relationships/image" Target="../media/image168.jpeg"/><Relationship Id="rId3" Type="http://schemas.openxmlformats.org/officeDocument/2006/relationships/image" Target="../media/image167.jpeg"/><Relationship Id="rId2" Type="http://schemas.openxmlformats.org/officeDocument/2006/relationships/image" Target="../media/image166.jpeg"/><Relationship Id="rId11" Type="http://schemas.openxmlformats.org/officeDocument/2006/relationships/slideLayout" Target="../slideLayouts/slideLayout3.xml"/><Relationship Id="rId10" Type="http://schemas.openxmlformats.org/officeDocument/2006/relationships/image" Target="../media/image174.png"/><Relationship Id="rId1" Type="http://schemas.openxmlformats.org/officeDocument/2006/relationships/image" Target="../media/image165.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6.png"/><Relationship Id="rId1" Type="http://schemas.openxmlformats.org/officeDocument/2006/relationships/image" Target="../media/image17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jpeg"/></Relationships>
</file>

<file path=ppt/slides/_rels/slide12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jpeg"/><Relationship Id="rId2" Type="http://schemas.openxmlformats.org/officeDocument/2006/relationships/image" Target="../media/image178.png"/><Relationship Id="rId1" Type="http://schemas.openxmlformats.org/officeDocument/2006/relationships/image" Target="../media/image177.png"/></Relationships>
</file>

<file path=ppt/slides/_rels/slide1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0.png"/><Relationship Id="rId2" Type="http://schemas.openxmlformats.org/officeDocument/2006/relationships/image" Target="../media/image46.jpeg"/><Relationship Id="rId1" Type="http://schemas.openxmlformats.org/officeDocument/2006/relationships/image" Target="../media/image179.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jpeg"/><Relationship Id="rId1" Type="http://schemas.openxmlformats.org/officeDocument/2006/relationships/image" Target="../media/image181.png"/></Relationships>
</file>

<file path=ppt/slides/_rels/slide12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46.jpe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7.png"/></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image" Target="../media/image18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2.png"/><Relationship Id="rId1" Type="http://schemas.openxmlformats.org/officeDocument/2006/relationships/image" Target="../media/image19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4.jpeg"/><Relationship Id="rId1" Type="http://schemas.openxmlformats.org/officeDocument/2006/relationships/image" Target="../media/image33.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6.jpeg"/><Relationship Id="rId1" Type="http://schemas.openxmlformats.org/officeDocument/2006/relationships/hyperlink" Target="http://www.china.com.cn/photo/txt/2008-02/14/content_9781664_3.htm"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3.xml"/><Relationship Id="rId2" Type="http://schemas.openxmlformats.org/officeDocument/2006/relationships/image" Target="../media/image40.jpeg"/><Relationship Id="rId1" Type="http://schemas.openxmlformats.org/officeDocument/2006/relationships/hyperlink" Target="http://www.3daoliu.com/bbshot/2006/0826/content_88.htm" TargetMode="Externa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0.jpeg"/><Relationship Id="rId1"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jpe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3.png"/><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2.png"/><Relationship Id="rId1" Type="http://schemas.openxmlformats.org/officeDocument/2006/relationships/image" Target="../media/image6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65.png"/><Relationship Id="rId1"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jpeg"/><Relationship Id="rId1"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6.jpeg"/><Relationship Id="rId1"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8.jpeg"/><Relationship Id="rId1" Type="http://schemas.openxmlformats.org/officeDocument/2006/relationships/image" Target="../media/image67.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6.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jpeg"/><Relationship Id="rId2" Type="http://schemas.openxmlformats.org/officeDocument/2006/relationships/image" Target="../media/image72.jpeg"/><Relationship Id="rId1" Type="http://schemas.openxmlformats.org/officeDocument/2006/relationships/image" Target="../media/image7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69.jpe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46.jpeg"/><Relationship Id="rId1"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9.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1.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2.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jpeg"/><Relationship Id="rId1" Type="http://schemas.openxmlformats.org/officeDocument/2006/relationships/image" Target="../media/image11.jpe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image" Target="../media/image84.GI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0.png"/><Relationship Id="rId1" Type="http://schemas.openxmlformats.org/officeDocument/2006/relationships/image" Target="../media/image8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1.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3.png"/><Relationship Id="rId1"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6.jpeg"/><Relationship Id="rId1" Type="http://schemas.openxmlformats.org/officeDocument/2006/relationships/image" Target="../media/image9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46.jpeg"/><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image" Target="../media/image95.jpe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4.jpeg"/><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image" Target="../media/image101.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5.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8.png"/><Relationship Id="rId1" Type="http://schemas.openxmlformats.org/officeDocument/2006/relationships/image" Target="../media/image10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1.jpeg"/><Relationship Id="rId1" Type="http://schemas.openxmlformats.org/officeDocument/2006/relationships/image" Target="../media/image110.jpe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3.jpeg"/><Relationship Id="rId1" Type="http://schemas.openxmlformats.org/officeDocument/2006/relationships/image" Target="../media/image112.jpe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7.png"/><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image" Target="../media/image114.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8.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5.png"/><Relationship Id="rId1" Type="http://schemas.openxmlformats.org/officeDocument/2006/relationships/image" Target="../media/image124.jpeg"/></Relationships>
</file>

<file path=ppt/slides/_rels/slide8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2.jpeg"/><Relationship Id="rId2" Type="http://schemas.openxmlformats.org/officeDocument/2006/relationships/image" Target="../media/image46.jpeg"/><Relationship Id="rId1" Type="http://schemas.openxmlformats.org/officeDocument/2006/relationships/image" Target="../media/image131.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4.png"/><Relationship Id="rId1" Type="http://schemas.openxmlformats.org/officeDocument/2006/relationships/image" Target="../media/image133.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6.png"/><Relationship Id="rId2" Type="http://schemas.openxmlformats.org/officeDocument/2006/relationships/image" Target="../media/image135.emf"/><Relationship Id="rId1" Type="http://schemas.openxmlformats.org/officeDocument/2006/relationships/image" Target="../media/image46.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8.png"/><Relationship Id="rId1" Type="http://schemas.openxmlformats.org/officeDocument/2006/relationships/image" Target="../media/image137.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46.jpe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2.png"/><Relationship Id="rId1" Type="http://schemas.openxmlformats.org/officeDocument/2006/relationships/image" Target="../media/image141.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3.png"/><Relationship Id="rId1" Type="http://schemas.openxmlformats.org/officeDocument/2006/relationships/image" Target="../media/image46.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副标题 22530"/>
          <p:cNvSpPr>
            <a:spLocks noGrp="1"/>
          </p:cNvSpPr>
          <p:nvPr>
            <p:ph type="subTitle" idx="1"/>
          </p:nvPr>
        </p:nvSpPr>
        <p:spPr>
          <a:xfrm>
            <a:off x="814705" y="1514475"/>
            <a:ext cx="7611110" cy="2757170"/>
          </a:xfrm>
        </p:spPr>
        <p:txBody>
          <a:bodyPr anchor="t"/>
          <a:lstStyle/>
          <a:p>
            <a:pPr defTabSz="914400">
              <a:buSzPct val="100000"/>
            </a:pPr>
            <a:r>
              <a:rPr lang="zh-CN" sz="4000" b="1" kern="1200" baseline="0">
                <a:solidFill>
                  <a:srgbClr val="7030A0"/>
                </a:solidFill>
                <a:latin typeface="微软雅黑" panose="020B0503020204020204" charset="-122"/>
                <a:ea typeface="微软雅黑" panose="020B0503020204020204" charset="-122"/>
              </a:rPr>
              <a:t>毛泽东思想和中国特色社会主义理论体系概论</a:t>
            </a:r>
            <a:endParaRPr lang="zh-CN" sz="4000" b="1"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endParaRPr lang="zh-CN" altLang="en-US" sz="2400" kern="1200" baseline="0">
              <a:solidFill>
                <a:srgbClr val="7030A0"/>
              </a:solidFill>
              <a:latin typeface="微软雅黑" panose="020B0503020204020204" charset="-122"/>
              <a:ea typeface="微软雅黑" panose="020B0503020204020204" charset="-122"/>
            </a:endParaRPr>
          </a:p>
          <a:p>
            <a:pPr defTabSz="914400">
              <a:lnSpc>
                <a:spcPct val="130000"/>
              </a:lnSpc>
              <a:buSzPct val="100000"/>
            </a:pPr>
            <a:r>
              <a:rPr lang="zh-CN" altLang="en-US" sz="2400" kern="1200" baseline="0">
                <a:solidFill>
                  <a:srgbClr val="7030A0"/>
                </a:solidFill>
                <a:latin typeface="微软雅黑" panose="020B0503020204020204" charset="-122"/>
                <a:ea typeface="微软雅黑" panose="020B0503020204020204" charset="-122"/>
              </a:rPr>
              <a:t>思政部   李曰强</a:t>
            </a:r>
            <a:endParaRPr lang="zh-CN" altLang="en-US" sz="2400" kern="1200" baseline="0">
              <a:solidFill>
                <a:srgbClr val="7030A0"/>
              </a:solidFill>
              <a:latin typeface="微软雅黑" panose="020B0503020204020204" charset="-122"/>
              <a:ea typeface="微软雅黑" panose="020B0503020204020204" charset="-122"/>
            </a:endParaRPr>
          </a:p>
        </p:txBody>
      </p:sp>
      <p:sp>
        <p:nvSpPr>
          <p:cNvPr id="2" name="标题 1"/>
          <p:cNvSpPr>
            <a:spLocks noGrp="1"/>
          </p:cNvSpPr>
          <p:nvPr>
            <p:ph type="ctrTitle"/>
          </p:nvPr>
        </p:nvSpPr>
        <p:spPr>
          <a:xfrm>
            <a:off x="1905" y="-15240"/>
            <a:ext cx="9140825" cy="956945"/>
          </a:xfrm>
          <a:prstGeom prst="flowChartProcess">
            <a:avLst/>
          </a:prstGeom>
          <a:gradFill>
            <a:gsLst>
              <a:gs pos="0">
                <a:srgbClr val="FBFB11"/>
              </a:gs>
              <a:gs pos="100000">
                <a:srgbClr val="838309">
                  <a:alpha val="0"/>
                </a:srgbClr>
              </a:gs>
            </a:gsLst>
            <a:lin ang="5400000" scaled="0"/>
          </a:gradFill>
          <a:ln>
            <a:noFill/>
          </a:ln>
        </p:spPr>
        <p:style>
          <a:lnRef idx="1">
            <a:schemeClr val="accent1"/>
          </a:lnRef>
          <a:fillRef idx="2">
            <a:schemeClr val="accent1"/>
          </a:fillRef>
          <a:effectRef idx="1">
            <a:schemeClr val="accent1"/>
          </a:effectRef>
          <a:fontRef idx="minor">
            <a:schemeClr val="dk1"/>
          </a:fontRef>
        </p:style>
        <p:txBody>
          <a:bodyPr anchor="ctr"/>
          <a:lstStyle/>
          <a:p>
            <a:pPr algn="l" defTabSz="914400">
              <a:buSzPct val="100000"/>
            </a:pPr>
            <a:r>
              <a:rPr lang="en-US" altLang="zh-CN"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2019</a:t>
            </a:r>
            <a:r>
              <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rPr>
              <a:t>年春季学期</a:t>
            </a:r>
            <a:endParaRPr lang="zh-CN" altLang="en-US" sz="2400" kern="1200" baseline="0" dirty="0">
              <a:ln w="22225">
                <a:solidFill>
                  <a:schemeClr val="accent2"/>
                </a:solidFill>
                <a:prstDash val="solid"/>
              </a:ln>
              <a:solidFill>
                <a:schemeClr val="accent2">
                  <a:lumMod val="40000"/>
                  <a:lumOff val="60000"/>
                </a:schemeClr>
              </a:solidFill>
              <a:effectLst/>
              <a:latin typeface="Verdana" panose="020B0604030504040204" pitchFamily="2" charset="0"/>
              <a:ea typeface="宋体" panose="02010600030101010101"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255270" y="1390968"/>
            <a:ext cx="5156200" cy="2808288"/>
          </a:xfrm>
          <a:prstGeom prst="roundRect">
            <a:avLst>
              <a:gd name="adj" fmla="val 9773"/>
            </a:avLst>
          </a:prstGeom>
          <a:noFill/>
          <a:ln w="76200" algn="ctr">
            <a:noFill/>
            <a:round/>
          </a:ln>
        </p:spPr>
        <p:txBody>
          <a:bodyPr/>
          <a:p>
            <a:pPr marL="0" marR="0" lvl="0" indent="0" algn="ctr" defTabSz="914400" rtl="0" eaLnBrk="1" fontAlgn="base" latinLnBrk="0" hangingPunct="1">
              <a:lnSpc>
                <a:spcPts val="28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1">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2400" b="1" i="0" u="none" strike="noStrike" kern="1200" cap="none" spc="0" normalizeH="0" baseline="0" noProof="1">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rPr>
              <a:t>二起 ”：力排众议抓整顿</a:t>
            </a:r>
            <a:endParaRPr kumimoji="0" lang="zh-CN" altLang="en-US" sz="2800" i="0" u="none" strike="noStrike" kern="1200" cap="none" spc="0" normalizeH="0" baseline="0" noProof="1">
              <a:ln>
                <a:noFill/>
              </a:ln>
              <a:solidFill>
                <a:srgbClr val="96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base" latinLnBrk="0" hangingPunct="1">
              <a:lnSpc>
                <a:spcPct val="145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1">
                <a:ln>
                  <a:noFill/>
                </a:ln>
                <a:solidFill>
                  <a:srgbClr val="96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1973</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3</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月</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10</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日，恢复国务院副总理的职务。</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4</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月</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12</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日晚，出席在人民大会堂举行的欢迎西哈努克亲王宴会。</a:t>
            </a:r>
            <a:endPar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base" latinLnBrk="0" hangingPunct="1">
              <a:lnSpc>
                <a:spcPct val="145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他的戏剧性的出现，引起国外舆论广泛关注，称他为</a:t>
            </a:r>
            <a:r>
              <a:rPr kumimoji="0" lang="zh-CN" altLang="en-US" sz="2000" b="1" i="0" u="none" strike="noStrike" kern="1200" cap="none" spc="0" normalizeH="0" baseline="0" noProof="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“打不倒的东方小个子”</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a:t>
            </a:r>
            <a:endPar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24578" name="图片 3" descr="1973年4月在周恩来欢迎西哈努克亲王宴会上邓小平六年来第一次公开露面.jpg"/>
          <p:cNvPicPr>
            <a:picLocks noChangeAspect="1"/>
          </p:cNvPicPr>
          <p:nvPr/>
        </p:nvPicPr>
        <p:blipFill>
          <a:blip r:embed="rId1"/>
          <a:stretch>
            <a:fillRect/>
          </a:stretch>
        </p:blipFill>
        <p:spPr>
          <a:xfrm>
            <a:off x="6038215" y="1391285"/>
            <a:ext cx="2594610" cy="2145665"/>
          </a:xfrm>
          <a:prstGeom prst="rect">
            <a:avLst/>
          </a:prstGeom>
          <a:noFill/>
          <a:ln w="76200" cap="flat" cmpd="sng">
            <a:noFill/>
            <a:prstDash val="solid"/>
            <a:miter/>
            <a:headEnd type="none" w="med" len="med"/>
            <a:tailEnd type="none" w="med" len="med"/>
          </a:ln>
        </p:spPr>
      </p:pic>
      <p:pic>
        <p:nvPicPr>
          <p:cNvPr id="24579" name="Picture 6" descr="F:\邓小平资料\邓小平图片\邓小平\接见西哈努克时毛和邓小平.jpg"/>
          <p:cNvPicPr>
            <a:picLocks noChangeAspect="1"/>
          </p:cNvPicPr>
          <p:nvPr/>
        </p:nvPicPr>
        <p:blipFill>
          <a:blip r:embed="rId2"/>
          <a:stretch>
            <a:fillRect/>
          </a:stretch>
        </p:blipFill>
        <p:spPr>
          <a:xfrm>
            <a:off x="6038215" y="3751580"/>
            <a:ext cx="2594610" cy="1797050"/>
          </a:xfrm>
          <a:prstGeom prst="rect">
            <a:avLst/>
          </a:prstGeom>
          <a:noFill/>
          <a:ln w="76200" cap="flat" cmpd="sng">
            <a:noFill/>
            <a:prstDash val="solid"/>
            <a:miter/>
            <a:headEnd type="none" w="med" len="med"/>
            <a:tailEnd type="none" w="med" len="med"/>
          </a:ln>
        </p:spPr>
      </p:pic>
      <p:pic>
        <p:nvPicPr>
          <p:cNvPr id="24580" name="图片 731142" descr="1334652664644"/>
          <p:cNvPicPr>
            <a:picLocks noChangeAspect="1"/>
          </p:cNvPicPr>
          <p:nvPr/>
        </p:nvPicPr>
        <p:blipFill>
          <a:blip r:embed="rId3"/>
          <a:stretch>
            <a:fillRect/>
          </a:stretch>
        </p:blipFill>
        <p:spPr>
          <a:xfrm>
            <a:off x="1024890" y="4413250"/>
            <a:ext cx="3204845" cy="226568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13690" y="1431290"/>
            <a:ext cx="8533130" cy="4661535"/>
          </a:xfrm>
        </p:spPr>
        <p:txBody>
          <a:bodyPr/>
          <a:p>
            <a:pPr marL="0" indent="0" algn="just">
              <a:lnSpc>
                <a:spcPct val="150000"/>
              </a:lnSpc>
              <a:buNone/>
            </a:pPr>
            <a:r>
              <a:rPr lang="en-US" altLang="zh-CN">
                <a:latin typeface="黑体" panose="02010609060101010101" pitchFamily="49" charset="-122"/>
                <a:ea typeface="黑体" panose="02010609060101010101" pitchFamily="49" charset="-122"/>
                <a:sym typeface="+mn-ea"/>
              </a:rPr>
              <a:t>    </a:t>
            </a:r>
            <a:r>
              <a:rPr lang="zh-CN" altLang="en-US" sz="2400">
                <a:latin typeface="微软雅黑" panose="020B0503020204020204" charset="-122"/>
                <a:ea typeface="微软雅黑" panose="020B0503020204020204" charset="-122"/>
                <a:sym typeface="+mn-ea"/>
              </a:rPr>
              <a:t>1978年，我国经济总量仅位居世界第十位；2008年超过德国，居世界第三位；2010年超过日本，居世界第二位，成为仅次于美国的世界第二大经济体。经济总量占世界的份额由1978年的</a:t>
            </a:r>
            <a:r>
              <a:rPr lang="zh-CN" altLang="en-US" sz="2400">
                <a:solidFill>
                  <a:srgbClr val="FF0000"/>
                </a:solidFill>
                <a:latin typeface="微软雅黑" panose="020B0503020204020204" charset="-122"/>
                <a:ea typeface="微软雅黑" panose="020B0503020204020204" charset="-122"/>
                <a:sym typeface="+mn-ea"/>
              </a:rPr>
              <a:t>1.8%</a:t>
            </a:r>
            <a:r>
              <a:rPr lang="zh-CN" altLang="en-US" sz="2400">
                <a:latin typeface="微软雅黑" panose="020B0503020204020204" charset="-122"/>
                <a:ea typeface="微软雅黑" panose="020B0503020204020204" charset="-122"/>
                <a:sym typeface="+mn-ea"/>
              </a:rPr>
              <a:t>提高到2012年的</a:t>
            </a:r>
            <a:r>
              <a:rPr lang="zh-CN" altLang="en-US" sz="2400">
                <a:solidFill>
                  <a:srgbClr val="FF0000"/>
                </a:solidFill>
                <a:latin typeface="微软雅黑" panose="020B0503020204020204" charset="-122"/>
                <a:ea typeface="微软雅黑" panose="020B0503020204020204" charset="-122"/>
                <a:sym typeface="+mn-ea"/>
              </a:rPr>
              <a:t>11.5%</a:t>
            </a:r>
            <a:r>
              <a:rPr lang="zh-CN" altLang="en-US" sz="2400">
                <a:latin typeface="微软雅黑" panose="020B0503020204020204" charset="-122"/>
                <a:ea typeface="微软雅黑" panose="020B0503020204020204" charset="-122"/>
                <a:sym typeface="+mn-ea"/>
              </a:rPr>
              <a:t>。2008年下半年国际金融危机爆发以来，我国成为带动世界经济复苏的重要引擎，2008-2012年对世界经济增长的年均贡献率超过</a:t>
            </a:r>
            <a:r>
              <a:rPr lang="zh-CN" altLang="en-US" sz="2400">
                <a:solidFill>
                  <a:srgbClr val="FF0000"/>
                </a:solidFill>
                <a:latin typeface="微软雅黑" panose="020B0503020204020204" charset="-122"/>
                <a:ea typeface="微软雅黑" panose="020B0503020204020204" charset="-122"/>
                <a:sym typeface="+mn-ea"/>
              </a:rPr>
              <a:t>20%</a:t>
            </a:r>
            <a:r>
              <a:rPr lang="zh-CN" altLang="en-US" sz="2400">
                <a:latin typeface="微软雅黑" panose="020B0503020204020204" charset="-122"/>
                <a:ea typeface="微软雅黑" panose="020B0503020204020204" charset="-122"/>
                <a:sym typeface="+mn-ea"/>
              </a:rPr>
              <a:t>。（国家</a:t>
            </a:r>
            <a:r>
              <a:rPr lang="en-US" altLang="zh-CN" sz="2400">
                <a:latin typeface="微软雅黑" panose="020B0503020204020204" charset="-122"/>
                <a:ea typeface="微软雅黑" panose="020B0503020204020204" charset="-122"/>
                <a:sym typeface="+mn-ea"/>
              </a:rPr>
              <a:t>统计局</a:t>
            </a:r>
            <a:r>
              <a:rPr lang="zh-CN" altLang="en-US" sz="2400">
                <a:latin typeface="微软雅黑" panose="020B0503020204020204" charset="-122"/>
                <a:ea typeface="微软雅黑" panose="020B0503020204020204" charset="-122"/>
                <a:sym typeface="+mn-ea"/>
              </a:rPr>
              <a:t>《改革开放铸辉煌，经济发展谱新篇》）</a:t>
            </a:r>
            <a:endParaRPr lang="zh-CN" altLang="en-US" sz="2400">
              <a:latin typeface="微软雅黑" panose="020B0503020204020204" charset="-122"/>
              <a:ea typeface="微软雅黑" panose="020B0503020204020204" charset="-122"/>
              <a:sym typeface="+mn-ea"/>
            </a:endParaRPr>
          </a:p>
          <a:p>
            <a:pPr marL="0" indent="0">
              <a:buNone/>
            </a:pPr>
            <a:endParaRPr lang="zh-CN" altLang="en-US">
              <a:latin typeface="微软雅黑" panose="020B0503020204020204" charset="-122"/>
              <a:ea typeface="微软雅黑" panose="020B0503020204020204" charset="-122"/>
            </a:endParaRPr>
          </a:p>
        </p:txBody>
      </p:sp>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631825"/>
          </a:xfrm>
        </p:spPr>
        <p:txBody>
          <a:bodyPr/>
          <a:p>
            <a:r>
              <a:rPr lang="zh-CN" altLang="en-US" sz="2800">
                <a:solidFill>
                  <a:schemeClr val="accent2"/>
                </a:solidFill>
                <a:latin typeface="微软雅黑" panose="020B0503020204020204" charset="-122"/>
                <a:ea typeface="微软雅黑" panose="020B0503020204020204" charset="-122"/>
              </a:rPr>
              <a:t>改革新阶段</a:t>
            </a:r>
            <a:endParaRPr lang="zh-CN" altLang="en-US" sz="2800">
              <a:solidFill>
                <a:schemeClr val="accent2"/>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25120" y="1823720"/>
            <a:ext cx="8625205" cy="4359275"/>
          </a:xfrm>
        </p:spPr>
        <p:txBody>
          <a:bodyPr/>
          <a:p>
            <a:pPr marL="0" algn="just">
              <a:lnSpc>
                <a:spcPct val="170000"/>
              </a:lnSpc>
              <a:buNone/>
            </a:pPr>
            <a:r>
              <a:rPr lang="zh-CN" altLang="en-US" sz="2400" dirty="0">
                <a:latin typeface="微软雅黑" panose="020B0503020204020204" charset="-122"/>
                <a:ea typeface="微软雅黑" panose="020B0503020204020204" charset="-122"/>
                <a:sym typeface="+mn-ea"/>
              </a:rPr>
              <a:t>      改革开放三十多年使中国发生历史性的变化，当今中国的</a:t>
            </a:r>
            <a:r>
              <a:rPr lang="zh-CN" altLang="en-US" sz="2400" dirty="0">
                <a:latin typeface="微软雅黑" panose="020B0503020204020204" charset="-122"/>
                <a:ea typeface="微软雅黑" panose="020B0503020204020204" charset="-122"/>
                <a:sym typeface="Arial" panose="020B0604020202020204" pitchFamily="34" charset="0"/>
              </a:rPr>
              <a:t>发展面临一系列突出矛盾和问题，为解</a:t>
            </a:r>
            <a:r>
              <a:rPr lang="zh-CN" altLang="en-US" sz="2400" dirty="0">
                <a:latin typeface="微软雅黑" panose="020B0503020204020204" charset="-122"/>
                <a:ea typeface="微软雅黑" panose="020B0503020204020204" charset="-122"/>
                <a:sym typeface="+mn-ea"/>
              </a:rPr>
              <a:t>决发展中面临的一系列突出矛盾和问题，实现经济社会持续健康发展，不断改善人民生活，要求我们必须全面深化改革。</a:t>
            </a:r>
            <a:endParaRPr lang="zh-CN" altLang="en-US" sz="2400" dirty="0">
              <a:latin typeface="微软雅黑" panose="020B0503020204020204" charset="-122"/>
              <a:ea typeface="微软雅黑" panose="020B0503020204020204" charset="-122"/>
              <a:sym typeface="+mn-ea"/>
            </a:endParaRPr>
          </a:p>
          <a:p>
            <a:pPr marL="0" algn="just">
              <a:lnSpc>
                <a:spcPct val="170000"/>
              </a:lnSpc>
              <a:buNone/>
            </a:pPr>
            <a:r>
              <a:rPr lang="zh-CN" altLang="en-US" sz="2400" dirty="0">
                <a:latin typeface="微软雅黑" panose="020B0503020204020204" charset="-122"/>
                <a:ea typeface="微软雅黑" panose="020B0503020204020204" charset="-122"/>
                <a:sym typeface="+mn-ea"/>
              </a:rPr>
              <a:t>       2013年党的十八届三中全会通过了</a:t>
            </a:r>
            <a:r>
              <a:rPr lang="zh-CN" altLang="en-US" sz="2400" b="1" dirty="0">
                <a:solidFill>
                  <a:srgbClr val="FF0000"/>
                </a:solidFill>
                <a:latin typeface="微软雅黑" panose="020B0503020204020204" charset="-122"/>
                <a:ea typeface="微软雅黑" panose="020B0503020204020204" charset="-122"/>
                <a:sym typeface="+mn-ea"/>
              </a:rPr>
              <a:t>《中共中央关于全面深化改革若干重大问题的决定》</a:t>
            </a:r>
            <a:r>
              <a:rPr lang="zh-CN" altLang="en-US" sz="2400" dirty="0">
                <a:latin typeface="微软雅黑" panose="020B0503020204020204" charset="-122"/>
                <a:ea typeface="微软雅黑" panose="020B0503020204020204" charset="-122"/>
                <a:sym typeface="+mn-ea"/>
              </a:rPr>
              <a:t>，对全面深化改革作出了战略部署。</a:t>
            </a:r>
            <a:endParaRPr lang="zh-CN" altLang="en-US" sz="2400" b="1" dirty="0">
              <a:solidFill>
                <a:srgbClr val="FF0000"/>
              </a:solidFill>
              <a:latin typeface="微软雅黑" panose="020B0503020204020204" charset="-122"/>
              <a:ea typeface="微软雅黑" panose="020B0503020204020204" charset="-122"/>
              <a:sym typeface="+mn-ea"/>
            </a:endParaRPr>
          </a:p>
          <a:p>
            <a:endParaRPr lang="zh-CN" altLang="en-US"/>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5031105" cy="657860"/>
          </a:xfrm>
        </p:spPr>
        <p:txBody>
          <a:bodyPr/>
          <a:p>
            <a:r>
              <a:rPr lang="zh-CN" altLang="en-US" sz="2800" dirty="0">
                <a:solidFill>
                  <a:srgbClr val="FF0000"/>
                </a:solidFill>
                <a:latin typeface="黑体" panose="02010609060101010101" pitchFamily="49" charset="-122"/>
                <a:ea typeface="黑体" panose="02010609060101010101" pitchFamily="49" charset="-122"/>
                <a:sym typeface="+mn-ea"/>
              </a:rPr>
              <a:t>坚持改革的正确方向</a:t>
            </a:r>
            <a:endParaRPr lang="zh-CN" altLang="en-US" sz="2800" dirty="0">
              <a:solidFill>
                <a:srgbClr val="FF0000"/>
              </a:solidFill>
              <a:latin typeface="黑体" panose="02010609060101010101" pitchFamily="49" charset="-122"/>
              <a:ea typeface="黑体" panose="02010609060101010101" pitchFamily="49" charset="-122"/>
              <a:sym typeface="+mn-ea"/>
            </a:endParaRPr>
          </a:p>
        </p:txBody>
      </p:sp>
      <p:sp>
        <p:nvSpPr>
          <p:cNvPr id="3" name="内容占位符 2"/>
          <p:cNvSpPr>
            <a:spLocks noGrp="1"/>
          </p:cNvSpPr>
          <p:nvPr>
            <p:ph idx="1"/>
          </p:nvPr>
        </p:nvSpPr>
        <p:spPr>
          <a:xfrm>
            <a:off x="203835" y="1993900"/>
            <a:ext cx="8630285" cy="4081780"/>
          </a:xfrm>
        </p:spPr>
        <p:txBody>
          <a:bodyPr/>
          <a:p>
            <a:pPr marL="0" indent="0">
              <a:buNone/>
            </a:pPr>
            <a:r>
              <a:rPr lang="zh-CN" altLang="en-US" sz="2400" dirty="0">
                <a:latin typeface="黑体" panose="02010609060101010101" pitchFamily="49" charset="-122"/>
                <a:ea typeface="黑体" panose="02010609060101010101" pitchFamily="49" charset="-122"/>
                <a:sym typeface="+mn-ea"/>
              </a:rPr>
              <a:t>坚持什么样的改革方向，决定着改革的性质和最终成败。中国是一个大国，不能出现颠覆性错误。</a:t>
            </a:r>
            <a:endParaRPr lang="zh-CN" altLang="en-US" sz="2400" dirty="0">
              <a:solidFill>
                <a:schemeClr val="tx1"/>
              </a:solidFill>
              <a:latin typeface="黑体" panose="02010609060101010101" pitchFamily="49" charset="-122"/>
              <a:ea typeface="黑体" panose="02010609060101010101" pitchFamily="49" charset="-122"/>
              <a:sym typeface="+mn-ea"/>
            </a:endParaRPr>
          </a:p>
          <a:p>
            <a:pPr marL="459105" lvl="1" indent="-1905" algn="just">
              <a:lnSpc>
                <a:spcPct val="120000"/>
              </a:lnSpc>
              <a:buClr>
                <a:srgbClr val="FF0000"/>
              </a:buClr>
              <a:buFont typeface="Wingdings" panose="05000000000000000000" pitchFamily="2" charset="2"/>
              <a:buChar char="n"/>
            </a:pPr>
            <a:r>
              <a:rPr lang="en-US" altLang="zh-CN" dirty="0">
                <a:latin typeface="黑体" panose="02010609060101010101" pitchFamily="49" charset="-122"/>
                <a:ea typeface="黑体" panose="02010609060101010101" pitchFamily="49" charset="-122"/>
                <a:sym typeface="+mn-ea"/>
              </a:rPr>
              <a:t> </a:t>
            </a:r>
            <a:r>
              <a:rPr lang="zh-CN" altLang="en-US" dirty="0">
                <a:latin typeface="黑体" panose="02010609060101010101" pitchFamily="49" charset="-122"/>
                <a:ea typeface="黑体" panose="02010609060101010101" pitchFamily="49" charset="-122"/>
                <a:sym typeface="+mn-ea"/>
              </a:rPr>
              <a:t>坚持改革的正确方向，就是要</a:t>
            </a:r>
            <a:r>
              <a:rPr lang="zh-CN" altLang="en-US" dirty="0">
                <a:solidFill>
                  <a:srgbClr val="FF0000"/>
                </a:solidFill>
                <a:latin typeface="黑体" panose="02010609060101010101" pitchFamily="49" charset="-122"/>
                <a:ea typeface="黑体" panose="02010609060101010101" pitchFamily="49" charset="-122"/>
                <a:sym typeface="+mn-ea"/>
              </a:rPr>
              <a:t>坚持四项基本原则</a:t>
            </a:r>
            <a:r>
              <a:rPr lang="zh-CN" altLang="en-US" dirty="0">
                <a:latin typeface="黑体" panose="02010609060101010101" pitchFamily="49" charset="-122"/>
                <a:ea typeface="黑体" panose="02010609060101010101" pitchFamily="49" charset="-122"/>
                <a:sym typeface="+mn-ea"/>
              </a:rPr>
              <a:t>这个立国之本。最核心的是在改革中坚持和改善党的领导，坚持和完善中国特色社会主义制度。</a:t>
            </a:r>
            <a:endParaRPr lang="zh-CN" altLang="en-US" dirty="0">
              <a:latin typeface="黑体" panose="02010609060101010101" pitchFamily="49" charset="-122"/>
              <a:ea typeface="黑体" panose="02010609060101010101" pitchFamily="49" charset="-122"/>
              <a:sym typeface="+mn-ea"/>
            </a:endParaRPr>
          </a:p>
          <a:p>
            <a:pPr marL="459105" lvl="1" indent="-1905" algn="just">
              <a:lnSpc>
                <a:spcPct val="120000"/>
              </a:lnSpc>
              <a:buClr>
                <a:srgbClr val="FF0000"/>
              </a:buClr>
              <a:buFont typeface="Wingdings" panose="05000000000000000000" pitchFamily="2" charset="2"/>
              <a:buChar char="n"/>
            </a:pPr>
            <a:r>
              <a:rPr lang="zh-CN" altLang="en-US" dirty="0">
                <a:solidFill>
                  <a:srgbClr val="FF0000"/>
                </a:solidFill>
                <a:latin typeface="黑体" panose="02010609060101010101" pitchFamily="49" charset="-122"/>
                <a:ea typeface="黑体" panose="02010609060101010101" pitchFamily="49" charset="-122"/>
                <a:sym typeface="+mn-ea"/>
              </a:rPr>
              <a:t> 坚持社会主义市场经济改革方向</a:t>
            </a:r>
            <a:r>
              <a:rPr lang="zh-CN" altLang="en-US" dirty="0">
                <a:latin typeface="黑体" panose="02010609060101010101" pitchFamily="49" charset="-122"/>
                <a:ea typeface="黑体" panose="02010609060101010101" pitchFamily="49" charset="-122"/>
                <a:sym typeface="+mn-ea"/>
              </a:rPr>
              <a:t>。党提出建立社会主义市场经济体制，是建设中国特色社会主义进程中的一个重大理论和实践创新，解决了世界上其他社会主义国家长期没有解决的一个重大问题。</a:t>
            </a:r>
            <a:endParaRPr lang="zh-CN" altLang="en-US"/>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矩形 847879"/>
          <p:cNvSpPr/>
          <p:nvPr/>
        </p:nvSpPr>
        <p:spPr>
          <a:xfrm>
            <a:off x="322263" y="4333240"/>
            <a:ext cx="4643437" cy="1630045"/>
          </a:xfrm>
          <a:prstGeom prst="rect">
            <a:avLst/>
          </a:prstGeom>
          <a:solidFill>
            <a:srgbClr val="FFFF99"/>
          </a:solidFill>
          <a:ln w="12700" cap="flat" cmpd="sng">
            <a:noFill/>
            <a:prstDash val="solid"/>
            <a:miter/>
            <a:headEnd type="none" w="med" len="med"/>
            <a:tailEnd type="none" w="med" len="med"/>
          </a:ln>
        </p:spPr>
        <p:txBody>
          <a:bodyPr anchor="t">
            <a:spAutoFit/>
          </a:bodyPr>
          <a:p>
            <a:pPr indent="328930" algn="just">
              <a:lnSpc>
                <a:spcPct val="125000"/>
              </a:lnSpc>
              <a:buClr>
                <a:schemeClr val="bg1"/>
              </a:buClr>
            </a:pPr>
            <a:r>
              <a:rPr lang="zh-CN" altLang="en-US" sz="2000" b="1" dirty="0">
                <a:solidFill>
                  <a:srgbClr val="0000FF"/>
                </a:solidFill>
                <a:latin typeface="楷体" panose="02010609060101010101" charset="-122"/>
                <a:ea typeface="楷体" panose="02010609060101010101" charset="-122"/>
              </a:rPr>
              <a:t>随着国民经济的恢复，第一个五年计划的实施，以及对生产资料私有制的社会主义改造的全面展开，我国逐步形成了高度集中的计划经济体制</a:t>
            </a:r>
            <a:endParaRPr lang="zh-CN" altLang="en-US" sz="2000" dirty="0">
              <a:solidFill>
                <a:srgbClr val="0000FF"/>
              </a:solidFill>
              <a:latin typeface="楷体" panose="02010609060101010101" charset="-122"/>
              <a:ea typeface="楷体" panose="02010609060101010101" charset="-122"/>
            </a:endParaRPr>
          </a:p>
        </p:txBody>
      </p:sp>
      <p:pic>
        <p:nvPicPr>
          <p:cNvPr id="56324" name="图片 10"/>
          <p:cNvPicPr>
            <a:picLocks noChangeAspect="1"/>
          </p:cNvPicPr>
          <p:nvPr/>
        </p:nvPicPr>
        <p:blipFill>
          <a:blip r:embed="rId1"/>
          <a:stretch>
            <a:fillRect/>
          </a:stretch>
        </p:blipFill>
        <p:spPr>
          <a:xfrm>
            <a:off x="5074285" y="3455670"/>
            <a:ext cx="3559175" cy="2343150"/>
          </a:xfrm>
          <a:prstGeom prst="rect">
            <a:avLst/>
          </a:prstGeom>
          <a:noFill/>
          <a:ln w="9525">
            <a:noFill/>
          </a:ln>
        </p:spPr>
      </p:pic>
      <p:pic>
        <p:nvPicPr>
          <p:cNvPr id="56325" name="图片 11"/>
          <p:cNvPicPr>
            <a:picLocks noChangeAspect="1"/>
          </p:cNvPicPr>
          <p:nvPr/>
        </p:nvPicPr>
        <p:blipFill>
          <a:blip r:embed="rId2"/>
          <a:stretch>
            <a:fillRect/>
          </a:stretch>
        </p:blipFill>
        <p:spPr>
          <a:xfrm>
            <a:off x="5506720" y="1356995"/>
            <a:ext cx="2694305" cy="2012315"/>
          </a:xfrm>
          <a:prstGeom prst="rect">
            <a:avLst/>
          </a:prstGeom>
          <a:noFill/>
          <a:ln w="9525">
            <a:noFill/>
          </a:ln>
        </p:spPr>
      </p:pic>
      <p:sp>
        <p:nvSpPr>
          <p:cNvPr id="56329" name="文本框 924673"/>
          <p:cNvSpPr txBox="1"/>
          <p:nvPr/>
        </p:nvSpPr>
        <p:spPr>
          <a:xfrm>
            <a:off x="594995" y="1878965"/>
            <a:ext cx="3139440" cy="553085"/>
          </a:xfrm>
          <a:prstGeom prst="rect">
            <a:avLst/>
          </a:prstGeom>
          <a:solidFill>
            <a:schemeClr val="accent2">
              <a:lumMod val="60000"/>
              <a:lumOff val="40000"/>
            </a:schemeClr>
          </a:solidFill>
          <a:ln w="28575" cap="flat" cmpd="sng">
            <a:noFill/>
            <a:prstDash val="solid"/>
            <a:miter/>
            <a:headEnd type="none" w="med" len="med"/>
            <a:tailEnd type="none" w="med" len="med"/>
          </a:ln>
          <a:effectLst>
            <a:outerShdw dist="53882" dir="2699999" algn="ctr" rotWithShape="0">
              <a:schemeClr val="bg1"/>
            </a:outerShdw>
          </a:effectLst>
        </p:spPr>
        <p:txBody>
          <a:bodyPr wrap="square" anchor="t">
            <a:spAutoFit/>
          </a:bodyPr>
          <a:p>
            <a:pPr>
              <a:lnSpc>
                <a:spcPct val="125000"/>
              </a:lnSpc>
              <a:buClr>
                <a:schemeClr val="bg1"/>
              </a:buClr>
            </a:pPr>
            <a:r>
              <a:rPr lang="zh-CN" altLang="en-US" sz="2400" b="1" dirty="0">
                <a:solidFill>
                  <a:srgbClr val="FF0000"/>
                </a:solidFill>
                <a:latin typeface="微软雅黑" panose="020B0503020204020204" charset="-122"/>
                <a:ea typeface="微软雅黑" panose="020B0503020204020204" charset="-122"/>
              </a:rPr>
              <a:t>高度集中的计划经济</a:t>
            </a:r>
            <a:endParaRPr lang="zh-CN" altLang="en-US" sz="2400" b="1" dirty="0">
              <a:solidFill>
                <a:srgbClr val="FF0000"/>
              </a:solidFill>
              <a:latin typeface="微软雅黑" panose="020B0503020204020204" charset="-122"/>
              <a:ea typeface="微软雅黑" panose="020B0503020204020204" charset="-122"/>
            </a:endParaRPr>
          </a:p>
        </p:txBody>
      </p:sp>
      <p:sp>
        <p:nvSpPr>
          <p:cNvPr id="56330" name="圆角矩形 2"/>
          <p:cNvSpPr/>
          <p:nvPr/>
        </p:nvSpPr>
        <p:spPr>
          <a:xfrm>
            <a:off x="213360" y="2432050"/>
            <a:ext cx="4752340" cy="1621790"/>
          </a:xfrm>
          <a:prstGeom prst="roundRect">
            <a:avLst>
              <a:gd name="adj" fmla="val 25569"/>
            </a:avLst>
          </a:prstGeom>
          <a:noFill/>
          <a:ln w="19050" cap="flat" cmpd="sng">
            <a:noFill/>
            <a:prstDash val="solid"/>
            <a:round/>
            <a:headEnd type="none" w="med" len="med"/>
            <a:tailEnd type="none" w="med" len="med"/>
          </a:ln>
        </p:spPr>
        <p:txBody>
          <a:bodyPr anchor="t"/>
          <a:p>
            <a:pPr>
              <a:lnSpc>
                <a:spcPct val="125000"/>
              </a:lnSpc>
            </a:pPr>
            <a:r>
              <a:rPr lang="en-US" altLang="zh-CN" sz="24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 传统观念认为，计划经济是社会主义的基本特征，市场经济是资本主义特有的东西。</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 name="标题 3"/>
          <p:cNvSpPr>
            <a:spLocks noGrp="1"/>
          </p:cNvSpPr>
          <p:nvPr>
            <p:ph type="title"/>
          </p:nvPr>
        </p:nvSpPr>
        <p:spPr>
          <a:xfrm>
            <a:off x="227965" y="1046480"/>
            <a:ext cx="3873500" cy="668020"/>
          </a:xfrm>
        </p:spPr>
        <p:txBody>
          <a:bodyPr/>
          <a:p>
            <a:r>
              <a:rPr lang="en-US" altLang="zh-CN" sz="2400">
                <a:solidFill>
                  <a:srgbClr val="FF0000"/>
                </a:solidFill>
                <a:latin typeface="微软雅黑" panose="020B0503020204020204" charset="-122"/>
                <a:ea typeface="微软雅黑" panose="020B0503020204020204" charset="-122"/>
              </a:rPr>
              <a:t>7</a:t>
            </a:r>
            <a:r>
              <a:rPr lang="zh-CN" altLang="en-US" sz="2400">
                <a:solidFill>
                  <a:srgbClr val="FF0000"/>
                </a:solidFill>
                <a:latin typeface="微软雅黑" panose="020B0503020204020204" charset="-122"/>
                <a:ea typeface="微软雅黑" panose="020B0503020204020204" charset="-122"/>
              </a:rPr>
              <a:t>、社会主义市场经济理论</a:t>
            </a:r>
            <a:endParaRPr lang="zh-CN" altLang="en-US" sz="2400">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8" name="图片 362516" descr="61021229547062114"/>
          <p:cNvPicPr>
            <a:picLocks noChangeAspect="1"/>
          </p:cNvPicPr>
          <p:nvPr/>
        </p:nvPicPr>
        <p:blipFill>
          <a:blip r:embed="rId1">
            <a:clrChange>
              <a:clrFrom>
                <a:srgbClr val="FFFFFF"/>
              </a:clrFrom>
              <a:clrTo>
                <a:srgbClr val="FFFFFF">
                  <a:alpha val="0"/>
                </a:srgbClr>
              </a:clrTo>
            </a:clrChange>
          </a:blip>
          <a:stretch>
            <a:fillRect/>
          </a:stretch>
        </p:blipFill>
        <p:spPr>
          <a:xfrm rot="1332309">
            <a:off x="6164580" y="815975"/>
            <a:ext cx="2830513" cy="1706563"/>
          </a:xfrm>
          <a:prstGeom prst="rect">
            <a:avLst/>
          </a:prstGeom>
          <a:noFill/>
          <a:ln w="9525">
            <a:noFill/>
          </a:ln>
        </p:spPr>
      </p:pic>
      <p:sp>
        <p:nvSpPr>
          <p:cNvPr id="60419" name="文本框 358402"/>
          <p:cNvSpPr txBox="1"/>
          <p:nvPr/>
        </p:nvSpPr>
        <p:spPr>
          <a:xfrm>
            <a:off x="752793" y="1111250"/>
            <a:ext cx="4319587" cy="938213"/>
          </a:xfrm>
          <a:prstGeom prst="rect">
            <a:avLst/>
          </a:prstGeom>
          <a:solidFill>
            <a:srgbClr val="99FF99"/>
          </a:solidFill>
          <a:ln w="6350" cap="flat" cmpd="sng">
            <a:noFill/>
            <a:prstDash val="solid"/>
            <a:miter/>
            <a:headEnd type="none" w="med" len="med"/>
            <a:tailEnd type="none" w="med" len="med"/>
          </a:ln>
        </p:spPr>
        <p:txBody>
          <a:bodyPr anchor="t">
            <a:spAutoFit/>
          </a:bodyPr>
          <a:p>
            <a:pPr>
              <a:lnSpc>
                <a:spcPct val="125000"/>
              </a:lnSpc>
              <a:spcBef>
                <a:spcPct val="50000"/>
              </a:spcBef>
              <a:buClr>
                <a:schemeClr val="bg1"/>
              </a:buClr>
            </a:pPr>
            <a:r>
              <a:rPr lang="en-US" altLang="zh-CN" sz="2400" b="1" dirty="0">
                <a:solidFill>
                  <a:srgbClr val="0000FF"/>
                </a:solidFill>
                <a:latin typeface="华文新魏" pitchFamily="2" charset="-122"/>
                <a:ea typeface="华文新魏" pitchFamily="2" charset="-122"/>
              </a:rPr>
              <a:t>     </a:t>
            </a:r>
            <a:r>
              <a:rPr lang="zh-CN" altLang="en-US" sz="2000" b="1" dirty="0">
                <a:solidFill>
                  <a:srgbClr val="000000"/>
                </a:solidFill>
                <a:latin typeface="楷体" panose="02010609060101010101" charset="-122"/>
                <a:ea typeface="楷体" panose="02010609060101010101" charset="-122"/>
              </a:rPr>
              <a:t>集中主要力量开展以156个重大项目为中心的工业建设</a:t>
            </a:r>
            <a:endParaRPr lang="en-US" altLang="zh-CN" sz="2400" b="1" dirty="0">
              <a:solidFill>
                <a:srgbClr val="0000FF"/>
              </a:solidFill>
              <a:latin typeface="华文新魏" pitchFamily="2" charset="-122"/>
              <a:ea typeface="华文新魏" pitchFamily="2" charset="-122"/>
            </a:endParaRPr>
          </a:p>
        </p:txBody>
      </p:sp>
      <p:sp>
        <p:nvSpPr>
          <p:cNvPr id="60420" name="文本框 358404"/>
          <p:cNvSpPr txBox="1"/>
          <p:nvPr/>
        </p:nvSpPr>
        <p:spPr>
          <a:xfrm>
            <a:off x="752793" y="2205038"/>
            <a:ext cx="4248150" cy="938212"/>
          </a:xfrm>
          <a:prstGeom prst="rect">
            <a:avLst/>
          </a:prstGeom>
          <a:solidFill>
            <a:srgbClr val="CC99FF"/>
          </a:solidFill>
          <a:ln w="6350" cap="flat" cmpd="sng">
            <a:noFill/>
            <a:prstDash val="solid"/>
            <a:miter/>
            <a:headEnd type="none" w="med" len="med"/>
            <a:tailEnd type="none" w="med" len="med"/>
          </a:ln>
        </p:spPr>
        <p:txBody>
          <a:bodyPr anchor="t">
            <a:spAutoFit/>
          </a:bodyPr>
          <a:p>
            <a:pPr>
              <a:lnSpc>
                <a:spcPct val="125000"/>
              </a:lnSpc>
              <a:spcBef>
                <a:spcPct val="50000"/>
              </a:spcBef>
              <a:buClr>
                <a:schemeClr val="bg1"/>
              </a:buClr>
            </a:pPr>
            <a:r>
              <a:rPr lang="en-US" altLang="zh-CN" sz="2400" b="1" dirty="0">
                <a:solidFill>
                  <a:srgbClr val="0000FF"/>
                </a:solidFill>
                <a:latin typeface="华文新魏" pitchFamily="2" charset="-122"/>
                <a:ea typeface="华文新魏" pitchFamily="2" charset="-122"/>
              </a:rPr>
              <a:t>     </a:t>
            </a:r>
            <a:r>
              <a:rPr lang="zh-CN" altLang="en-US" sz="2000" b="1" dirty="0">
                <a:solidFill>
                  <a:srgbClr val="000000"/>
                </a:solidFill>
                <a:latin typeface="楷体" panose="02010609060101010101" charset="-122"/>
                <a:ea typeface="楷体" panose="02010609060101010101" charset="-122"/>
              </a:rPr>
              <a:t>比较迅速地建立起社会主义工业化的初步基础</a:t>
            </a:r>
            <a:endParaRPr lang="zh-CN" altLang="en-US" sz="2000" b="1" dirty="0">
              <a:solidFill>
                <a:srgbClr val="000000"/>
              </a:solidFill>
              <a:latin typeface="楷体" panose="02010609060101010101" charset="-122"/>
              <a:ea typeface="楷体" panose="02010609060101010101" charset="-122"/>
            </a:endParaRPr>
          </a:p>
        </p:txBody>
      </p:sp>
      <p:sp>
        <p:nvSpPr>
          <p:cNvPr id="60421" name="文本框 358405"/>
          <p:cNvSpPr txBox="1"/>
          <p:nvPr/>
        </p:nvSpPr>
        <p:spPr>
          <a:xfrm>
            <a:off x="752793" y="3228975"/>
            <a:ext cx="4103687" cy="860425"/>
          </a:xfrm>
          <a:prstGeom prst="rect">
            <a:avLst/>
          </a:prstGeom>
          <a:solidFill>
            <a:srgbClr val="CCFF99"/>
          </a:solidFill>
          <a:ln w="6350" cap="flat" cmpd="sng">
            <a:noFill/>
            <a:prstDash val="solid"/>
            <a:miter/>
            <a:headEnd type="none" w="med" len="med"/>
            <a:tailEnd type="none" w="med" len="med"/>
          </a:ln>
        </p:spPr>
        <p:txBody>
          <a:bodyPr anchor="t">
            <a:spAutoFit/>
          </a:bodyPr>
          <a:p>
            <a:pPr>
              <a:lnSpc>
                <a:spcPct val="125000"/>
              </a:lnSpc>
              <a:spcBef>
                <a:spcPct val="50000"/>
              </a:spcBef>
              <a:buClr>
                <a:schemeClr val="bg1"/>
              </a:buClr>
            </a:pPr>
            <a:r>
              <a:rPr lang="zh-CN" altLang="en-US" sz="2000" b="1" dirty="0">
                <a:solidFill>
                  <a:srgbClr val="000000"/>
                </a:solidFill>
                <a:latin typeface="楷体" panose="02010609060101010101" charset="-122"/>
                <a:ea typeface="楷体" panose="02010609060101010101" charset="-122"/>
              </a:rPr>
              <a:t>初步建立了独立的比较完整的工业体系和国民经济体系 </a:t>
            </a:r>
            <a:endParaRPr lang="zh-CN" altLang="en-US" sz="2000" b="1" dirty="0">
              <a:solidFill>
                <a:srgbClr val="000000"/>
              </a:solidFill>
              <a:latin typeface="楷体" panose="02010609060101010101" charset="-122"/>
              <a:ea typeface="楷体" panose="02010609060101010101" charset="-122"/>
            </a:endParaRPr>
          </a:p>
        </p:txBody>
      </p:sp>
      <p:grpSp>
        <p:nvGrpSpPr>
          <p:cNvPr id="60422" name="组合 22546"/>
          <p:cNvGrpSpPr/>
          <p:nvPr/>
        </p:nvGrpSpPr>
        <p:grpSpPr>
          <a:xfrm>
            <a:off x="278130" y="1373188"/>
            <a:ext cx="474663" cy="2155825"/>
            <a:chOff x="-764" y="1004"/>
            <a:chExt cx="439" cy="1358"/>
          </a:xfrm>
        </p:grpSpPr>
        <p:sp>
          <p:nvSpPr>
            <p:cNvPr id="60423" name="椭圆 22533"/>
            <p:cNvSpPr/>
            <p:nvPr/>
          </p:nvSpPr>
          <p:spPr>
            <a:xfrm>
              <a:off x="-764" y="1004"/>
              <a:ext cx="439" cy="1358"/>
            </a:xfrm>
            <a:prstGeom prst="ellipse">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flatTx/>
            </a:bodyPr>
            <a:p>
              <a:endParaRPr lang="zh-CN" altLang="en-US">
                <a:latin typeface="Arial" panose="020B0604020202020204" pitchFamily="34" charset="0"/>
                <a:ea typeface="宋体" panose="02010600030101010101" pitchFamily="2" charset="-122"/>
              </a:endParaRPr>
            </a:p>
          </p:txBody>
        </p:sp>
        <p:sp>
          <p:nvSpPr>
            <p:cNvPr id="19469" name="矩形 22534"/>
            <p:cNvSpPr/>
            <p:nvPr/>
          </p:nvSpPr>
          <p:spPr>
            <a:xfrm rot="5400000">
              <a:off x="-1240" y="1585"/>
              <a:ext cx="1225" cy="272"/>
            </a:xfrm>
            <a:prstGeom prst="rect">
              <a:avLst/>
            </a:prstGeom>
          </p:spPr>
          <p:txBody>
            <a:bodyPr vert="eaVert" wrap="none" fromWordArt="1">
              <a:prstTxWarp prst="textPlain">
                <a:avLst>
                  <a:gd name="adj" fmla="val 50000"/>
                </a:avLst>
              </a:prstTxWarp>
              <a:normAutofit fontScale="60000"/>
            </a:bodyPr>
            <a:p>
              <a:pPr algn="ctr" fontAlgn="base"/>
              <a:r>
                <a:rPr lang="zh-CN" altLang="en-US" sz="1800" strike="noStrike" noProof="1">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华文行楷" pitchFamily="2" charset="-122"/>
                  <a:ea typeface="华文行楷" pitchFamily="2" charset="-122"/>
                </a:rPr>
                <a:t>功绩</a:t>
              </a:r>
              <a:endParaRPr lang="zh-CN" altLang="en-US" sz="1800" strike="noStrike" noProof="1">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华文行楷" pitchFamily="2" charset="-122"/>
                <a:ea typeface="华文行楷" pitchFamily="2" charset="-122"/>
              </a:endParaRPr>
            </a:p>
          </p:txBody>
        </p:sp>
      </p:grpSp>
      <p:pic>
        <p:nvPicPr>
          <p:cNvPr id="60425" name="图片 358407" descr="xin_1011040716026312109635"/>
          <p:cNvPicPr>
            <a:picLocks noChangeAspect="1"/>
          </p:cNvPicPr>
          <p:nvPr/>
        </p:nvPicPr>
        <p:blipFill>
          <a:blip r:embed="rId2"/>
          <a:stretch>
            <a:fillRect/>
          </a:stretch>
        </p:blipFill>
        <p:spPr>
          <a:xfrm rot="763434">
            <a:off x="3227705" y="3902075"/>
            <a:ext cx="1847850" cy="1914525"/>
          </a:xfrm>
          <a:prstGeom prst="rect">
            <a:avLst/>
          </a:prstGeom>
          <a:noFill/>
          <a:ln w="9525">
            <a:noFill/>
          </a:ln>
        </p:spPr>
      </p:pic>
      <p:pic>
        <p:nvPicPr>
          <p:cNvPr id="60426" name="图片 358409" descr="2010311143649940"/>
          <p:cNvPicPr>
            <a:picLocks noChangeAspect="1"/>
          </p:cNvPicPr>
          <p:nvPr/>
        </p:nvPicPr>
        <p:blipFill>
          <a:blip r:embed="rId3"/>
          <a:stretch>
            <a:fillRect/>
          </a:stretch>
        </p:blipFill>
        <p:spPr>
          <a:xfrm>
            <a:off x="441643" y="4244975"/>
            <a:ext cx="2722562" cy="1725613"/>
          </a:xfrm>
          <a:prstGeom prst="rect">
            <a:avLst/>
          </a:prstGeom>
          <a:noFill/>
          <a:ln w="9525">
            <a:noFill/>
          </a:ln>
        </p:spPr>
      </p:pic>
      <p:grpSp>
        <p:nvGrpSpPr>
          <p:cNvPr id="60427" name="组合 22546"/>
          <p:cNvGrpSpPr/>
          <p:nvPr/>
        </p:nvGrpSpPr>
        <p:grpSpPr>
          <a:xfrm>
            <a:off x="8737918" y="3471863"/>
            <a:ext cx="474662" cy="2155825"/>
            <a:chOff x="-764" y="1004"/>
            <a:chExt cx="439" cy="1358"/>
          </a:xfrm>
        </p:grpSpPr>
        <p:sp>
          <p:nvSpPr>
            <p:cNvPr id="60428" name="椭圆 22533"/>
            <p:cNvSpPr/>
            <p:nvPr/>
          </p:nvSpPr>
          <p:spPr>
            <a:xfrm>
              <a:off x="-764" y="1004"/>
              <a:ext cx="439" cy="1358"/>
            </a:xfrm>
            <a:prstGeom prst="ellipse">
              <a:avLst/>
            </a:prstGeom>
            <a:gradFill rotWithShape="0">
              <a:gsLst>
                <a:gs pos="0">
                  <a:srgbClr val="FFFF99"/>
                </a:gs>
                <a:gs pos="50000">
                  <a:srgbClr val="FFFFFF"/>
                </a:gs>
                <a:gs pos="100000">
                  <a:srgbClr val="FFFF99"/>
                </a:gs>
              </a:gsLst>
              <a:lin ang="0" scaled="1"/>
              <a:tileRect/>
            </a:gradFill>
            <a:ln w="9525"/>
            <a:scene3d>
              <a:camera prst="legacyObliqueTopLeft">
                <a:rot lat="0" lon="0" rev="0"/>
              </a:camera>
              <a:lightRig rig="legacyFlat3" dir="t"/>
            </a:scene3d>
            <a:sp3d extrusionH="430200" prstMaterial="legacyMatte">
              <a:bevelT w="13500" h="13500" prst="angle"/>
              <a:bevelB w="13500" h="13500" prst="angle"/>
              <a:extrusionClr>
                <a:srgbClr val="FFFF99"/>
              </a:extrusionClr>
            </a:sp3d>
          </p:spPr>
          <p:txBody>
            <a:bodyPr anchor="t">
              <a:flatTx/>
            </a:bodyPr>
            <a:p>
              <a:endParaRPr lang="zh-CN" altLang="en-US">
                <a:latin typeface="Arial" panose="020B0604020202020204" pitchFamily="34" charset="0"/>
                <a:ea typeface="宋体" panose="02010600030101010101" pitchFamily="2" charset="-122"/>
              </a:endParaRPr>
            </a:p>
          </p:txBody>
        </p:sp>
        <p:sp>
          <p:nvSpPr>
            <p:cNvPr id="6" name="矩形 22534"/>
            <p:cNvSpPr/>
            <p:nvPr/>
          </p:nvSpPr>
          <p:spPr>
            <a:xfrm rot="5400000">
              <a:off x="-1240" y="1585"/>
              <a:ext cx="1225" cy="272"/>
            </a:xfrm>
            <a:prstGeom prst="rect">
              <a:avLst/>
            </a:prstGeom>
          </p:spPr>
          <p:txBody>
            <a:bodyPr vert="eaVert" wrap="none" fromWordArt="1">
              <a:prstTxWarp prst="textPlain">
                <a:avLst>
                  <a:gd name="adj" fmla="val 50000"/>
                </a:avLst>
              </a:prstTxWarp>
              <a:normAutofit fontScale="70000"/>
            </a:bodyPr>
            <a:p>
              <a:pPr algn="ctr" fontAlgn="base"/>
              <a:r>
                <a:rPr lang="zh-CN" altLang="en-US" sz="1800" strike="noStrike" noProof="1">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华文行楷" pitchFamily="2" charset="-122"/>
                  <a:ea typeface="华文行楷" pitchFamily="2" charset="-122"/>
                  <a:cs typeface="+mn-cs"/>
                </a:rPr>
                <a:t>弊  端</a:t>
              </a:r>
              <a:endParaRPr lang="zh-CN" altLang="en-US" sz="1800" strike="noStrike" noProof="1">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华文行楷" pitchFamily="2" charset="-122"/>
                <a:ea typeface="华文行楷" pitchFamily="2" charset="-122"/>
              </a:endParaRPr>
            </a:p>
          </p:txBody>
        </p:sp>
      </p:grpSp>
      <p:sp>
        <p:nvSpPr>
          <p:cNvPr id="60430" name="文本框 362498"/>
          <p:cNvSpPr txBox="1"/>
          <p:nvPr/>
        </p:nvSpPr>
        <p:spPr>
          <a:xfrm>
            <a:off x="7145655" y="2474913"/>
            <a:ext cx="1857375" cy="398462"/>
          </a:xfrm>
          <a:prstGeom prst="rect">
            <a:avLst/>
          </a:prstGeom>
          <a:solidFill>
            <a:srgbClr val="99FF99"/>
          </a:solidFill>
          <a:ln w="6350" cap="flat" cmpd="sng">
            <a:solidFill>
              <a:srgbClr val="99FFCC"/>
            </a:solidFill>
            <a:prstDash val="solid"/>
            <a:miter/>
            <a:headEnd type="none" w="med" len="med"/>
            <a:tailEnd type="none" w="med" len="med"/>
          </a:ln>
        </p:spPr>
        <p:txBody>
          <a:bodyPr wrap="square" anchor="t">
            <a:spAutoFit/>
          </a:bodyPr>
          <a:p>
            <a:pPr>
              <a:spcBef>
                <a:spcPct val="50000"/>
              </a:spcBef>
              <a:buClr>
                <a:schemeClr val="bg1"/>
              </a:buClr>
            </a:pPr>
            <a:r>
              <a:rPr lang="zh-CN" altLang="en-US" sz="2000" b="1" dirty="0">
                <a:solidFill>
                  <a:srgbClr val="000000"/>
                </a:solidFill>
                <a:latin typeface="楷体" panose="02010609060101010101" charset="-122"/>
                <a:ea typeface="楷体" panose="02010609060101010101" charset="-122"/>
              </a:rPr>
              <a:t>政企职责不分</a:t>
            </a:r>
            <a:endParaRPr lang="zh-CN" altLang="en-US" sz="2000" b="1" dirty="0">
              <a:solidFill>
                <a:srgbClr val="000000"/>
              </a:solidFill>
              <a:latin typeface="楷体" panose="02010609060101010101" charset="-122"/>
              <a:ea typeface="楷体" panose="02010609060101010101" charset="-122"/>
            </a:endParaRPr>
          </a:p>
        </p:txBody>
      </p:sp>
      <p:sp>
        <p:nvSpPr>
          <p:cNvPr id="60431" name="文本框 362500"/>
          <p:cNvSpPr txBox="1"/>
          <p:nvPr/>
        </p:nvSpPr>
        <p:spPr>
          <a:xfrm>
            <a:off x="7013893" y="3092450"/>
            <a:ext cx="1592262" cy="400050"/>
          </a:xfrm>
          <a:prstGeom prst="rect">
            <a:avLst/>
          </a:prstGeom>
          <a:solidFill>
            <a:srgbClr val="CCFF99"/>
          </a:solidFill>
          <a:ln w="6350" cap="flat" cmpd="sng">
            <a:solidFill>
              <a:srgbClr val="99FFCC"/>
            </a:solidFill>
            <a:prstDash val="solid"/>
            <a:miter/>
            <a:headEnd type="none" w="med" len="med"/>
            <a:tailEnd type="none" w="med" len="med"/>
          </a:ln>
        </p:spPr>
        <p:txBody>
          <a:bodyPr wrap="square" anchor="t">
            <a:spAutoFit/>
          </a:bodyPr>
          <a:p>
            <a:pPr>
              <a:spcBef>
                <a:spcPct val="50000"/>
              </a:spcBef>
              <a:buClr>
                <a:schemeClr val="bg1"/>
              </a:buClr>
            </a:pPr>
            <a:r>
              <a:rPr lang="zh-CN" altLang="en-US" sz="2000" b="1" dirty="0">
                <a:solidFill>
                  <a:srgbClr val="000000"/>
                </a:solidFill>
                <a:latin typeface="楷体" panose="02010609060101010101" charset="-122"/>
                <a:ea typeface="楷体" panose="02010609060101010101" charset="-122"/>
              </a:rPr>
              <a:t>条块分割</a:t>
            </a:r>
            <a:endParaRPr lang="zh-CN" altLang="en-US" sz="2000" b="1" dirty="0">
              <a:solidFill>
                <a:srgbClr val="000000"/>
              </a:solidFill>
              <a:latin typeface="楷体" panose="02010609060101010101" charset="-122"/>
              <a:ea typeface="楷体" panose="02010609060101010101" charset="-122"/>
            </a:endParaRPr>
          </a:p>
        </p:txBody>
      </p:sp>
      <p:sp>
        <p:nvSpPr>
          <p:cNvPr id="60432" name="文本框 362501"/>
          <p:cNvSpPr txBox="1"/>
          <p:nvPr/>
        </p:nvSpPr>
        <p:spPr>
          <a:xfrm>
            <a:off x="5337493" y="3690938"/>
            <a:ext cx="3140075" cy="398462"/>
          </a:xfrm>
          <a:prstGeom prst="rect">
            <a:avLst/>
          </a:prstGeom>
          <a:solidFill>
            <a:srgbClr val="CC99FF"/>
          </a:solidFill>
          <a:ln w="6350" cap="flat" cmpd="sng">
            <a:solidFill>
              <a:srgbClr val="00FF00"/>
            </a:solidFill>
            <a:prstDash val="solid"/>
            <a:miter/>
            <a:headEnd type="none" w="med" len="med"/>
            <a:tailEnd type="none" w="med" len="med"/>
          </a:ln>
        </p:spPr>
        <p:txBody>
          <a:bodyPr wrap="square" anchor="t">
            <a:spAutoFit/>
          </a:bodyPr>
          <a:p>
            <a:pPr>
              <a:spcBef>
                <a:spcPct val="50000"/>
              </a:spcBef>
              <a:buClr>
                <a:schemeClr val="bg1"/>
              </a:buClr>
            </a:pPr>
            <a:r>
              <a:rPr lang="zh-CN" altLang="en-US" sz="2000" b="1" dirty="0">
                <a:solidFill>
                  <a:srgbClr val="000000"/>
                </a:solidFill>
                <a:latin typeface="楷体" panose="02010609060101010101" charset="-122"/>
                <a:ea typeface="楷体" panose="02010609060101010101" charset="-122"/>
              </a:rPr>
              <a:t>国家对企业统得过多过死</a:t>
            </a:r>
            <a:endParaRPr lang="zh-CN" altLang="en-US" sz="2000" b="1" dirty="0">
              <a:solidFill>
                <a:srgbClr val="000000"/>
              </a:solidFill>
              <a:latin typeface="楷体" panose="02010609060101010101" charset="-122"/>
              <a:ea typeface="楷体" panose="02010609060101010101" charset="-122"/>
            </a:endParaRPr>
          </a:p>
        </p:txBody>
      </p:sp>
      <p:sp>
        <p:nvSpPr>
          <p:cNvPr id="60433" name="文本框 362502"/>
          <p:cNvSpPr txBox="1"/>
          <p:nvPr/>
        </p:nvSpPr>
        <p:spPr>
          <a:xfrm>
            <a:off x="5351780" y="4244975"/>
            <a:ext cx="2352675" cy="398463"/>
          </a:xfrm>
          <a:prstGeom prst="rect">
            <a:avLst/>
          </a:prstGeom>
          <a:solidFill>
            <a:srgbClr val="9999FF"/>
          </a:solidFill>
          <a:ln w="6350" cap="flat" cmpd="sng">
            <a:solidFill>
              <a:srgbClr val="66FF99"/>
            </a:solidFill>
            <a:prstDash val="solid"/>
            <a:miter/>
            <a:headEnd type="none" w="med" len="med"/>
            <a:tailEnd type="none" w="med" len="med"/>
          </a:ln>
        </p:spPr>
        <p:txBody>
          <a:bodyPr wrap="square" anchor="t">
            <a:spAutoFit/>
          </a:bodyPr>
          <a:p>
            <a:pPr>
              <a:spcBef>
                <a:spcPct val="50000"/>
              </a:spcBef>
              <a:buClr>
                <a:schemeClr val="bg1"/>
              </a:buClr>
            </a:pPr>
            <a:r>
              <a:rPr lang="zh-CN" altLang="en-US" sz="2000" b="1" dirty="0">
                <a:solidFill>
                  <a:srgbClr val="000000"/>
                </a:solidFill>
                <a:latin typeface="楷体" panose="02010609060101010101" charset="-122"/>
                <a:ea typeface="楷体" panose="02010609060101010101" charset="-122"/>
              </a:rPr>
              <a:t>权力过于集中</a:t>
            </a:r>
            <a:endParaRPr lang="zh-CN" altLang="en-US" sz="2000" b="1" dirty="0">
              <a:solidFill>
                <a:srgbClr val="000000"/>
              </a:solidFill>
              <a:latin typeface="楷体" panose="02010609060101010101" charset="-122"/>
              <a:ea typeface="楷体" panose="02010609060101010101" charset="-122"/>
            </a:endParaRPr>
          </a:p>
        </p:txBody>
      </p:sp>
      <p:sp>
        <p:nvSpPr>
          <p:cNvPr id="60434" name="文本框 362503"/>
          <p:cNvSpPr txBox="1"/>
          <p:nvPr/>
        </p:nvSpPr>
        <p:spPr>
          <a:xfrm>
            <a:off x="5337493" y="4752975"/>
            <a:ext cx="2849562" cy="708025"/>
          </a:xfrm>
          <a:prstGeom prst="rect">
            <a:avLst/>
          </a:prstGeom>
          <a:solidFill>
            <a:srgbClr val="99FF66"/>
          </a:solidFill>
          <a:ln w="6350" cap="flat" cmpd="sng">
            <a:solidFill>
              <a:srgbClr val="99FFCC"/>
            </a:solidFill>
            <a:prstDash val="solid"/>
            <a:miter/>
            <a:headEnd type="none" w="med" len="med"/>
            <a:tailEnd type="none" w="med" len="med"/>
          </a:ln>
        </p:spPr>
        <p:txBody>
          <a:bodyPr wrap="square" anchor="t">
            <a:spAutoFit/>
          </a:bodyPr>
          <a:p>
            <a:pPr>
              <a:spcBef>
                <a:spcPct val="50000"/>
              </a:spcBef>
              <a:buClr>
                <a:schemeClr val="bg1"/>
              </a:buClr>
            </a:pPr>
            <a:r>
              <a:rPr lang="zh-CN" altLang="en-US" sz="2000" b="1" dirty="0">
                <a:solidFill>
                  <a:srgbClr val="000000"/>
                </a:solidFill>
                <a:latin typeface="楷体" panose="02010609060101010101" charset="-122"/>
                <a:ea typeface="楷体" panose="02010609060101010101" charset="-122"/>
              </a:rPr>
              <a:t>忽视商品生产、价值规律和市场机制的作用</a:t>
            </a:r>
            <a:endParaRPr lang="zh-CN" altLang="en-US" sz="2000" b="1" dirty="0">
              <a:solidFill>
                <a:srgbClr val="000000"/>
              </a:solidFill>
              <a:latin typeface="楷体" panose="02010609060101010101" charset="-122"/>
              <a:ea typeface="楷体" panose="02010609060101010101" charset="-122"/>
            </a:endParaRPr>
          </a:p>
        </p:txBody>
      </p:sp>
      <p:sp>
        <p:nvSpPr>
          <p:cNvPr id="60435" name="文本框 362504"/>
          <p:cNvSpPr txBox="1"/>
          <p:nvPr/>
        </p:nvSpPr>
        <p:spPr>
          <a:xfrm>
            <a:off x="5351780" y="5572125"/>
            <a:ext cx="2820988" cy="398463"/>
          </a:xfrm>
          <a:prstGeom prst="rect">
            <a:avLst/>
          </a:prstGeom>
          <a:solidFill>
            <a:srgbClr val="CCCC00"/>
          </a:solidFill>
          <a:ln w="6350" cap="flat" cmpd="sng">
            <a:solidFill>
              <a:srgbClr val="99FFCC"/>
            </a:solidFill>
            <a:prstDash val="solid"/>
            <a:miter/>
            <a:headEnd type="none" w="med" len="med"/>
            <a:tailEnd type="none" w="med" len="med"/>
          </a:ln>
        </p:spPr>
        <p:txBody>
          <a:bodyPr wrap="square" anchor="t">
            <a:spAutoFit/>
          </a:bodyPr>
          <a:p>
            <a:pPr>
              <a:spcBef>
                <a:spcPct val="50000"/>
              </a:spcBef>
              <a:buClr>
                <a:schemeClr val="bg1"/>
              </a:buClr>
            </a:pPr>
            <a:r>
              <a:rPr lang="zh-CN" altLang="en-US" sz="2000" b="1" dirty="0">
                <a:solidFill>
                  <a:srgbClr val="000000"/>
                </a:solidFill>
                <a:latin typeface="楷体" panose="02010609060101010101" charset="-122"/>
                <a:ea typeface="楷体" panose="02010609060101010101" charset="-122"/>
              </a:rPr>
              <a:t>分配中平均主义严重 </a:t>
            </a:r>
            <a:endParaRPr lang="zh-CN" altLang="en-US" sz="2800" b="1" dirty="0">
              <a:latin typeface="华文新魏" pitchFamily="2" charset="-122"/>
              <a:ea typeface="华文新魏" pitchFamily="2" charset="-122"/>
            </a:endParaRPr>
          </a:p>
        </p:txBody>
      </p:sp>
      <p:pic>
        <p:nvPicPr>
          <p:cNvPr id="60436" name="图片 362521" descr="F200512260929483155072671"/>
          <p:cNvPicPr>
            <a:picLocks noChangeAspect="1"/>
          </p:cNvPicPr>
          <p:nvPr/>
        </p:nvPicPr>
        <p:blipFill>
          <a:blip r:embed="rId4"/>
          <a:stretch>
            <a:fillRect/>
          </a:stretch>
        </p:blipFill>
        <p:spPr>
          <a:xfrm rot="729706">
            <a:off x="4953318" y="1946275"/>
            <a:ext cx="2254250" cy="1541463"/>
          </a:xfrm>
          <a:prstGeom prst="rect">
            <a:avLst/>
          </a:prstGeom>
          <a:noFill/>
          <a:ln w="9525">
            <a:noFill/>
          </a:ln>
        </p:spPr>
      </p:pic>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479550"/>
            <a:ext cx="3392170" cy="554355"/>
          </a:xfrm>
          <a:solidFill>
            <a:schemeClr val="accent2">
              <a:lumMod val="60000"/>
              <a:lumOff val="40000"/>
            </a:schemeClr>
          </a:solidFill>
        </p:spPr>
        <p:txBody>
          <a:bodyPr/>
          <a:p>
            <a:r>
              <a:rPr lang="zh-CN" altLang="en-US" sz="2400">
                <a:solidFill>
                  <a:srgbClr val="FF0000"/>
                </a:solidFill>
                <a:latin typeface="微软雅黑" panose="020B0503020204020204" charset="-122"/>
                <a:ea typeface="微软雅黑" panose="020B0503020204020204" charset="-122"/>
              </a:rPr>
              <a:t>计划与市场的矛盾凸显</a:t>
            </a:r>
            <a:endParaRPr lang="zh-CN" altLang="en-US" sz="2400">
              <a:solidFill>
                <a:srgbClr val="FF0000"/>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25120" y="2290445"/>
            <a:ext cx="8493760" cy="3569335"/>
          </a:xfrm>
        </p:spPr>
        <p:txBody>
          <a:bodyPr/>
          <a:p>
            <a:pPr marL="0" indent="0">
              <a:lnSpc>
                <a:spcPct val="170000"/>
              </a:lnSpc>
              <a:buNone/>
            </a:pPr>
            <a:r>
              <a:rPr lang="en-US" altLang="zh-CN" sz="2400">
                <a:latin typeface="微软雅黑" panose="020B0503020204020204" charset="-122"/>
                <a:ea typeface="微软雅黑" panose="020B0503020204020204" charset="-122"/>
                <a:sym typeface="+mn-ea"/>
              </a:rPr>
              <a:t>       </a:t>
            </a:r>
            <a:r>
              <a:rPr lang="zh-CN" altLang="en-US" sz="2400">
                <a:latin typeface="微软雅黑" panose="020B0503020204020204" charset="-122"/>
                <a:ea typeface="微软雅黑" panose="020B0503020204020204" charset="-122"/>
                <a:sym typeface="+mn-ea"/>
              </a:rPr>
              <a:t>改革开放后的一个很长时期内，我国经济体制改革的核心问题是如何正确认识和处理计划与市场的关系。传统观念认为，计划经济是社会主义的基本特征，市场经济是资本主义特有的东西。但在经济建设实践中，市场和计划的矛盾愈益显现出来，成为社会主义经济体制改革的主要问题</a:t>
            </a:r>
            <a:endParaRPr lang="zh-CN" altLang="en-US" sz="2400">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0657" name="组合 1"/>
          <p:cNvGrpSpPr/>
          <p:nvPr/>
        </p:nvGrpSpPr>
        <p:grpSpPr>
          <a:xfrm>
            <a:off x="250825" y="1281430"/>
            <a:ext cx="1728788" cy="654050"/>
            <a:chOff x="395" y="775"/>
            <a:chExt cx="2722" cy="1030"/>
          </a:xfrm>
        </p:grpSpPr>
        <p:pic>
          <p:nvPicPr>
            <p:cNvPr id="70658" name="图片 920579" descr="d02"/>
            <p:cNvPicPr>
              <a:picLocks noChangeAspect="1"/>
            </p:cNvPicPr>
            <p:nvPr/>
          </p:nvPicPr>
          <p:blipFill>
            <a:blip r:embed="rId1"/>
            <a:stretch>
              <a:fillRect/>
            </a:stretch>
          </p:blipFill>
          <p:spPr>
            <a:xfrm>
              <a:off x="395" y="775"/>
              <a:ext cx="2723" cy="924"/>
            </a:xfrm>
            <a:prstGeom prst="rect">
              <a:avLst/>
            </a:prstGeom>
            <a:noFill/>
            <a:ln w="9525">
              <a:noFill/>
            </a:ln>
          </p:spPr>
        </p:pic>
        <p:sp>
          <p:nvSpPr>
            <p:cNvPr id="70659" name="矩形 920580"/>
            <p:cNvSpPr/>
            <p:nvPr/>
          </p:nvSpPr>
          <p:spPr>
            <a:xfrm>
              <a:off x="719" y="1084"/>
              <a:ext cx="1730" cy="720"/>
            </a:xfrm>
            <a:prstGeom prst="rect">
              <a:avLst/>
            </a:prstGeom>
            <a:noFill/>
            <a:ln w="9525">
              <a:noFill/>
            </a:ln>
          </p:spPr>
          <p:txBody>
            <a:bodyPr wrap="none" anchor="t">
              <a:spAutoFit/>
            </a:bodyPr>
            <a:p>
              <a:r>
                <a:rPr lang="zh-CN" altLang="en-US" sz="2400" b="1" dirty="0">
                  <a:solidFill>
                    <a:srgbClr val="0000FF"/>
                  </a:solidFill>
                  <a:latin typeface="Arial" panose="020B0604020202020204" pitchFamily="34" charset="0"/>
                  <a:ea typeface="华文行楷" pitchFamily="2" charset="-122"/>
                </a:rPr>
                <a:t>讲故事</a:t>
              </a:r>
              <a:endParaRPr lang="zh-CN" altLang="en-US" sz="2400" b="1" dirty="0">
                <a:solidFill>
                  <a:srgbClr val="0000FF"/>
                </a:solidFill>
                <a:latin typeface="Arial" panose="020B0604020202020204" pitchFamily="34" charset="0"/>
                <a:ea typeface="华文行楷" pitchFamily="2" charset="-122"/>
              </a:endParaRPr>
            </a:p>
          </p:txBody>
        </p:sp>
      </p:grpSp>
      <p:sp>
        <p:nvSpPr>
          <p:cNvPr id="70660" name="文本框 920581"/>
          <p:cNvSpPr txBox="1"/>
          <p:nvPr/>
        </p:nvSpPr>
        <p:spPr>
          <a:xfrm>
            <a:off x="1979613" y="1281430"/>
            <a:ext cx="3070225" cy="522288"/>
          </a:xfrm>
          <a:prstGeom prst="rect">
            <a:avLst/>
          </a:prstGeom>
          <a:solidFill>
            <a:srgbClr val="99FF99"/>
          </a:solidFill>
          <a:ln w="6350" cap="flat" cmpd="sng">
            <a:solidFill>
              <a:srgbClr val="99FFCC"/>
            </a:solidFill>
            <a:prstDash val="solid"/>
            <a:miter/>
            <a:headEnd type="none" w="med" len="med"/>
            <a:tailEnd type="none" w="med" len="med"/>
          </a:ln>
        </p:spPr>
        <p:txBody>
          <a:bodyPr wrap="square" anchor="t">
            <a:spAutoFit/>
          </a:bodyPr>
          <a:p>
            <a:pPr>
              <a:spcBef>
                <a:spcPct val="50000"/>
              </a:spcBef>
              <a:buClr>
                <a:schemeClr val="bg1"/>
              </a:buClr>
            </a:pPr>
            <a:r>
              <a:rPr lang="zh-CN" altLang="en-US" sz="2800" b="1" dirty="0">
                <a:solidFill>
                  <a:srgbClr val="FF0000"/>
                </a:solidFill>
                <a:latin typeface="幼圆" pitchFamily="49" charset="-122"/>
                <a:ea typeface="幼圆" pitchFamily="49" charset="-122"/>
              </a:rPr>
              <a:t>少一点行政干预好</a:t>
            </a:r>
            <a:endParaRPr lang="zh-CN" altLang="en-US" sz="2800" b="1" dirty="0">
              <a:solidFill>
                <a:srgbClr val="FF0000"/>
              </a:solidFill>
              <a:latin typeface="幼圆" pitchFamily="49" charset="-122"/>
              <a:ea typeface="幼圆" pitchFamily="49" charset="-122"/>
            </a:endParaRPr>
          </a:p>
        </p:txBody>
      </p:sp>
      <p:sp>
        <p:nvSpPr>
          <p:cNvPr id="70661" name="文本框 920582"/>
          <p:cNvSpPr txBox="1"/>
          <p:nvPr/>
        </p:nvSpPr>
        <p:spPr>
          <a:xfrm>
            <a:off x="250825" y="2011680"/>
            <a:ext cx="4106863" cy="2860675"/>
          </a:xfrm>
          <a:prstGeom prst="rect">
            <a:avLst/>
          </a:prstGeom>
          <a:solidFill>
            <a:srgbClr val="FFFF99"/>
          </a:solidFill>
          <a:ln w="6350" cap="flat" cmpd="sng">
            <a:noFill/>
            <a:prstDash val="solid"/>
            <a:miter/>
            <a:headEnd type="none" w="med" len="med"/>
            <a:tailEnd type="none" w="med" len="med"/>
          </a:ln>
        </p:spPr>
        <p:txBody>
          <a:bodyPr anchor="t">
            <a:spAutoFit/>
          </a:bodyPr>
          <a:p>
            <a:pPr>
              <a:lnSpc>
                <a:spcPct val="125000"/>
              </a:lnSpc>
            </a:pPr>
            <a:r>
              <a:rPr lang="en-US" altLang="zh-CN" sz="1600" b="1" dirty="0">
                <a:latin typeface="华文行楷" pitchFamily="2" charset="-122"/>
                <a:ea typeface="华文行楷" pitchFamily="2" charset="-122"/>
              </a:rPr>
              <a:t>     </a:t>
            </a:r>
            <a:r>
              <a:rPr lang="en-US" altLang="zh-CN" sz="1600" b="1" dirty="0">
                <a:latin typeface="楷体" panose="02010609060101010101" charset="-122"/>
                <a:ea typeface="楷体" panose="02010609060101010101" charset="-122"/>
              </a:rPr>
              <a:t> </a:t>
            </a:r>
            <a:r>
              <a:rPr lang="en-US" altLang="zh-CN" sz="1600" b="1" dirty="0">
                <a:solidFill>
                  <a:srgbClr val="0000FF"/>
                </a:solidFill>
                <a:latin typeface="楷体" panose="02010609060101010101" charset="-122"/>
                <a:ea typeface="楷体" panose="02010609060101010101" charset="-122"/>
              </a:rPr>
              <a:t>20</a:t>
            </a:r>
            <a:r>
              <a:rPr lang="zh-CN" altLang="en-US" sz="1600" b="1" dirty="0">
                <a:solidFill>
                  <a:srgbClr val="0000FF"/>
                </a:solidFill>
                <a:latin typeface="楷体" panose="02010609060101010101" charset="-122"/>
                <a:ea typeface="楷体" panose="02010609060101010101" charset="-122"/>
              </a:rPr>
              <a:t>世纪</a:t>
            </a:r>
            <a:r>
              <a:rPr lang="en-US" altLang="zh-CN" sz="1600" b="1" dirty="0">
                <a:solidFill>
                  <a:srgbClr val="0000FF"/>
                </a:solidFill>
                <a:latin typeface="楷体" panose="02010609060101010101" charset="-122"/>
                <a:ea typeface="楷体" panose="02010609060101010101" charset="-122"/>
              </a:rPr>
              <a:t>80</a:t>
            </a:r>
            <a:r>
              <a:rPr lang="zh-CN" altLang="en-US" sz="1600" b="1" dirty="0">
                <a:solidFill>
                  <a:srgbClr val="0000FF"/>
                </a:solidFill>
                <a:latin typeface="楷体" panose="02010609060101010101" charset="-122"/>
                <a:ea typeface="楷体" panose="02010609060101010101" charset="-122"/>
              </a:rPr>
              <a:t>年代改革开放初期，我国引进了几百条冰箱和彩电生产线，政府计划部门惊呼：“重复引进，浪费资源”，并连下数道“金牌”加以制止。然而到下面没人买账，冰箱彩电发展势如破竹。“看不见的手”起了巨大作用。经过十几年的兼并重组淘汰，中国成了世界冰箱彩电出口大国。高度垄断、严密呵护的汽车行业长期是国家最大的保护对象，</a:t>
            </a:r>
            <a:r>
              <a:rPr lang="en-US" altLang="zh-CN" sz="1600" b="1" dirty="0">
                <a:solidFill>
                  <a:srgbClr val="0000FF"/>
                </a:solidFill>
                <a:latin typeface="楷体" panose="02010609060101010101" charset="-122"/>
                <a:ea typeface="楷体" panose="02010609060101010101" charset="-122"/>
              </a:rPr>
              <a:t>50</a:t>
            </a:r>
            <a:r>
              <a:rPr lang="zh-CN" altLang="en-US" sz="1600" b="1" dirty="0">
                <a:solidFill>
                  <a:srgbClr val="0000FF"/>
                </a:solidFill>
                <a:latin typeface="楷体" panose="02010609060101010101" charset="-122"/>
                <a:ea typeface="楷体" panose="02010609060101010101" charset="-122"/>
              </a:rPr>
              <a:t>岁了还是“幼稚产业”。 </a:t>
            </a:r>
            <a:endParaRPr lang="zh-CN" altLang="en-US" sz="1600" b="1" dirty="0">
              <a:solidFill>
                <a:srgbClr val="0000FF"/>
              </a:solidFill>
              <a:latin typeface="楷体" panose="02010609060101010101" charset="-122"/>
              <a:ea typeface="楷体" panose="02010609060101010101" charset="-122"/>
            </a:endParaRPr>
          </a:p>
        </p:txBody>
      </p:sp>
      <p:pic>
        <p:nvPicPr>
          <p:cNvPr id="70662" name="图片 920587" descr="F201009271546081138184753"/>
          <p:cNvPicPr>
            <a:picLocks noChangeAspect="1"/>
          </p:cNvPicPr>
          <p:nvPr/>
        </p:nvPicPr>
        <p:blipFill>
          <a:blip r:embed="rId2"/>
          <a:stretch>
            <a:fillRect/>
          </a:stretch>
        </p:blipFill>
        <p:spPr>
          <a:xfrm rot="840000">
            <a:off x="4764088" y="1400493"/>
            <a:ext cx="3998912" cy="2665412"/>
          </a:xfrm>
          <a:prstGeom prst="rect">
            <a:avLst/>
          </a:prstGeom>
          <a:noFill/>
          <a:ln w="9525">
            <a:noFill/>
          </a:ln>
        </p:spPr>
      </p:pic>
      <p:pic>
        <p:nvPicPr>
          <p:cNvPr id="70664" name="图片 920589" descr="chejian-02"/>
          <p:cNvPicPr>
            <a:picLocks noGrp="1" noChangeAspect="1"/>
          </p:cNvPicPr>
          <p:nvPr>
            <p:ph idx="1"/>
          </p:nvPr>
        </p:nvPicPr>
        <p:blipFill>
          <a:blip r:embed="rId3"/>
          <a:stretch>
            <a:fillRect/>
          </a:stretch>
        </p:blipFill>
        <p:spPr>
          <a:xfrm>
            <a:off x="773430" y="4984750"/>
            <a:ext cx="3421063" cy="1574800"/>
          </a:xfrm>
        </p:spPr>
      </p:pic>
      <p:sp>
        <p:nvSpPr>
          <p:cNvPr id="70665" name="文本框 920585"/>
          <p:cNvSpPr txBox="1"/>
          <p:nvPr/>
        </p:nvSpPr>
        <p:spPr>
          <a:xfrm>
            <a:off x="4500563" y="4161155"/>
            <a:ext cx="4392612" cy="2515235"/>
          </a:xfrm>
          <a:prstGeom prst="rect">
            <a:avLst/>
          </a:prstGeom>
          <a:solidFill>
            <a:srgbClr val="CCFFFF"/>
          </a:solidFill>
          <a:ln w="6350" cap="flat" cmpd="sng">
            <a:noFill/>
            <a:prstDash val="solid"/>
            <a:miter/>
            <a:headEnd type="none" w="med" len="med"/>
            <a:tailEnd type="none" w="med" len="med"/>
          </a:ln>
        </p:spPr>
        <p:txBody>
          <a:bodyPr wrap="square" anchor="t">
            <a:spAutoFit/>
          </a:bodyPr>
          <a:p>
            <a:pPr>
              <a:lnSpc>
                <a:spcPct val="125000"/>
              </a:lnSpc>
            </a:pPr>
            <a:r>
              <a:rPr lang="en-US" altLang="zh-CN" b="1" dirty="0">
                <a:latin typeface="华文行楷" pitchFamily="2" charset="-122"/>
                <a:ea typeface="华文行楷" pitchFamily="2" charset="-122"/>
              </a:rPr>
              <a:t>  </a:t>
            </a:r>
            <a:r>
              <a:rPr lang="en-US" altLang="zh-CN" b="1" dirty="0">
                <a:latin typeface="楷体" panose="02010609060101010101" charset="-122"/>
                <a:ea typeface="楷体" panose="02010609060101010101" charset="-122"/>
              </a:rPr>
              <a:t>   </a:t>
            </a:r>
            <a:r>
              <a:rPr lang="en-US" altLang="zh-CN" b="1" dirty="0">
                <a:solidFill>
                  <a:schemeClr val="tx1"/>
                </a:solidFill>
                <a:latin typeface="楷体" panose="02010609060101010101" charset="-122"/>
                <a:ea typeface="楷体" panose="02010609060101010101" charset="-122"/>
              </a:rPr>
              <a:t> </a:t>
            </a:r>
            <a:r>
              <a:rPr lang="zh-CN" altLang="en-US" b="1" dirty="0">
                <a:solidFill>
                  <a:schemeClr val="tx1"/>
                </a:solidFill>
                <a:latin typeface="楷体" panose="02010609060101010101" charset="-122"/>
                <a:ea typeface="楷体" panose="02010609060101010101" charset="-122"/>
              </a:rPr>
              <a:t>山西某国有纺织厂在全国纺织行业连年不景气情况下，生产经营蒸蒸日上，当记者问厂长有什么诀窍时，他说：“您是想听实话还是官话</a:t>
            </a:r>
            <a:r>
              <a:rPr lang="en-US" altLang="zh-CN" b="1" dirty="0">
                <a:solidFill>
                  <a:schemeClr val="tx1"/>
                </a:solidFill>
                <a:latin typeface="楷体" panose="02010609060101010101" charset="-122"/>
                <a:ea typeface="楷体" panose="02010609060101010101" charset="-122"/>
              </a:rPr>
              <a:t>?”“</a:t>
            </a:r>
            <a:r>
              <a:rPr lang="zh-CN" altLang="en-US" b="1" dirty="0">
                <a:solidFill>
                  <a:schemeClr val="tx1"/>
                </a:solidFill>
                <a:latin typeface="楷体" panose="02010609060101010101" charset="-122"/>
                <a:ea typeface="楷体" panose="02010609060101010101" charset="-122"/>
              </a:rPr>
              <a:t>当然是实话。”“实话就是我们这里，交通不便，上级领导一年到头也不来一趟，没法指导厂里工作。”</a:t>
            </a:r>
            <a:endParaRPr lang="zh-CN" altLang="en-US" b="1" dirty="0">
              <a:solidFill>
                <a:schemeClr val="tx1"/>
              </a:solidFill>
              <a:latin typeface="楷体" panose="02010609060101010101" charset="-122"/>
              <a:ea typeface="楷体" panose="02010609060101010101" charset="-122"/>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397635"/>
            <a:ext cx="3007995" cy="512445"/>
          </a:xfrm>
          <a:solidFill>
            <a:schemeClr val="accent6">
              <a:lumMod val="40000"/>
              <a:lumOff val="60000"/>
            </a:schemeClr>
          </a:solidFill>
        </p:spPr>
        <p:txBody>
          <a:bodyPr/>
          <a:p>
            <a:r>
              <a:rPr lang="zh-CN" altLang="en-US" sz="2400" dirty="0">
                <a:solidFill>
                  <a:srgbClr val="FF0000"/>
                </a:solidFill>
                <a:latin typeface="微软雅黑" panose="020B0503020204020204" charset="-122"/>
                <a:ea typeface="微软雅黑" panose="020B0503020204020204" charset="-122"/>
                <a:sym typeface="+mn-ea"/>
              </a:rPr>
              <a:t>以市场为取向的改革</a:t>
            </a:r>
            <a:endParaRPr lang="zh-CN" altLang="en-US" sz="2400" dirty="0">
              <a:solidFill>
                <a:srgbClr val="FF0000"/>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00990" y="2152650"/>
            <a:ext cx="8493760" cy="1101725"/>
          </a:xfrm>
        </p:spPr>
        <p:txBody>
          <a:bodyPr/>
          <a:p>
            <a:pPr marL="0" indent="0">
              <a:lnSpc>
                <a:spcPct val="140000"/>
              </a:lnSpc>
              <a:buNone/>
            </a:pP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改革开放以来的事实说明，市场经济发展比较充分的地方，经济活力就比较强，发展态势也比较好。</a:t>
            </a:r>
            <a:endPar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699770" y="3621405"/>
            <a:ext cx="3779520" cy="2389505"/>
          </a:xfrm>
          <a:prstGeom prst="rect">
            <a:avLst/>
          </a:prstGeom>
        </p:spPr>
      </p:pic>
      <p:pic>
        <p:nvPicPr>
          <p:cNvPr id="5" name="图片 4"/>
          <p:cNvPicPr>
            <a:picLocks noChangeAspect="1"/>
          </p:cNvPicPr>
          <p:nvPr/>
        </p:nvPicPr>
        <p:blipFill>
          <a:blip r:embed="rId2"/>
          <a:stretch>
            <a:fillRect/>
          </a:stretch>
        </p:blipFill>
        <p:spPr>
          <a:xfrm>
            <a:off x="4806315" y="3621405"/>
            <a:ext cx="3595370" cy="2389505"/>
          </a:xfrm>
          <a:prstGeom prst="rect">
            <a:avLst/>
          </a:prstGeom>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4674" name="文本框 924673"/>
          <p:cNvSpPr txBox="1"/>
          <p:nvPr/>
        </p:nvSpPr>
        <p:spPr>
          <a:xfrm>
            <a:off x="2184400" y="1314133"/>
            <a:ext cx="5986463" cy="630238"/>
          </a:xfrm>
          <a:prstGeom prst="rect">
            <a:avLst/>
          </a:prstGeom>
          <a:solidFill>
            <a:srgbClr val="FFCC99"/>
          </a:solidFill>
          <a:ln w="28575" cap="flat" cmpd="sng">
            <a:noFill/>
            <a:prstDash val="solid"/>
            <a:miter/>
            <a:headEnd type="none" w="med" len="med"/>
            <a:tailEnd type="none" w="med" len="med"/>
          </a:ln>
          <a:effectLst>
            <a:outerShdw dist="53882" dir="2699999" algn="ctr" rotWithShape="0">
              <a:schemeClr val="bg1"/>
            </a:outerShdw>
          </a:effectLst>
        </p:spPr>
        <p:txBody>
          <a:bodyPr wrap="square">
            <a:spAutoFit/>
          </a:bodyPr>
          <a:p>
            <a:pPr algn="ctr">
              <a:lnSpc>
                <a:spcPct val="125000"/>
              </a:lnSpc>
              <a:buClr>
                <a:schemeClr val="bg1"/>
              </a:buClr>
            </a:pPr>
            <a:r>
              <a:rPr lang="zh-CN" altLang="en-US" sz="2400" b="1" noProof="1" dirty="0">
                <a:solidFill>
                  <a:srgbClr val="FF0000"/>
                </a:solidFill>
                <a:effectLst>
                  <a:outerShdw blurRad="38100" dist="38100" dir="2700000">
                    <a:srgbClr val="000000"/>
                  </a:outerShdw>
                </a:effectLst>
                <a:latin typeface="幼圆" pitchFamily="49" charset="-122"/>
                <a:ea typeface="幼圆" pitchFamily="49" charset="-122"/>
                <a:cs typeface="+mn-cs"/>
              </a:rPr>
              <a:t>温州</a:t>
            </a:r>
            <a:r>
              <a:rPr lang="en-US" altLang="zh-CN" sz="2400" b="1" noProof="1">
                <a:solidFill>
                  <a:srgbClr val="FF0000"/>
                </a:solidFill>
                <a:effectLst>
                  <a:outerShdw blurRad="38100" dist="38100" dir="2700000">
                    <a:srgbClr val="000000"/>
                  </a:outerShdw>
                </a:effectLst>
                <a:latin typeface="Arial" panose="020B0604020202020204" pitchFamily="34" charset="0"/>
                <a:ea typeface="幼圆" pitchFamily="49" charset="-122"/>
                <a:cs typeface="+mn-cs"/>
              </a:rPr>
              <a:t>——</a:t>
            </a:r>
            <a:r>
              <a:rPr lang="zh-CN" altLang="en-US" sz="2400" b="1" noProof="1" dirty="0">
                <a:solidFill>
                  <a:srgbClr val="FF0000"/>
                </a:solidFill>
                <a:effectLst>
                  <a:outerShdw blurRad="38100" dist="38100" dir="2700000">
                    <a:srgbClr val="000000"/>
                  </a:outerShdw>
                </a:effectLst>
                <a:latin typeface="幼圆" pitchFamily="49" charset="-122"/>
                <a:ea typeface="幼圆" pitchFamily="49" charset="-122"/>
                <a:cs typeface="+mn-cs"/>
              </a:rPr>
              <a:t>民营经济发展历程的经典微缩</a:t>
            </a:r>
            <a:r>
              <a:rPr lang="zh-CN" altLang="en-US" sz="2800" noProof="1" dirty="0">
                <a:solidFill>
                  <a:srgbClr val="FF0000"/>
                </a:solidFill>
                <a:latin typeface="幼圆" pitchFamily="49" charset="-122"/>
                <a:ea typeface="幼圆" pitchFamily="49" charset="-122"/>
                <a:cs typeface="+mn-cs"/>
              </a:rPr>
              <a:t> </a:t>
            </a:r>
            <a:endParaRPr lang="zh-CN" altLang="en-US" sz="2800" noProof="1" dirty="0">
              <a:solidFill>
                <a:srgbClr val="FF0000"/>
              </a:solidFill>
              <a:latin typeface="幼圆" pitchFamily="49" charset="-122"/>
              <a:ea typeface="幼圆" pitchFamily="49" charset="-122"/>
            </a:endParaRPr>
          </a:p>
        </p:txBody>
      </p:sp>
      <p:sp>
        <p:nvSpPr>
          <p:cNvPr id="73730" name="文本框 924674"/>
          <p:cNvSpPr txBox="1"/>
          <p:nvPr/>
        </p:nvSpPr>
        <p:spPr>
          <a:xfrm>
            <a:off x="0" y="2018983"/>
            <a:ext cx="9144000" cy="1235710"/>
          </a:xfrm>
          <a:prstGeom prst="rect">
            <a:avLst/>
          </a:prstGeom>
          <a:noFill/>
          <a:ln w="9525" cap="flat" cmpd="sng">
            <a:noFill/>
            <a:prstDash val="solid"/>
            <a:miter/>
            <a:headEnd type="none" w="med" len="med"/>
            <a:tailEnd type="none" w="med" len="med"/>
          </a:ln>
        </p:spPr>
        <p:txBody>
          <a:bodyPr anchor="t">
            <a:spAutoFit/>
          </a:bodyPr>
          <a:p>
            <a:pPr>
              <a:lnSpc>
                <a:spcPct val="155000"/>
              </a:lnSpc>
              <a:spcBef>
                <a:spcPct val="50000"/>
              </a:spcBef>
              <a:buClr>
                <a:schemeClr val="bg1"/>
              </a:buClr>
            </a:pPr>
            <a:r>
              <a:rPr lang="en-US" altLang="zh-CN" sz="1600" b="1" dirty="0">
                <a:solidFill>
                  <a:srgbClr val="0000FF"/>
                </a:solidFill>
                <a:latin typeface="幼圆" pitchFamily="49" charset="-122"/>
                <a:ea typeface="幼圆" pitchFamily="49" charset="-122"/>
                <a:sym typeface="Monotype Sorts" pitchFamily="2" charset="2"/>
              </a:rPr>
              <a:t>   </a:t>
            </a:r>
            <a:r>
              <a:rPr lang="zh-CN" altLang="en-US" sz="1600" b="1" dirty="0">
                <a:solidFill>
                  <a:srgbClr val="0000FF"/>
                </a:solidFill>
                <a:latin typeface="幼圆" pitchFamily="49" charset="-122"/>
                <a:ea typeface="幼圆" pitchFamily="49" charset="-122"/>
                <a:sym typeface="Monotype Sorts" pitchFamily="2" charset="2"/>
              </a:rPr>
              <a:t>从</a:t>
            </a:r>
            <a:r>
              <a:rPr lang="en-US" altLang="zh-CN" sz="1600" b="1" dirty="0">
                <a:solidFill>
                  <a:srgbClr val="0000FF"/>
                </a:solidFill>
                <a:latin typeface="幼圆" pitchFamily="49" charset="-122"/>
                <a:ea typeface="幼圆" pitchFamily="49" charset="-122"/>
                <a:sym typeface="Monotype Sorts" pitchFamily="2" charset="2"/>
              </a:rPr>
              <a:t>1978</a:t>
            </a:r>
            <a:r>
              <a:rPr lang="zh-CN" altLang="en-US" sz="1600" b="1" dirty="0">
                <a:solidFill>
                  <a:srgbClr val="0000FF"/>
                </a:solidFill>
                <a:latin typeface="幼圆" pitchFamily="49" charset="-122"/>
                <a:ea typeface="幼圆" pitchFamily="49" charset="-122"/>
                <a:sym typeface="Monotype Sorts" pitchFamily="2" charset="2"/>
              </a:rPr>
              <a:t>年到</a:t>
            </a:r>
            <a:r>
              <a:rPr lang="en-US" altLang="zh-CN" sz="1600" b="1" dirty="0">
                <a:solidFill>
                  <a:srgbClr val="0000FF"/>
                </a:solidFill>
                <a:latin typeface="幼圆" pitchFamily="49" charset="-122"/>
                <a:ea typeface="幼圆" pitchFamily="49" charset="-122"/>
                <a:sym typeface="Monotype Sorts" pitchFamily="2" charset="2"/>
              </a:rPr>
              <a:t>2002</a:t>
            </a:r>
            <a:r>
              <a:rPr lang="zh-CN" altLang="en-US" sz="1600" b="1" dirty="0">
                <a:solidFill>
                  <a:srgbClr val="0000FF"/>
                </a:solidFill>
                <a:latin typeface="幼圆" pitchFamily="49" charset="-122"/>
                <a:ea typeface="幼圆" pitchFamily="49" charset="-122"/>
                <a:sym typeface="Monotype Sorts" pitchFamily="2" charset="2"/>
              </a:rPr>
              <a:t>年，温州市国内生产总值从</a:t>
            </a:r>
            <a:r>
              <a:rPr lang="en-US" altLang="zh-CN" sz="1600" b="1" dirty="0">
                <a:solidFill>
                  <a:srgbClr val="0000FF"/>
                </a:solidFill>
                <a:latin typeface="幼圆" pitchFamily="49" charset="-122"/>
                <a:ea typeface="幼圆" pitchFamily="49" charset="-122"/>
                <a:sym typeface="Monotype Sorts" pitchFamily="2" charset="2"/>
              </a:rPr>
              <a:t>13</a:t>
            </a:r>
            <a:r>
              <a:rPr lang="zh-CN" altLang="en-US" sz="1600" b="1" dirty="0">
                <a:solidFill>
                  <a:srgbClr val="0000FF"/>
                </a:solidFill>
                <a:latin typeface="幼圆" pitchFamily="49" charset="-122"/>
                <a:ea typeface="幼圆" pitchFamily="49" charset="-122"/>
                <a:sym typeface="Monotype Sorts" pitchFamily="2" charset="2"/>
              </a:rPr>
              <a:t>亿元增加到</a:t>
            </a:r>
            <a:r>
              <a:rPr lang="en-US" altLang="zh-CN" sz="1600" b="1" dirty="0">
                <a:solidFill>
                  <a:srgbClr val="0000FF"/>
                </a:solidFill>
                <a:latin typeface="幼圆" pitchFamily="49" charset="-122"/>
                <a:ea typeface="幼圆" pitchFamily="49" charset="-122"/>
                <a:sym typeface="Monotype Sorts" pitchFamily="2" charset="2"/>
              </a:rPr>
              <a:t>1055</a:t>
            </a:r>
            <a:r>
              <a:rPr lang="zh-CN" altLang="en-US" sz="1600" b="1" dirty="0">
                <a:solidFill>
                  <a:srgbClr val="0000FF"/>
                </a:solidFill>
                <a:latin typeface="幼圆" pitchFamily="49" charset="-122"/>
                <a:ea typeface="幼圆" pitchFamily="49" charset="-122"/>
                <a:sym typeface="Monotype Sorts" pitchFamily="2" charset="2"/>
              </a:rPr>
              <a:t>亿元，财政收入从</a:t>
            </a:r>
            <a:r>
              <a:rPr lang="en-US" altLang="zh-CN" sz="1600" b="1" dirty="0">
                <a:solidFill>
                  <a:srgbClr val="0000FF"/>
                </a:solidFill>
                <a:latin typeface="幼圆" pitchFamily="49" charset="-122"/>
                <a:ea typeface="幼圆" pitchFamily="49" charset="-122"/>
                <a:sym typeface="Monotype Sorts" pitchFamily="2" charset="2"/>
              </a:rPr>
              <a:t>1.35</a:t>
            </a:r>
            <a:r>
              <a:rPr lang="zh-CN" altLang="en-US" sz="1600" b="1" dirty="0">
                <a:solidFill>
                  <a:srgbClr val="0000FF"/>
                </a:solidFill>
                <a:latin typeface="幼圆" pitchFamily="49" charset="-122"/>
                <a:ea typeface="幼圆" pitchFamily="49" charset="-122"/>
                <a:sym typeface="Monotype Sorts" pitchFamily="2" charset="2"/>
              </a:rPr>
              <a:t>亿元增加到</a:t>
            </a:r>
            <a:r>
              <a:rPr lang="en-US" altLang="zh-CN" sz="1600" b="1" dirty="0">
                <a:solidFill>
                  <a:srgbClr val="0000FF"/>
                </a:solidFill>
                <a:latin typeface="幼圆" pitchFamily="49" charset="-122"/>
                <a:ea typeface="幼圆" pitchFamily="49" charset="-122"/>
                <a:sym typeface="Monotype Sorts" pitchFamily="2" charset="2"/>
              </a:rPr>
              <a:t>126</a:t>
            </a:r>
            <a:r>
              <a:rPr lang="zh-CN" altLang="en-US" sz="1600" b="1" dirty="0">
                <a:solidFill>
                  <a:srgbClr val="0000FF"/>
                </a:solidFill>
                <a:latin typeface="幼圆" pitchFamily="49" charset="-122"/>
                <a:ea typeface="幼圆" pitchFamily="49" charset="-122"/>
                <a:sym typeface="Monotype Sorts" pitchFamily="2" charset="2"/>
              </a:rPr>
              <a:t>亿元，均翻了六番多。其中，民营经济在全市国内生产总值中占</a:t>
            </a:r>
            <a:r>
              <a:rPr lang="en-US" altLang="zh-CN" sz="1600" b="1" dirty="0">
                <a:solidFill>
                  <a:srgbClr val="0000FF"/>
                </a:solidFill>
                <a:latin typeface="幼圆" pitchFamily="49" charset="-122"/>
                <a:ea typeface="幼圆" pitchFamily="49" charset="-122"/>
                <a:sym typeface="Monotype Sorts" pitchFamily="2" charset="2"/>
              </a:rPr>
              <a:t>85</a:t>
            </a:r>
            <a:r>
              <a:rPr lang="zh-CN" altLang="en-US" sz="1600" b="1" dirty="0">
                <a:solidFill>
                  <a:srgbClr val="0000FF"/>
                </a:solidFill>
                <a:latin typeface="幼圆" pitchFamily="49" charset="-122"/>
                <a:ea typeface="幼圆" pitchFamily="49" charset="-122"/>
                <a:sym typeface="Monotype Sorts" pitchFamily="2" charset="2"/>
              </a:rPr>
              <a:t>％，在工商业中占</a:t>
            </a:r>
            <a:r>
              <a:rPr lang="en-US" altLang="zh-CN" sz="1600" b="1" dirty="0">
                <a:solidFill>
                  <a:srgbClr val="0000FF"/>
                </a:solidFill>
                <a:latin typeface="幼圆" pitchFamily="49" charset="-122"/>
                <a:ea typeface="幼圆" pitchFamily="49" charset="-122"/>
                <a:sym typeface="Monotype Sorts" pitchFamily="2" charset="2"/>
              </a:rPr>
              <a:t>98</a:t>
            </a:r>
            <a:r>
              <a:rPr lang="zh-CN" altLang="en-US" sz="1600" b="1" dirty="0">
                <a:solidFill>
                  <a:srgbClr val="0000FF"/>
                </a:solidFill>
                <a:latin typeface="幼圆" pitchFamily="49" charset="-122"/>
                <a:ea typeface="幼圆" pitchFamily="49" charset="-122"/>
                <a:sym typeface="Monotype Sorts" pitchFamily="2" charset="2"/>
              </a:rPr>
              <a:t>％，在上交税收中占</a:t>
            </a:r>
            <a:r>
              <a:rPr lang="en-US" altLang="zh-CN" sz="1600" b="1" dirty="0">
                <a:solidFill>
                  <a:srgbClr val="0000FF"/>
                </a:solidFill>
                <a:latin typeface="幼圆" pitchFamily="49" charset="-122"/>
                <a:ea typeface="幼圆" pitchFamily="49" charset="-122"/>
                <a:sym typeface="Monotype Sorts" pitchFamily="2" charset="2"/>
              </a:rPr>
              <a:t>80</a:t>
            </a:r>
            <a:r>
              <a:rPr lang="zh-CN" altLang="en-US" sz="1600" b="1" dirty="0">
                <a:solidFill>
                  <a:srgbClr val="0000FF"/>
                </a:solidFill>
                <a:latin typeface="幼圆" pitchFamily="49" charset="-122"/>
                <a:ea typeface="幼圆" pitchFamily="49" charset="-122"/>
                <a:sym typeface="Monotype Sorts" pitchFamily="2" charset="2"/>
              </a:rPr>
              <a:t>％。今天的温州已成为我国民营经济最发达的地区之一。</a:t>
            </a:r>
            <a:r>
              <a:rPr lang="zh-CN" altLang="en-US" sz="1600" dirty="0">
                <a:latin typeface="幼圆" pitchFamily="49" charset="-122"/>
                <a:ea typeface="幼圆" pitchFamily="49" charset="-122"/>
                <a:sym typeface="Monotype Sorts" pitchFamily="2" charset="2"/>
              </a:rPr>
              <a:t> </a:t>
            </a:r>
            <a:endParaRPr lang="zh-CN" altLang="en-US" sz="1600">
              <a:latin typeface="幼圆" pitchFamily="49" charset="-122"/>
              <a:ea typeface="幼圆" pitchFamily="49" charset="-122"/>
              <a:sym typeface="Monotype Sorts" pitchFamily="2" charset="2"/>
            </a:endParaRPr>
          </a:p>
        </p:txBody>
      </p:sp>
      <p:sp>
        <p:nvSpPr>
          <p:cNvPr id="73731" name="圆角矩形标注 4"/>
          <p:cNvSpPr/>
          <p:nvPr/>
        </p:nvSpPr>
        <p:spPr>
          <a:xfrm>
            <a:off x="1701800" y="3303270"/>
            <a:ext cx="4391025" cy="2749550"/>
          </a:xfrm>
          <a:prstGeom prst="wedgeRoundRectCallout">
            <a:avLst>
              <a:gd name="adj1" fmla="val -22486"/>
              <a:gd name="adj2" fmla="val -45778"/>
              <a:gd name="adj3" fmla="val 16667"/>
            </a:avLst>
          </a:prstGeom>
          <a:noFill/>
          <a:ln w="76200" cap="flat" cmpd="sng">
            <a:noFill/>
            <a:prstDash val="solid"/>
            <a:round/>
            <a:headEnd type="none" w="med" len="med"/>
            <a:tailEnd type="none" w="med" len="med"/>
          </a:ln>
        </p:spPr>
        <p:txBody>
          <a:bodyPr anchor="t"/>
          <a:p>
            <a:pPr>
              <a:spcBef>
                <a:spcPct val="50000"/>
              </a:spcBef>
              <a:buClr>
                <a:schemeClr val="bg1"/>
              </a:buClr>
            </a:pPr>
            <a:r>
              <a:rPr lang="zh-CN" altLang="en-US" sz="2000" b="1" dirty="0">
                <a:solidFill>
                  <a:srgbClr val="0000FF"/>
                </a:solidFill>
                <a:latin typeface="幼圆" pitchFamily="49" charset="-122"/>
                <a:ea typeface="幼圆" pitchFamily="49" charset="-122"/>
              </a:rPr>
              <a:t>起始阶段（</a:t>
            </a:r>
            <a:r>
              <a:rPr lang="en-US" altLang="zh-CN" sz="2000" b="1" dirty="0">
                <a:solidFill>
                  <a:srgbClr val="0000FF"/>
                </a:solidFill>
                <a:latin typeface="幼圆" pitchFamily="49" charset="-122"/>
                <a:ea typeface="幼圆" pitchFamily="49" charset="-122"/>
              </a:rPr>
              <a:t>20</a:t>
            </a:r>
            <a:r>
              <a:rPr lang="zh-CN" altLang="en-US" sz="2000" b="1" dirty="0">
                <a:solidFill>
                  <a:srgbClr val="0000FF"/>
                </a:solidFill>
                <a:latin typeface="幼圆" pitchFamily="49" charset="-122"/>
                <a:ea typeface="幼圆" pitchFamily="49" charset="-122"/>
              </a:rPr>
              <a:t>世纪</a:t>
            </a:r>
            <a:r>
              <a:rPr lang="en-US" altLang="zh-CN" sz="2000" b="1" dirty="0">
                <a:solidFill>
                  <a:srgbClr val="0000FF"/>
                </a:solidFill>
                <a:latin typeface="幼圆" pitchFamily="49" charset="-122"/>
                <a:ea typeface="幼圆" pitchFamily="49" charset="-122"/>
              </a:rPr>
              <a:t>70</a:t>
            </a:r>
            <a:r>
              <a:rPr lang="zh-CN" altLang="en-US" sz="2000" b="1" dirty="0">
                <a:solidFill>
                  <a:srgbClr val="0000FF"/>
                </a:solidFill>
                <a:latin typeface="幼圆" pitchFamily="49" charset="-122"/>
                <a:ea typeface="幼圆" pitchFamily="49" charset="-122"/>
              </a:rPr>
              <a:t>年代末至</a:t>
            </a:r>
            <a:r>
              <a:rPr lang="en-US" altLang="zh-CN" sz="2000" b="1" dirty="0">
                <a:solidFill>
                  <a:srgbClr val="0000FF"/>
                </a:solidFill>
                <a:latin typeface="幼圆" pitchFamily="49" charset="-122"/>
                <a:ea typeface="幼圆" pitchFamily="49" charset="-122"/>
              </a:rPr>
              <a:t>80</a:t>
            </a:r>
            <a:r>
              <a:rPr lang="zh-CN" altLang="en-US" sz="2000" b="1" dirty="0">
                <a:solidFill>
                  <a:srgbClr val="0000FF"/>
                </a:solidFill>
                <a:latin typeface="幼圆" pitchFamily="49" charset="-122"/>
                <a:ea typeface="幼圆" pitchFamily="49" charset="-122"/>
              </a:rPr>
              <a:t>年代中）： </a:t>
            </a:r>
            <a:r>
              <a:rPr lang="zh-CN" altLang="en-US" sz="2000" b="1" dirty="0">
                <a:solidFill>
                  <a:srgbClr val="FF0000"/>
                </a:solidFill>
                <a:latin typeface="华文行楷" pitchFamily="2" charset="-122"/>
                <a:ea typeface="华文行楷" pitchFamily="2" charset="-122"/>
              </a:rPr>
              <a:t>以家庭企业为普遍形式</a:t>
            </a:r>
            <a:endParaRPr lang="zh-CN" altLang="en-US" sz="2000" b="1" dirty="0">
              <a:solidFill>
                <a:srgbClr val="FF0000"/>
              </a:solidFill>
              <a:latin typeface="华文行楷" pitchFamily="2" charset="-122"/>
              <a:ea typeface="华文行楷" pitchFamily="2" charset="-122"/>
            </a:endParaRPr>
          </a:p>
          <a:p>
            <a:pPr>
              <a:spcBef>
                <a:spcPct val="50000"/>
              </a:spcBef>
              <a:buClr>
                <a:schemeClr val="bg1"/>
              </a:buClr>
            </a:pPr>
            <a:r>
              <a:rPr lang="zh-CN" altLang="en-US" sz="2000" b="1" dirty="0">
                <a:solidFill>
                  <a:srgbClr val="0000FF"/>
                </a:solidFill>
                <a:latin typeface="幼圆" pitchFamily="49" charset="-122"/>
                <a:ea typeface="幼圆" pitchFamily="49" charset="-122"/>
              </a:rPr>
              <a:t>过渡阶段（</a:t>
            </a:r>
            <a:r>
              <a:rPr lang="en-US" altLang="zh-CN" sz="2000" b="1" dirty="0">
                <a:solidFill>
                  <a:srgbClr val="0000FF"/>
                </a:solidFill>
                <a:latin typeface="幼圆" pitchFamily="49" charset="-122"/>
                <a:ea typeface="幼圆" pitchFamily="49" charset="-122"/>
              </a:rPr>
              <a:t>20</a:t>
            </a:r>
            <a:r>
              <a:rPr lang="zh-CN" altLang="en-US" sz="2000" b="1" dirty="0">
                <a:solidFill>
                  <a:srgbClr val="0000FF"/>
                </a:solidFill>
                <a:latin typeface="幼圆" pitchFamily="49" charset="-122"/>
                <a:ea typeface="幼圆" pitchFamily="49" charset="-122"/>
              </a:rPr>
              <a:t>世纪</a:t>
            </a:r>
            <a:r>
              <a:rPr lang="en-US" altLang="zh-CN" sz="2000" b="1" dirty="0">
                <a:solidFill>
                  <a:srgbClr val="0000FF"/>
                </a:solidFill>
                <a:latin typeface="幼圆" pitchFamily="49" charset="-122"/>
                <a:ea typeface="幼圆" pitchFamily="49" charset="-122"/>
              </a:rPr>
              <a:t>80</a:t>
            </a:r>
            <a:r>
              <a:rPr lang="zh-CN" altLang="en-US" sz="2000" b="1" dirty="0">
                <a:solidFill>
                  <a:srgbClr val="0000FF"/>
                </a:solidFill>
                <a:latin typeface="幼圆" pitchFamily="49" charset="-122"/>
                <a:ea typeface="幼圆" pitchFamily="49" charset="-122"/>
              </a:rPr>
              <a:t>年代中至</a:t>
            </a:r>
            <a:r>
              <a:rPr lang="en-US" altLang="zh-CN" sz="2000" b="1" dirty="0">
                <a:solidFill>
                  <a:srgbClr val="0000FF"/>
                </a:solidFill>
                <a:latin typeface="幼圆" pitchFamily="49" charset="-122"/>
                <a:ea typeface="幼圆" pitchFamily="49" charset="-122"/>
              </a:rPr>
              <a:t>90</a:t>
            </a:r>
            <a:r>
              <a:rPr lang="zh-CN" altLang="en-US" sz="2000" b="1" dirty="0">
                <a:solidFill>
                  <a:srgbClr val="0000FF"/>
                </a:solidFill>
                <a:latin typeface="幼圆" pitchFamily="49" charset="-122"/>
                <a:ea typeface="幼圆" pitchFamily="49" charset="-122"/>
              </a:rPr>
              <a:t>年代初）：</a:t>
            </a:r>
            <a:r>
              <a:rPr lang="zh-CN" altLang="en-US" sz="2000" b="1" dirty="0">
                <a:solidFill>
                  <a:srgbClr val="FF0000"/>
                </a:solidFill>
                <a:latin typeface="华文行楷" pitchFamily="2" charset="-122"/>
                <a:ea typeface="华文行楷" pitchFamily="2" charset="-122"/>
              </a:rPr>
              <a:t>以股份合作制企业为典型形式</a:t>
            </a:r>
            <a:endParaRPr lang="zh-CN" altLang="en-US" sz="2000" b="1" dirty="0">
              <a:solidFill>
                <a:srgbClr val="FF0000"/>
              </a:solidFill>
              <a:latin typeface="华文行楷" pitchFamily="2" charset="-122"/>
              <a:ea typeface="华文行楷" pitchFamily="2" charset="-122"/>
            </a:endParaRPr>
          </a:p>
          <a:p>
            <a:pPr>
              <a:spcBef>
                <a:spcPct val="50000"/>
              </a:spcBef>
              <a:buClr>
                <a:schemeClr val="bg1"/>
              </a:buClr>
            </a:pPr>
            <a:r>
              <a:rPr lang="zh-CN" altLang="en-US" sz="2000" b="1" dirty="0">
                <a:solidFill>
                  <a:srgbClr val="0000FF"/>
                </a:solidFill>
                <a:latin typeface="幼圆" pitchFamily="49" charset="-122"/>
                <a:ea typeface="幼圆" pitchFamily="49" charset="-122"/>
              </a:rPr>
              <a:t>发展阶段（</a:t>
            </a:r>
            <a:r>
              <a:rPr lang="en-US" altLang="zh-CN" sz="2000" b="1" dirty="0">
                <a:solidFill>
                  <a:srgbClr val="0000FF"/>
                </a:solidFill>
                <a:latin typeface="幼圆" pitchFamily="49" charset="-122"/>
                <a:ea typeface="幼圆" pitchFamily="49" charset="-122"/>
              </a:rPr>
              <a:t>20</a:t>
            </a:r>
            <a:r>
              <a:rPr lang="zh-CN" altLang="en-US" sz="2000" b="1" dirty="0">
                <a:solidFill>
                  <a:srgbClr val="0000FF"/>
                </a:solidFill>
                <a:latin typeface="幼圆" pitchFamily="49" charset="-122"/>
                <a:ea typeface="幼圆" pitchFamily="49" charset="-122"/>
              </a:rPr>
              <a:t>世纪</a:t>
            </a:r>
            <a:r>
              <a:rPr lang="en-US" altLang="zh-CN" sz="2000" b="1" dirty="0">
                <a:solidFill>
                  <a:srgbClr val="0000FF"/>
                </a:solidFill>
                <a:latin typeface="幼圆" pitchFamily="49" charset="-122"/>
                <a:ea typeface="幼圆" pitchFamily="49" charset="-122"/>
              </a:rPr>
              <a:t>90</a:t>
            </a:r>
            <a:r>
              <a:rPr lang="zh-CN" altLang="en-US" sz="2000" b="1" dirty="0">
                <a:solidFill>
                  <a:srgbClr val="0000FF"/>
                </a:solidFill>
                <a:latin typeface="幼圆" pitchFamily="49" charset="-122"/>
                <a:ea typeface="幼圆" pitchFamily="49" charset="-122"/>
              </a:rPr>
              <a:t>年代以来）：</a:t>
            </a:r>
            <a:r>
              <a:rPr lang="zh-CN" altLang="en-US" sz="2000" b="1" dirty="0">
                <a:solidFill>
                  <a:srgbClr val="FF0000"/>
                </a:solidFill>
                <a:latin typeface="华文行楷" pitchFamily="2" charset="-122"/>
                <a:ea typeface="华文行楷" pitchFamily="2" charset="-122"/>
              </a:rPr>
              <a:t>以公司制企业为代表形式</a:t>
            </a:r>
            <a:endParaRPr lang="zh-CN" altLang="en-US" sz="2000" b="1" dirty="0">
              <a:solidFill>
                <a:srgbClr val="FF0000"/>
              </a:solidFill>
              <a:latin typeface="华文行楷" pitchFamily="2" charset="-122"/>
              <a:ea typeface="华文行楷" pitchFamily="2" charset="-122"/>
            </a:endParaRPr>
          </a:p>
        </p:txBody>
      </p:sp>
      <p:pic>
        <p:nvPicPr>
          <p:cNvPr id="73732" name="图片 924683" descr="d02"/>
          <p:cNvPicPr>
            <a:picLocks noChangeAspect="1"/>
          </p:cNvPicPr>
          <p:nvPr/>
        </p:nvPicPr>
        <p:blipFill>
          <a:blip r:embed="rId1"/>
          <a:stretch>
            <a:fillRect/>
          </a:stretch>
        </p:blipFill>
        <p:spPr>
          <a:xfrm>
            <a:off x="261938" y="1077595"/>
            <a:ext cx="1728787" cy="941388"/>
          </a:xfrm>
          <a:prstGeom prst="rect">
            <a:avLst/>
          </a:prstGeom>
          <a:noFill/>
          <a:ln w="9525">
            <a:noFill/>
          </a:ln>
        </p:spPr>
      </p:pic>
      <p:sp>
        <p:nvSpPr>
          <p:cNvPr id="73733" name="矩形 924684"/>
          <p:cNvSpPr/>
          <p:nvPr/>
        </p:nvSpPr>
        <p:spPr>
          <a:xfrm>
            <a:off x="406400" y="1483995"/>
            <a:ext cx="1439863" cy="460375"/>
          </a:xfrm>
          <a:prstGeom prst="rect">
            <a:avLst/>
          </a:prstGeom>
          <a:noFill/>
          <a:ln w="9525">
            <a:noFill/>
          </a:ln>
        </p:spPr>
        <p:txBody>
          <a:bodyPr wrap="square" anchor="t">
            <a:spAutoFit/>
          </a:bodyPr>
          <a:p>
            <a:r>
              <a:rPr lang="zh-CN" altLang="en-US" sz="2400" b="1" dirty="0">
                <a:solidFill>
                  <a:srgbClr val="002060"/>
                </a:solidFill>
                <a:latin typeface="Arial" panose="020B0604020202020204" pitchFamily="34" charset="0"/>
                <a:ea typeface="黑体" panose="02010609060101010101" pitchFamily="49" charset="-122"/>
              </a:rPr>
              <a:t>温州故事</a:t>
            </a:r>
            <a:endParaRPr lang="zh-CN" altLang="en-US" sz="2400" b="1" dirty="0">
              <a:solidFill>
                <a:srgbClr val="002060"/>
              </a:solidFill>
              <a:latin typeface="Arial" panose="020B0604020202020204" pitchFamily="34" charset="0"/>
              <a:ea typeface="黑体" panose="02010609060101010101" pitchFamily="49" charset="-122"/>
            </a:endParaRPr>
          </a:p>
        </p:txBody>
      </p:sp>
      <p:sp>
        <p:nvSpPr>
          <p:cNvPr id="73734" name="矩形 924685"/>
          <p:cNvSpPr/>
          <p:nvPr/>
        </p:nvSpPr>
        <p:spPr>
          <a:xfrm>
            <a:off x="261938" y="3303270"/>
            <a:ext cx="1279525" cy="3025775"/>
          </a:xfrm>
          <a:prstGeom prst="rect">
            <a:avLst/>
          </a:prstGeom>
          <a:noFill/>
          <a:ln w="9525">
            <a:noFill/>
          </a:ln>
        </p:spPr>
        <p:txBody>
          <a:bodyPr vert="eaVert" anchor="ctr">
            <a:spAutoFit/>
          </a:bodyPr>
          <a:p>
            <a:r>
              <a:rPr lang="zh-CN" altLang="en-US" sz="2400" b="1" dirty="0">
                <a:solidFill>
                  <a:srgbClr val="FF0000"/>
                </a:solidFill>
                <a:latin typeface="黑体" panose="02010609060101010101" pitchFamily="49" charset="-122"/>
                <a:ea typeface="黑体" panose="02010609060101010101" pitchFamily="49" charset="-122"/>
              </a:rPr>
              <a:t>在 曲 折 中 前 进</a:t>
            </a:r>
            <a:endParaRPr lang="zh-CN" altLang="en-US" sz="2400" b="1" dirty="0">
              <a:solidFill>
                <a:srgbClr val="FF0000"/>
              </a:solidFill>
              <a:latin typeface="黑体" panose="02010609060101010101" pitchFamily="49" charset="-122"/>
              <a:ea typeface="黑体" panose="02010609060101010101" pitchFamily="49" charset="-122"/>
            </a:endParaRPr>
          </a:p>
          <a:p>
            <a:r>
              <a:rPr lang="zh-CN" altLang="en-US" sz="2400" b="1" dirty="0">
                <a:solidFill>
                  <a:srgbClr val="FF0000"/>
                </a:solidFill>
                <a:latin typeface="黑体" panose="02010609060101010101" pitchFamily="49" charset="-122"/>
                <a:ea typeface="黑体" panose="02010609060101010101" pitchFamily="49" charset="-122"/>
              </a:rPr>
              <a:t>在 争 论 中 发 展</a:t>
            </a:r>
            <a:endParaRPr lang="zh-CN" altLang="en-US" sz="2400" b="1" dirty="0">
              <a:solidFill>
                <a:srgbClr val="FF0000"/>
              </a:solidFill>
              <a:latin typeface="黑体" panose="02010609060101010101" pitchFamily="49" charset="-122"/>
              <a:ea typeface="黑体" panose="02010609060101010101" pitchFamily="49" charset="-122"/>
            </a:endParaRPr>
          </a:p>
          <a:p>
            <a:r>
              <a:rPr lang="zh-CN" altLang="en-US" sz="2400" b="1" dirty="0">
                <a:solidFill>
                  <a:srgbClr val="FF0000"/>
                </a:solidFill>
                <a:latin typeface="黑体" panose="02010609060101010101" pitchFamily="49" charset="-122"/>
                <a:ea typeface="黑体" panose="02010609060101010101" pitchFamily="49" charset="-122"/>
              </a:rPr>
              <a:t>在 探 索 中 壮 大</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73735" name="图片 924687" descr="49741194"/>
          <p:cNvPicPr>
            <a:picLocks noChangeAspect="1"/>
          </p:cNvPicPr>
          <p:nvPr/>
        </p:nvPicPr>
        <p:blipFill>
          <a:blip r:embed="rId2"/>
          <a:stretch>
            <a:fillRect/>
          </a:stretch>
        </p:blipFill>
        <p:spPr>
          <a:xfrm rot="403711">
            <a:off x="6404610" y="3110865"/>
            <a:ext cx="2325370" cy="1551305"/>
          </a:xfrm>
          <a:prstGeom prst="rect">
            <a:avLst/>
          </a:prstGeom>
          <a:noFill/>
          <a:ln w="9525">
            <a:noFill/>
          </a:ln>
        </p:spPr>
      </p:pic>
      <p:sp>
        <p:nvSpPr>
          <p:cNvPr id="73736" name="矩形 924688"/>
          <p:cNvSpPr/>
          <p:nvPr/>
        </p:nvSpPr>
        <p:spPr>
          <a:xfrm>
            <a:off x="6935788" y="4136708"/>
            <a:ext cx="1500187" cy="366712"/>
          </a:xfrm>
          <a:prstGeom prst="rect">
            <a:avLst/>
          </a:prstGeom>
          <a:noFill/>
          <a:ln w="9525">
            <a:noFill/>
          </a:ln>
        </p:spPr>
        <p:txBody>
          <a:bodyPr wrap="none" anchor="ctr">
            <a:spAutoFit/>
          </a:bodyPr>
          <a:p>
            <a:r>
              <a:rPr lang="zh-CN" altLang="en-US" sz="1600" b="1" dirty="0">
                <a:latin typeface="Arial" panose="020B0604020202020204" pitchFamily="34" charset="0"/>
                <a:ea typeface="幼圆" pitchFamily="49" charset="-122"/>
              </a:rPr>
              <a:t>瑞 安 火 车 站</a:t>
            </a:r>
            <a:r>
              <a:rPr lang="zh-CN" altLang="en-US" dirty="0">
                <a:latin typeface="Arial" panose="020B0604020202020204" pitchFamily="34" charset="0"/>
                <a:ea typeface="宋体" panose="02010600030101010101" pitchFamily="2" charset="-122"/>
              </a:rPr>
              <a:t> </a:t>
            </a:r>
            <a:endParaRPr lang="zh-CN" altLang="en-US" dirty="0">
              <a:latin typeface="Arial" panose="020B0604020202020204" pitchFamily="34" charset="0"/>
              <a:ea typeface="宋体" panose="02010600030101010101" pitchFamily="2" charset="-122"/>
            </a:endParaRPr>
          </a:p>
        </p:txBody>
      </p:sp>
      <p:pic>
        <p:nvPicPr>
          <p:cNvPr id="73737" name="图片 924690" descr="01300000168284121500037714028_s"/>
          <p:cNvPicPr>
            <a:picLocks noChangeAspect="1"/>
          </p:cNvPicPr>
          <p:nvPr/>
        </p:nvPicPr>
        <p:blipFill>
          <a:blip r:embed="rId3"/>
          <a:stretch>
            <a:fillRect/>
          </a:stretch>
        </p:blipFill>
        <p:spPr>
          <a:xfrm>
            <a:off x="6256338" y="4792980"/>
            <a:ext cx="2857500" cy="1882775"/>
          </a:xfrm>
          <a:prstGeom prst="rect">
            <a:avLst/>
          </a:prstGeom>
          <a:noFill/>
          <a:ln w="9525">
            <a:noFill/>
          </a:ln>
        </p:spPr>
      </p:pic>
      <p:sp>
        <p:nvSpPr>
          <p:cNvPr id="73738" name="矩形 924691"/>
          <p:cNvSpPr/>
          <p:nvPr/>
        </p:nvSpPr>
        <p:spPr>
          <a:xfrm>
            <a:off x="6256655" y="5925820"/>
            <a:ext cx="3079750" cy="581025"/>
          </a:xfrm>
          <a:prstGeom prst="rect">
            <a:avLst/>
          </a:prstGeom>
          <a:noFill/>
          <a:ln w="9525">
            <a:noFill/>
          </a:ln>
        </p:spPr>
        <p:txBody>
          <a:bodyPr anchor="ctr">
            <a:spAutoFit/>
          </a:bodyPr>
          <a:p>
            <a:pPr fontAlgn="ctr"/>
            <a:r>
              <a:rPr lang="zh-CN" altLang="en-US" sz="1600" b="1" dirty="0">
                <a:solidFill>
                  <a:schemeClr val="bg1"/>
                </a:solidFill>
                <a:latin typeface="幼圆" pitchFamily="49" charset="-122"/>
                <a:ea typeface="幼圆" pitchFamily="49" charset="-122"/>
              </a:rPr>
              <a:t>乐清是中国市场经济发育最早、经济发展最具活力的地区之一 </a:t>
            </a:r>
            <a:endParaRPr lang="zh-CN" altLang="en-US" sz="1600" b="1" dirty="0">
              <a:solidFill>
                <a:schemeClr val="bg1"/>
              </a:solidFill>
              <a:latin typeface="幼圆" pitchFamily="49" charset="-122"/>
              <a:ea typeface="幼圆" pitchFamily="49" charset="-122"/>
            </a:endParaRP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8590" y="1398270"/>
            <a:ext cx="5386070" cy="635635"/>
          </a:xfrm>
          <a:solidFill>
            <a:schemeClr val="accent5">
              <a:lumMod val="60000"/>
              <a:lumOff val="40000"/>
            </a:schemeClr>
          </a:solidFill>
        </p:spPr>
        <p:txBody>
          <a:bodyPr/>
          <a:p>
            <a:r>
              <a:rPr lang="zh-CN" altLang="en-US" sz="2400" dirty="0">
                <a:solidFill>
                  <a:srgbClr val="FF0000"/>
                </a:solidFill>
                <a:latin typeface="微软雅黑" panose="020B0503020204020204" charset="-122"/>
                <a:ea typeface="微软雅黑" panose="020B0503020204020204" charset="-122"/>
                <a:sym typeface="+mn-ea"/>
              </a:rPr>
              <a:t>理论探索：社会主义与市场经济的关系</a:t>
            </a:r>
            <a:endParaRPr lang="zh-CN" altLang="en-US" sz="2400" dirty="0">
              <a:solidFill>
                <a:srgbClr val="FF0000"/>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25120" y="2248535"/>
            <a:ext cx="5744845" cy="4173855"/>
          </a:xfrm>
        </p:spPr>
        <p:txBody>
          <a:bodyPr/>
          <a:p>
            <a:pPr marL="0" indent="0">
              <a:lnSpc>
                <a:spcPct val="150000"/>
              </a:lnSpc>
              <a:buNone/>
            </a:pPr>
            <a:r>
              <a:rPr lang="zh-CN" altLang="en-US" sz="2400">
                <a:latin typeface="微软雅黑" panose="020B0503020204020204" charset="-122"/>
                <a:ea typeface="微软雅黑" panose="020B0503020204020204" charset="-122"/>
                <a:sym typeface="+mn-ea"/>
              </a:rPr>
              <a:t>     邓小平对计划与市场的新认识，</a:t>
            </a:r>
            <a:r>
              <a:rPr lang="en-US" altLang="zh-CN" sz="2400" b="1">
                <a:solidFill>
                  <a:schemeClr val="accent2">
                    <a:lumMod val="75000"/>
                  </a:schemeClr>
                </a:solidFill>
                <a:latin typeface="微软雅黑" panose="020B0503020204020204" charset="-122"/>
                <a:ea typeface="微软雅黑" panose="020B0503020204020204" charset="-122"/>
                <a:sym typeface="+mn-ea"/>
              </a:rPr>
              <a:t>“</a:t>
            </a:r>
            <a:r>
              <a:rPr lang="zh-CN" altLang="en-US" sz="2400" b="1">
                <a:solidFill>
                  <a:schemeClr val="accent2">
                    <a:lumMod val="75000"/>
                  </a:schemeClr>
                </a:solidFill>
                <a:latin typeface="微软雅黑" panose="020B0503020204020204" charset="-122"/>
                <a:ea typeface="微软雅黑" panose="020B0503020204020204" charset="-122"/>
                <a:sym typeface="+mn-ea"/>
              </a:rPr>
              <a:t>社会主义也可以搞商品经济</a:t>
            </a:r>
            <a:r>
              <a:rPr lang="en-US" altLang="zh-CN" sz="2400" b="1">
                <a:solidFill>
                  <a:schemeClr val="accent2">
                    <a:lumMod val="75000"/>
                  </a:schemeClr>
                </a:solidFill>
                <a:latin typeface="微软雅黑" panose="020B0503020204020204" charset="-122"/>
                <a:ea typeface="微软雅黑" panose="020B0503020204020204" charset="-122"/>
                <a:sym typeface="+mn-ea"/>
              </a:rPr>
              <a:t>”</a:t>
            </a:r>
            <a:r>
              <a:rPr lang="zh-CN" altLang="en-US" sz="2400" b="1">
                <a:solidFill>
                  <a:schemeClr val="accent2">
                    <a:lumMod val="75000"/>
                  </a:schemeClr>
                </a:solidFill>
                <a:latin typeface="微软雅黑" panose="020B0503020204020204" charset="-122"/>
                <a:ea typeface="微软雅黑" panose="020B0503020204020204" charset="-122"/>
                <a:sym typeface="+mn-ea"/>
              </a:rPr>
              <a:t>，</a:t>
            </a:r>
            <a:r>
              <a:rPr lang="en-US" altLang="zh-CN" sz="2400" b="1">
                <a:solidFill>
                  <a:schemeClr val="accent2">
                    <a:lumMod val="75000"/>
                  </a:schemeClr>
                </a:solidFill>
                <a:latin typeface="微软雅黑" panose="020B0503020204020204" charset="-122"/>
                <a:ea typeface="微软雅黑" panose="020B0503020204020204" charset="-122"/>
                <a:sym typeface="+mn-ea"/>
              </a:rPr>
              <a:t>“</a:t>
            </a:r>
            <a:r>
              <a:rPr lang="zh-CN" altLang="en-US" sz="2400" b="1">
                <a:solidFill>
                  <a:schemeClr val="accent2">
                    <a:lumMod val="75000"/>
                  </a:schemeClr>
                </a:solidFill>
                <a:latin typeface="微软雅黑" panose="020B0503020204020204" charset="-122"/>
                <a:ea typeface="微软雅黑" panose="020B0503020204020204" charset="-122"/>
                <a:sym typeface="+mn-ea"/>
              </a:rPr>
              <a:t>公有制基础上有计划的商品经济</a:t>
            </a:r>
            <a:r>
              <a:rPr lang="en-US" altLang="zh-CN" sz="2400" b="1">
                <a:solidFill>
                  <a:schemeClr val="accent2">
                    <a:lumMod val="75000"/>
                  </a:schemeClr>
                </a:solidFill>
                <a:latin typeface="微软雅黑" panose="020B0503020204020204" charset="-122"/>
                <a:ea typeface="微软雅黑" panose="020B0503020204020204" charset="-122"/>
                <a:sym typeface="+mn-ea"/>
              </a:rPr>
              <a:t>”</a:t>
            </a:r>
            <a:r>
              <a:rPr lang="zh-CN" altLang="en-US" sz="2400">
                <a:solidFill>
                  <a:schemeClr val="tx1"/>
                </a:solidFill>
                <a:latin typeface="微软雅黑" panose="020B0503020204020204" charset="-122"/>
                <a:ea typeface="微软雅黑" panose="020B0503020204020204" charset="-122"/>
                <a:sym typeface="+mn-ea"/>
              </a:rPr>
              <a:t>。</a:t>
            </a:r>
            <a:r>
              <a:rPr lang="zh-CN" altLang="en-US" sz="2400">
                <a:solidFill>
                  <a:srgbClr val="FF0000"/>
                </a:solidFill>
                <a:latin typeface="微软雅黑" panose="020B0503020204020204" charset="-122"/>
                <a:ea typeface="微软雅黑" panose="020B0503020204020204" charset="-122"/>
                <a:sym typeface="+mn-ea"/>
              </a:rPr>
              <a:t> </a:t>
            </a:r>
            <a:endParaRPr lang="zh-CN" altLang="en-US" sz="2400" b="1">
              <a:solidFill>
                <a:srgbClr val="FF0000"/>
              </a:solidFill>
              <a:latin typeface="微软雅黑" panose="020B0503020204020204" charset="-122"/>
              <a:ea typeface="微软雅黑" panose="020B0503020204020204" charset="-122"/>
              <a:sym typeface="+mn-ea"/>
            </a:endParaRPr>
          </a:p>
          <a:p>
            <a:pPr marL="0" indent="0">
              <a:lnSpc>
                <a:spcPct val="150000"/>
              </a:lnSpc>
              <a:buNone/>
            </a:pPr>
            <a:r>
              <a:rPr lang="zh-CN" altLang="en-US" sz="2400" b="1">
                <a:solidFill>
                  <a:srgbClr val="FF0000"/>
                </a:solidFill>
                <a:latin typeface="微软雅黑" panose="020B0503020204020204" charset="-122"/>
                <a:ea typeface="微软雅黑" panose="020B0503020204020204" charset="-122"/>
                <a:sym typeface="+mn-ea"/>
              </a:rPr>
              <a:t>  </a:t>
            </a:r>
            <a:r>
              <a:rPr lang="zh-CN" altLang="en-US" sz="2400">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说市场经济只存在于资本主义社会，只有资本主义的市场经济，这肯定是不正确的。</a:t>
            </a:r>
            <a:r>
              <a:rPr lang="zh-CN" altLang="en-US"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社会主义为什么不可以搞市场经济</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，这个不能说是资本主义。</a:t>
            </a:r>
            <a:endParaRPr lang="zh-CN" altLang="en-US" b="1" dirty="0">
              <a:solidFill>
                <a:schemeClr val="tx1"/>
              </a:solidFill>
              <a:latin typeface="楷体" panose="02010609060101010101" charset="-122"/>
              <a:ea typeface="楷体" panose="02010609060101010101" charset="-122"/>
            </a:endParaRPr>
          </a:p>
        </p:txBody>
      </p:sp>
      <p:pic>
        <p:nvPicPr>
          <p:cNvPr id="26629" name="Picture 5" descr="dxp3"/>
          <p:cNvPicPr>
            <a:picLocks noChangeAspect="1"/>
          </p:cNvPicPr>
          <p:nvPr/>
        </p:nvPicPr>
        <p:blipFill>
          <a:blip r:embed="rId1"/>
          <a:stretch>
            <a:fillRect/>
          </a:stretch>
        </p:blipFill>
        <p:spPr>
          <a:xfrm>
            <a:off x="6179185" y="2645410"/>
            <a:ext cx="2679065" cy="255333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535940" y="1348105"/>
            <a:ext cx="8072438" cy="1271588"/>
          </a:xfrm>
          <a:prstGeom prst="roundRect">
            <a:avLst>
              <a:gd name="adj" fmla="val 9773"/>
            </a:avLst>
          </a:prstGeom>
          <a:noFill/>
          <a:ln w="76200" algn="ctr">
            <a:noFill/>
            <a:round/>
          </a:ln>
        </p:spPr>
        <p:txBody>
          <a:bodyPr/>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1">
                <a:ln>
                  <a:noFill/>
                </a:ln>
                <a:solidFill>
                  <a:srgbClr val="960000"/>
                </a:solidFill>
                <a:effectLst/>
                <a:uLnTx/>
                <a:uFillTx/>
                <a:latin typeface="Times New Roman" panose="02020603050405020304" charset="0"/>
                <a:ea typeface="华文新魏" pitchFamily="2" charset="-122"/>
                <a:cs typeface="+mn-cs"/>
                <a:sym typeface="+mn-ea"/>
              </a:rPr>
              <a:t>     </a:t>
            </a:r>
            <a:r>
              <a:rPr kumimoji="0" lang="en-US" altLang="zh-CN" sz="2800" i="0" u="none" strike="noStrike" kern="1200" cap="none" spc="0" normalizeH="0" baseline="0" noProof="1">
                <a:ln>
                  <a:noFill/>
                </a:ln>
                <a:solidFill>
                  <a:srgbClr val="96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2400" i="0" u="none" strike="noStrike" kern="1200" cap="none" spc="0" normalizeH="0" baseline="0" noProof="1">
                <a:ln>
                  <a:noFill/>
                </a:ln>
                <a:solidFill>
                  <a:srgbClr val="960000"/>
                </a:solidFill>
                <a:effectLst/>
                <a:uLnTx/>
                <a:uFillTx/>
                <a:latin typeface="微软雅黑" panose="020B0503020204020204" charset="-122"/>
                <a:ea typeface="微软雅黑" panose="020B0503020204020204" charset="-122"/>
                <a:cs typeface="微软雅黑" panose="020B0503020204020204" charset="-122"/>
                <a:sym typeface="+mn-ea"/>
              </a:rPr>
              <a:t>1975</a:t>
            </a:r>
            <a:r>
              <a:rPr kumimoji="0" lang="zh-CN" altLang="en-US" sz="2400" i="0" u="none" strike="noStrike" kern="1200" cap="none" spc="0" normalizeH="0" baseline="0" noProof="1">
                <a:ln>
                  <a:noFill/>
                </a:ln>
                <a:solidFill>
                  <a:srgbClr val="960000"/>
                </a:solidFill>
                <a:effectLst/>
                <a:uLnTx/>
                <a:uFillTx/>
                <a:latin typeface="微软雅黑" panose="020B0503020204020204" charset="-122"/>
                <a:ea typeface="微软雅黑" panose="020B0503020204020204" charset="-122"/>
                <a:cs typeface="微软雅黑" panose="020B0503020204020204" charset="-122"/>
                <a:sym typeface="+mn-ea"/>
              </a:rPr>
              <a:t>年</a:t>
            </a:r>
            <a:r>
              <a:rPr kumimoji="0" lang="en-US" altLang="zh-CN" sz="2400" i="0" u="none" strike="noStrike" kern="1200" cap="none" spc="0" normalizeH="0" baseline="0" noProof="1">
                <a:ln>
                  <a:noFill/>
                </a:ln>
                <a:solidFill>
                  <a:srgbClr val="960000"/>
                </a:solidFill>
                <a:effectLst/>
                <a:uLnTx/>
                <a:uFillTx/>
                <a:latin typeface="微软雅黑" panose="020B0503020204020204" charset="-122"/>
                <a:ea typeface="微软雅黑" panose="020B0503020204020204" charset="-122"/>
                <a:cs typeface="微软雅黑" panose="020B0503020204020204" charset="-122"/>
                <a:sym typeface="+mn-ea"/>
              </a:rPr>
              <a:t>1</a:t>
            </a:r>
            <a:r>
              <a:rPr kumimoji="0" lang="zh-CN" altLang="en-US" sz="2400" i="0" u="none" strike="noStrike" kern="1200" cap="none" spc="0" normalizeH="0" baseline="0" noProof="1">
                <a:ln>
                  <a:noFill/>
                </a:ln>
                <a:solidFill>
                  <a:srgbClr val="960000"/>
                </a:solidFill>
                <a:effectLst/>
                <a:uLnTx/>
                <a:uFillTx/>
                <a:latin typeface="微软雅黑" panose="020B0503020204020204" charset="-122"/>
                <a:ea typeface="微软雅黑" panose="020B0503020204020204" charset="-122"/>
                <a:cs typeface="微软雅黑" panose="020B0503020204020204" charset="-122"/>
                <a:sym typeface="+mn-ea"/>
              </a:rPr>
              <a:t>月，任中共中央副主席、国务院第一副总理、中央军委副主席和中国人民解放军总参谋长 。     </a:t>
            </a:r>
            <a:r>
              <a:rPr kumimoji="0" lang="zh-CN" altLang="en-US" sz="2400" b="1" i="0" u="none" strike="noStrike" kern="1200" cap="none" spc="0" normalizeH="0" baseline="0" noProof="1">
                <a:ln>
                  <a:noFill/>
                </a:ln>
                <a:solidFill>
                  <a:srgbClr val="960000"/>
                </a:solidFill>
                <a:effectLst/>
                <a:uLnTx/>
                <a:uFillTx/>
                <a:latin typeface="Times New Roman" panose="02020603050405020304" charset="0"/>
                <a:ea typeface="华文新魏" pitchFamily="2" charset="-122"/>
                <a:cs typeface="+mn-cs"/>
                <a:sym typeface="+mn-ea"/>
              </a:rPr>
              <a:t>    </a:t>
            </a:r>
            <a:endParaRPr kumimoji="0" lang="zh-CN" altLang="en-US" sz="2400" b="1" i="0" u="none" strike="noStrike" kern="1200" cap="none" spc="0" normalizeH="0" baseline="0" noProof="1">
              <a:ln>
                <a:noFill/>
              </a:ln>
              <a:solidFill>
                <a:srgbClr val="960000"/>
              </a:solidFill>
              <a:effectLst/>
              <a:uLnTx/>
              <a:uFillTx/>
              <a:latin typeface="Times New Roman" panose="02020603050405020304" charset="0"/>
              <a:ea typeface="华文新魏" pitchFamily="2" charset="-122"/>
              <a:cs typeface="+mn-cs"/>
              <a:sym typeface="+mn-ea"/>
            </a:endParaRPr>
          </a:p>
        </p:txBody>
      </p:sp>
      <p:sp>
        <p:nvSpPr>
          <p:cNvPr id="26626" name="矩形 3"/>
          <p:cNvSpPr/>
          <p:nvPr/>
        </p:nvSpPr>
        <p:spPr>
          <a:xfrm>
            <a:off x="5081270" y="2620010"/>
            <a:ext cx="3527425" cy="3322638"/>
          </a:xfrm>
          <a:prstGeom prst="rect">
            <a:avLst/>
          </a:prstGeom>
          <a:noFill/>
          <a:ln w="28575" cap="flat" cmpd="sng">
            <a:noFill/>
            <a:prstDash val="solid"/>
            <a:miter/>
            <a:headEnd type="none" w="med" len="med"/>
            <a:tailEnd type="none" w="med" len="med"/>
          </a:ln>
        </p:spPr>
        <p:txBody>
          <a:bodyPr anchor="t">
            <a:spAutoFit/>
          </a:bodyPr>
          <a:p>
            <a:pPr>
              <a:lnSpc>
                <a:spcPct val="125000"/>
              </a:lnSpc>
            </a:pPr>
            <a:r>
              <a:rPr lang="en-US" altLang="zh-CN" sz="2400" b="1" dirty="0">
                <a:solidFill>
                  <a:srgbClr val="0000FF"/>
                </a:solidFill>
                <a:latin typeface="Times New Roman" panose="02020603050405020304" charset="0"/>
                <a:ea typeface="楷体_GB2312" pitchFamily="49" charset="-122"/>
              </a:rPr>
              <a:t>   </a:t>
            </a:r>
            <a:r>
              <a:rPr lang="en-US" altLang="zh-CN" sz="2400" b="1" dirty="0">
                <a:solidFill>
                  <a:srgbClr val="0000FF"/>
                </a:solidFill>
                <a:latin typeface="楷体" panose="02010609060101010101" charset="-122"/>
                <a:ea typeface="楷体" panose="02010609060101010101" charset="-122"/>
              </a:rPr>
              <a:t> </a:t>
            </a:r>
            <a:r>
              <a:rPr lang="zh-CN" altLang="en-US" sz="2400" b="1" dirty="0">
                <a:solidFill>
                  <a:srgbClr val="0000FF"/>
                </a:solidFill>
                <a:latin typeface="楷体" panose="02010609060101010101" charset="-122"/>
                <a:ea typeface="楷体" panose="02010609060101010101" charset="-122"/>
              </a:rPr>
              <a:t>在主持中央日常工作期间，召开了解决军队、交通、工业、农业、科技等方面问题的一系列重要会议，着手进行全面整顿，全国形势明显好转。</a:t>
            </a:r>
            <a:endParaRPr lang="zh-CN" altLang="en-US" sz="2400" b="1" dirty="0">
              <a:solidFill>
                <a:srgbClr val="0000FF"/>
              </a:solidFill>
              <a:latin typeface="楷体" panose="02010609060101010101" charset="-122"/>
              <a:ea typeface="楷体" panose="02010609060101010101" charset="-122"/>
            </a:endParaRPr>
          </a:p>
        </p:txBody>
      </p:sp>
      <p:pic>
        <p:nvPicPr>
          <p:cNvPr id="26627" name="Picture 4" descr="F:\3邓小平资料\2009070916532762.jpg"/>
          <p:cNvPicPr>
            <a:picLocks noChangeAspect="1"/>
          </p:cNvPicPr>
          <p:nvPr/>
        </p:nvPicPr>
        <p:blipFill>
          <a:blip r:embed="rId1"/>
          <a:stretch>
            <a:fillRect/>
          </a:stretch>
        </p:blipFill>
        <p:spPr>
          <a:xfrm>
            <a:off x="1038225" y="2620010"/>
            <a:ext cx="3563620" cy="3377565"/>
          </a:xfrm>
          <a:prstGeom prst="rect">
            <a:avLst/>
          </a:prstGeom>
          <a:noFill/>
          <a:ln w="9525">
            <a:noFill/>
          </a:ln>
        </p:spPr>
      </p:pic>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69545" y="1403350"/>
            <a:ext cx="8611870" cy="3039745"/>
          </a:xfrm>
        </p:spPr>
        <p:txBody>
          <a:bodyPr/>
          <a:p>
            <a:pPr marL="0" indent="0">
              <a:lnSpc>
                <a:spcPct val="120000"/>
              </a:lnSpc>
              <a:buNone/>
            </a:pPr>
            <a:r>
              <a:rPr lang="en-US" altLang="zh-CN" sz="2400" b="1">
                <a:latin typeface="微软雅黑" panose="020B0503020204020204" charset="-122"/>
                <a:ea typeface="微软雅黑" panose="020B0503020204020204" charset="-122"/>
              </a:rPr>
              <a:t>1992</a:t>
            </a:r>
            <a:r>
              <a:rPr lang="zh-CN" altLang="en-US" sz="2400" b="1">
                <a:latin typeface="微软雅黑" panose="020B0503020204020204" charset="-122"/>
                <a:ea typeface="微软雅黑" panose="020B0503020204020204" charset="-122"/>
              </a:rPr>
              <a:t>年，邓小平南方谈话</a:t>
            </a:r>
            <a:endParaRPr lang="zh-CN" altLang="en-US" sz="2400" b="1">
              <a:latin typeface="微软雅黑" panose="020B0503020204020204" charset="-122"/>
              <a:ea typeface="微软雅黑" panose="020B0503020204020204" charset="-122"/>
            </a:endParaRPr>
          </a:p>
          <a:p>
            <a:pPr marL="0" indent="0">
              <a:lnSpc>
                <a:spcPct val="120000"/>
              </a:lnSpc>
              <a:buNone/>
            </a:pPr>
            <a:r>
              <a:rPr lang="en-US" altLang="zh-CN" sz="2400" b="1">
                <a:latin typeface="楷体" panose="02010609060101010101" charset="-122"/>
                <a:ea typeface="楷体" panose="02010609060101010101" charset="-122"/>
              </a:rPr>
              <a:t> </a:t>
            </a:r>
            <a:r>
              <a:rPr lang="en-US" altLang="zh-CN" sz="2400" b="1">
                <a:solidFill>
                  <a:schemeClr val="accent2"/>
                </a:solidFill>
                <a:latin typeface="楷体" panose="02010609060101010101" charset="-122"/>
                <a:ea typeface="楷体" panose="02010609060101010101" charset="-122"/>
              </a:rPr>
              <a:t>   “</a:t>
            </a:r>
            <a:r>
              <a:rPr lang="zh-CN" altLang="en-US" sz="2400" b="1">
                <a:solidFill>
                  <a:schemeClr val="accent2"/>
                </a:solidFill>
                <a:latin typeface="楷体" panose="02010609060101010101" charset="-122"/>
                <a:ea typeface="楷体" panose="02010609060101010101" charset="-122"/>
              </a:rPr>
              <a:t>计划经济不等于社会主义，资本主义也有计划；市场经济不等于资本主义，社会主义也有市场</a:t>
            </a:r>
            <a:r>
              <a:rPr lang="en-US" altLang="zh-CN" sz="2400" b="1">
                <a:solidFill>
                  <a:schemeClr val="accent2"/>
                </a:solidFill>
                <a:latin typeface="楷体" panose="02010609060101010101" charset="-122"/>
                <a:ea typeface="楷体" panose="02010609060101010101" charset="-122"/>
              </a:rPr>
              <a:t>”</a:t>
            </a:r>
            <a:endParaRPr lang="en-US" altLang="zh-CN" sz="2400" b="1">
              <a:solidFill>
                <a:schemeClr val="accent2"/>
              </a:solidFill>
              <a:latin typeface="楷体" panose="02010609060101010101" charset="-122"/>
              <a:ea typeface="楷体" panose="02010609060101010101" charset="-122"/>
            </a:endParaRPr>
          </a:p>
          <a:p>
            <a:pPr marL="0" indent="0">
              <a:lnSpc>
                <a:spcPct val="120000"/>
              </a:lnSpc>
              <a:buNone/>
            </a:pPr>
            <a:r>
              <a:rPr lang="en-US" altLang="zh-CN" sz="2400" b="1">
                <a:solidFill>
                  <a:schemeClr val="tx1"/>
                </a:solidFill>
                <a:latin typeface="微软雅黑" panose="020B0503020204020204" charset="-122"/>
                <a:ea typeface="微软雅黑" panose="020B0503020204020204" charset="-122"/>
              </a:rPr>
              <a:t>1992</a:t>
            </a:r>
            <a:r>
              <a:rPr lang="zh-CN" altLang="en-US" sz="2400" b="1">
                <a:solidFill>
                  <a:schemeClr val="tx1"/>
                </a:solidFill>
                <a:latin typeface="微软雅黑" panose="020B0503020204020204" charset="-122"/>
                <a:ea typeface="微软雅黑" panose="020B0503020204020204" charset="-122"/>
              </a:rPr>
              <a:t>年，十四大确定经济体制改革目标：</a:t>
            </a:r>
            <a:endParaRPr lang="zh-CN" altLang="en-US" sz="2400" b="1">
              <a:solidFill>
                <a:schemeClr val="tx1"/>
              </a:solidFill>
              <a:latin typeface="微软雅黑" panose="020B0503020204020204" charset="-122"/>
              <a:ea typeface="微软雅黑" panose="020B0503020204020204" charset="-122"/>
            </a:endParaRPr>
          </a:p>
          <a:p>
            <a:pPr marL="0" indent="0">
              <a:lnSpc>
                <a:spcPct val="120000"/>
              </a:lnSpc>
              <a:buNone/>
            </a:pPr>
            <a:r>
              <a:rPr lang="zh-CN" altLang="en-US" sz="2400" b="1">
                <a:solidFill>
                  <a:schemeClr val="tx1"/>
                </a:solidFill>
                <a:latin typeface="微软雅黑" panose="020B0503020204020204" charset="-122"/>
                <a:ea typeface="微软雅黑" panose="020B0503020204020204" charset="-122"/>
              </a:rPr>
              <a:t>            </a:t>
            </a:r>
            <a:r>
              <a:rPr lang="zh-CN" altLang="en-US" sz="2400" b="1">
                <a:solidFill>
                  <a:srgbClr val="FF0000"/>
                </a:solidFill>
                <a:latin typeface="微软雅黑" panose="020B0503020204020204" charset="-122"/>
                <a:ea typeface="微软雅黑" panose="020B0503020204020204" charset="-122"/>
              </a:rPr>
              <a:t>社会主义市场经济体制</a:t>
            </a:r>
            <a:endParaRPr lang="zh-CN" altLang="en-US" sz="2400" b="1">
              <a:solidFill>
                <a:srgbClr val="FF0000"/>
              </a:solidFill>
              <a:latin typeface="微软雅黑" panose="020B0503020204020204" charset="-122"/>
              <a:ea typeface="微软雅黑" panose="020B0503020204020204" charset="-122"/>
            </a:endParaRPr>
          </a:p>
          <a:p>
            <a:pPr marL="0" indent="0">
              <a:lnSpc>
                <a:spcPct val="130000"/>
              </a:lnSpc>
              <a:buNone/>
            </a:pPr>
            <a:r>
              <a:rPr lang="zh-CN" altLang="en-US" sz="2000" b="1" dirty="0">
                <a:solidFill>
                  <a:srgbClr val="FF0000"/>
                </a:solidFill>
                <a:latin typeface="幼圆" pitchFamily="49" charset="-122"/>
                <a:ea typeface="幼圆" pitchFamily="49" charset="-122"/>
                <a:sym typeface="+mn-ea"/>
              </a:rPr>
              <a:t>   使市场在国家宏观调控下对资源配置起基础性作用</a:t>
            </a:r>
            <a:endParaRPr lang="zh-CN" altLang="en-US" sz="2000" b="1" dirty="0">
              <a:solidFill>
                <a:srgbClr val="FF0000"/>
              </a:solidFill>
              <a:latin typeface="幼圆" pitchFamily="49" charset="-122"/>
              <a:ea typeface="幼圆" pitchFamily="49" charset="-122"/>
              <a:sym typeface="+mn-ea"/>
            </a:endParaRPr>
          </a:p>
        </p:txBody>
      </p:sp>
      <p:pic>
        <p:nvPicPr>
          <p:cNvPr id="4" name="图片 3"/>
          <p:cNvPicPr>
            <a:picLocks noChangeAspect="1"/>
          </p:cNvPicPr>
          <p:nvPr/>
        </p:nvPicPr>
        <p:blipFill>
          <a:blip r:embed="rId1"/>
          <a:srcRect l="10464" r="7587"/>
          <a:stretch>
            <a:fillRect/>
          </a:stretch>
        </p:blipFill>
        <p:spPr>
          <a:xfrm>
            <a:off x="6344285" y="2815590"/>
            <a:ext cx="2574290" cy="3141980"/>
          </a:xfrm>
          <a:prstGeom prst="rect">
            <a:avLst/>
          </a:prstGeom>
        </p:spPr>
      </p:pic>
      <p:sp>
        <p:nvSpPr>
          <p:cNvPr id="5" name="文本框 4"/>
          <p:cNvSpPr txBox="1"/>
          <p:nvPr/>
        </p:nvSpPr>
        <p:spPr>
          <a:xfrm>
            <a:off x="299085" y="4443730"/>
            <a:ext cx="5716270" cy="2306955"/>
          </a:xfrm>
          <a:prstGeom prst="rect">
            <a:avLst/>
          </a:prstGeom>
          <a:solidFill>
            <a:schemeClr val="accent1">
              <a:lumMod val="20000"/>
              <a:lumOff val="80000"/>
            </a:schemeClr>
          </a:solidFill>
        </p:spPr>
        <p:txBody>
          <a:bodyPr wrap="square" rtlCol="0">
            <a:spAutoFit/>
          </a:bodyPr>
          <a:p>
            <a:r>
              <a:rPr lang="zh-CN" altLang="en-US" sz="2400" b="1">
                <a:solidFill>
                  <a:schemeClr val="accent2"/>
                </a:solidFill>
              </a:rPr>
              <a:t>　  </a:t>
            </a:r>
            <a:r>
              <a:rPr lang="zh-CN" altLang="en-US" sz="2400" b="1">
                <a:solidFill>
                  <a:srgbClr val="7030A0"/>
                </a:solidFill>
                <a:latin typeface="楷体" panose="02010609060101010101" charset="-122"/>
                <a:ea typeface="楷体" panose="02010609060101010101" charset="-122"/>
              </a:rPr>
              <a:t>20世纪80年代初，中国的经济改革其实是一个二元经济的故事：发展停滞的国营经济和飞速增长的私营经济形成了鲜明的对比。在边缘革命中，活力四射的私营经济在社会主义经济的外围诞生了。</a:t>
            </a:r>
            <a:endParaRPr lang="zh-CN" altLang="en-US" sz="2400" b="1">
              <a:solidFill>
                <a:srgbClr val="7030A0"/>
              </a:solidFill>
              <a:latin typeface="楷体" panose="02010609060101010101" charset="-122"/>
              <a:ea typeface="楷体" panose="02010609060101010101" charset="-122"/>
            </a:endParaRPr>
          </a:p>
          <a:p>
            <a:r>
              <a:rPr lang="zh-CN" altLang="en-US" sz="2400" b="1">
                <a:solidFill>
                  <a:srgbClr val="7030A0"/>
                </a:solidFill>
                <a:latin typeface="楷体" panose="02010609060101010101" charset="-122"/>
                <a:ea typeface="楷体" panose="02010609060101010101" charset="-122"/>
              </a:rPr>
              <a:t>               </a:t>
            </a:r>
            <a:r>
              <a:rPr lang="en-US" altLang="zh-CN" sz="2400" b="1">
                <a:solidFill>
                  <a:srgbClr val="7030A0"/>
                </a:solidFill>
                <a:latin typeface="楷体" panose="02010609060101010101" charset="-122"/>
                <a:ea typeface="楷体" panose="02010609060101010101" charset="-122"/>
              </a:rPr>
              <a:t>——Ronald H. Coase</a:t>
            </a:r>
            <a:endParaRPr lang="en-US" altLang="zh-CN" sz="2400" b="1">
              <a:solidFill>
                <a:srgbClr val="7030A0"/>
              </a:solidFill>
              <a:latin typeface="楷体" panose="02010609060101010101" charset="-122"/>
              <a:ea typeface="楷体" panose="02010609060101010101" charset="-122"/>
            </a:endParaRPr>
          </a:p>
        </p:txBody>
      </p:sp>
      <p:sp>
        <p:nvSpPr>
          <p:cNvPr id="82945" name="圆角矩形标注 4"/>
          <p:cNvSpPr/>
          <p:nvPr/>
        </p:nvSpPr>
        <p:spPr>
          <a:xfrm>
            <a:off x="4772660" y="1177290"/>
            <a:ext cx="3354705" cy="770255"/>
          </a:xfrm>
          <a:prstGeom prst="wedgeRoundRectCallout">
            <a:avLst>
              <a:gd name="adj1" fmla="val 20245"/>
              <a:gd name="adj2" fmla="val -51602"/>
              <a:gd name="adj3" fmla="val 16667"/>
            </a:avLst>
          </a:prstGeom>
          <a:solidFill>
            <a:schemeClr val="accent6">
              <a:lumMod val="20000"/>
              <a:lumOff val="80000"/>
            </a:schemeClr>
          </a:solidFill>
          <a:ln w="28575" cap="flat" cmpd="sng">
            <a:noFill/>
            <a:prstDash val="solid"/>
            <a:round/>
            <a:headEnd type="none" w="med" len="med"/>
            <a:tailEnd type="none" w="med" len="med"/>
          </a:ln>
        </p:spPr>
        <p:txBody>
          <a:bodyPr anchor="t"/>
          <a:p>
            <a:pPr>
              <a:lnSpc>
                <a:spcPct val="105000"/>
              </a:lnSpc>
              <a:buClr>
                <a:schemeClr val="bg1"/>
              </a:buClr>
            </a:pPr>
            <a:r>
              <a:rPr lang="zh-CN" altLang="en-US" sz="2000" b="1" dirty="0">
                <a:solidFill>
                  <a:srgbClr val="FF0000"/>
                </a:solidFill>
                <a:latin typeface="微软雅黑" panose="020B0503020204020204" charset="-122"/>
                <a:ea typeface="微软雅黑" panose="020B0503020204020204" charset="-122"/>
              </a:rPr>
              <a:t>突破计划经济和市场经济是社会制度属性的思想束缚</a:t>
            </a:r>
            <a:endParaRPr lang="zh-CN" altLang="en-US" sz="2000" b="1" dirty="0">
              <a:solidFill>
                <a:srgbClr val="FF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79400" y="1497965"/>
            <a:ext cx="8585200" cy="4042410"/>
          </a:xfrm>
        </p:spPr>
        <p:txBody>
          <a:bodyPr/>
          <a:p>
            <a:pPr marL="0" indent="0">
              <a:lnSpc>
                <a:spcPct val="160000"/>
              </a:lnSpc>
              <a:buNone/>
            </a:pPr>
            <a:r>
              <a:rPr lang="zh-CN" altLang="en-US" sz="2400" b="1">
                <a:solidFill>
                  <a:srgbClr val="FF0000"/>
                </a:solidFill>
                <a:latin typeface="微软雅黑" panose="020B0503020204020204" charset="-122"/>
                <a:ea typeface="微软雅黑" panose="020B0503020204020204" charset="-122"/>
              </a:rPr>
              <a:t>社会主义市场经济理论的的要点：</a:t>
            </a:r>
            <a:endParaRPr lang="zh-CN" altLang="en-US" b="1">
              <a:solidFill>
                <a:srgbClr val="FF0000"/>
              </a:solidFill>
              <a:latin typeface="微软雅黑" panose="020B0503020204020204" charset="-122"/>
              <a:ea typeface="微软雅黑" panose="020B0503020204020204" charset="-122"/>
            </a:endParaRPr>
          </a:p>
          <a:p>
            <a:pPr marL="0" lvl="1" indent="0">
              <a:lnSpc>
                <a:spcPct val="160000"/>
              </a:lnSpc>
              <a:buClr>
                <a:srgbClr val="FF0000"/>
              </a:buClr>
              <a:buFont typeface="Wingdings" panose="05000000000000000000" charset="0"/>
              <a:buChar char=""/>
            </a:pPr>
            <a:r>
              <a:rPr lang="zh-CN" altLang="en-US">
                <a:latin typeface="微软雅黑" panose="020B0503020204020204" charset="-122"/>
                <a:ea typeface="微软雅黑" panose="020B0503020204020204" charset="-122"/>
              </a:rPr>
              <a:t> 计划经济和市场经济不是划分社会制度的标志</a:t>
            </a:r>
            <a:endParaRPr lang="zh-CN" altLang="en-US">
              <a:latin typeface="微软雅黑" panose="020B0503020204020204" charset="-122"/>
              <a:ea typeface="微软雅黑" panose="020B0503020204020204" charset="-122"/>
            </a:endParaRPr>
          </a:p>
          <a:p>
            <a:pPr marL="0" lvl="1" indent="0">
              <a:lnSpc>
                <a:spcPct val="160000"/>
              </a:lnSpc>
              <a:buClr>
                <a:srgbClr val="FF0000"/>
              </a:buClr>
              <a:buFont typeface="Wingdings" panose="05000000000000000000" charset="0"/>
              <a:buChar char=""/>
            </a:pPr>
            <a:r>
              <a:rPr lang="zh-CN" altLang="en-US">
                <a:latin typeface="微软雅黑" panose="020B0503020204020204" charset="-122"/>
                <a:ea typeface="微软雅黑" panose="020B0503020204020204" charset="-122"/>
              </a:rPr>
              <a:t> 计划和市场都是经济手段，社会主义实行市场经济要把两者结合起来</a:t>
            </a:r>
            <a:endParaRPr lang="zh-CN" altLang="en-US">
              <a:latin typeface="微软雅黑" panose="020B0503020204020204" charset="-122"/>
              <a:ea typeface="微软雅黑" panose="020B0503020204020204" charset="-122"/>
            </a:endParaRPr>
          </a:p>
          <a:p>
            <a:pPr marL="0" lvl="1" indent="0">
              <a:lnSpc>
                <a:spcPct val="160000"/>
              </a:lnSpc>
              <a:buClr>
                <a:srgbClr val="FF0000"/>
              </a:buClr>
              <a:buFont typeface="Wingdings" panose="05000000000000000000" charset="0"/>
              <a:buChar char=""/>
            </a:pPr>
            <a:r>
              <a:rPr lang="zh-CN" altLang="en-US">
                <a:latin typeface="微软雅黑" panose="020B0503020204020204" charset="-122"/>
                <a:ea typeface="微软雅黑" panose="020B0503020204020204" charset="-122"/>
              </a:rPr>
              <a:t> 市场经济作为资源配置的一种方式本身不具有制度属性</a:t>
            </a:r>
            <a:endParaRPr lang="zh-CN" altLang="en-US">
              <a:latin typeface="微软雅黑" panose="020B0503020204020204" charset="-122"/>
              <a:ea typeface="微软雅黑" panose="020B0503020204020204" charset="-122"/>
            </a:endParaRPr>
          </a:p>
          <a:p>
            <a:pPr marL="457200" lvl="1" indent="0">
              <a:lnSpc>
                <a:spcPct val="140000"/>
              </a:lnSpc>
              <a:buClr>
                <a:srgbClr val="FF0000"/>
              </a:buClr>
              <a:buFont typeface="Wingdings" panose="05000000000000000000" charset="0"/>
              <a:buNone/>
            </a:pPr>
            <a:r>
              <a:rPr lang="zh-CN" altLang="en-US">
                <a:latin typeface="微软雅黑" panose="020B0503020204020204" charset="-122"/>
                <a:ea typeface="微软雅黑" panose="020B0503020204020204" charset="-122"/>
              </a:rPr>
              <a:t>  </a:t>
            </a:r>
            <a:r>
              <a:rPr lang="zh-CN" altLang="en-US" sz="2800" b="1">
                <a:solidFill>
                  <a:schemeClr val="accent2"/>
                </a:solidFill>
                <a:latin typeface="微软雅黑" panose="020B0503020204020204" charset="-122"/>
                <a:ea typeface="微软雅黑" panose="020B0503020204020204" charset="-122"/>
              </a:rPr>
              <a:t>特色与优势：社会主义制度与市场经济的结合</a:t>
            </a:r>
            <a:endParaRPr lang="zh-CN" altLang="en-US" sz="2800" b="1">
              <a:solidFill>
                <a:schemeClr val="accent2"/>
              </a:solidFill>
              <a:latin typeface="微软雅黑" panose="020B0503020204020204" charset="-122"/>
              <a:ea typeface="微软雅黑" panose="020B0503020204020204" charset="-122"/>
            </a:endParaRPr>
          </a:p>
        </p:txBody>
      </p:sp>
    </p:spTree>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64490" y="1468120"/>
            <a:ext cx="4125595" cy="591820"/>
          </a:xfrm>
        </p:spPr>
        <p:txBody>
          <a:bodyPr/>
          <a:p>
            <a:pPr>
              <a:lnSpc>
                <a:spcPct val="140000"/>
              </a:lnSpc>
            </a:pPr>
            <a:r>
              <a:rPr lang="en-US" altLang="zh-CN" sz="2400">
                <a:solidFill>
                  <a:srgbClr val="FF0000"/>
                </a:solidFill>
                <a:latin typeface="微软雅黑" panose="020B0503020204020204" charset="-122"/>
                <a:ea typeface="微软雅黑" panose="020B0503020204020204" charset="-122"/>
              </a:rPr>
              <a:t>8</a:t>
            </a:r>
            <a:r>
              <a:rPr lang="zh-CN" altLang="en-US" sz="2400">
                <a:solidFill>
                  <a:srgbClr val="FF0000"/>
                </a:solidFill>
                <a:latin typeface="微软雅黑" panose="020B0503020204020204" charset="-122"/>
                <a:ea typeface="微软雅黑" panose="020B0503020204020204" charset="-122"/>
              </a:rPr>
              <a:t>、</a:t>
            </a:r>
            <a:r>
              <a:rPr lang="en-US" altLang="zh-CN" sz="2400">
                <a:solidFill>
                  <a:srgbClr val="FF0000"/>
                </a:solidFill>
                <a:latin typeface="微软雅黑" panose="020B0503020204020204" charset="-122"/>
                <a:ea typeface="微软雅黑" panose="020B0503020204020204" charset="-122"/>
              </a:rPr>
              <a:t>“</a:t>
            </a:r>
            <a:r>
              <a:rPr lang="zh-CN" altLang="en-US" sz="2400">
                <a:solidFill>
                  <a:srgbClr val="FF0000"/>
                </a:solidFill>
                <a:latin typeface="微软雅黑" panose="020B0503020204020204" charset="-122"/>
                <a:ea typeface="微软雅黑" panose="020B0503020204020204" charset="-122"/>
                <a:sym typeface="+mn-ea"/>
              </a:rPr>
              <a:t>两手抓，两手都要硬</a:t>
            </a:r>
            <a:r>
              <a:rPr lang="en-US" altLang="zh-CN" sz="2400">
                <a:solidFill>
                  <a:srgbClr val="FF0000"/>
                </a:solidFill>
                <a:latin typeface="微软雅黑" panose="020B0503020204020204" charset="-122"/>
                <a:ea typeface="微软雅黑" panose="020B0503020204020204" charset="-122"/>
              </a:rPr>
              <a:t>”</a:t>
            </a:r>
            <a:endParaRPr lang="en-US" altLang="zh-CN" sz="2400">
              <a:solidFill>
                <a:srgbClr val="FF0000"/>
              </a:solidFill>
              <a:latin typeface="微软雅黑" panose="020B0503020204020204" charset="-122"/>
              <a:ea typeface="微软雅黑" panose="020B0503020204020204" charset="-122"/>
            </a:endParaRPr>
          </a:p>
        </p:txBody>
      </p:sp>
      <p:sp>
        <p:nvSpPr>
          <p:cNvPr id="4" name="内容占位符 3"/>
          <p:cNvSpPr>
            <a:spLocks noGrp="1"/>
          </p:cNvSpPr>
          <p:nvPr>
            <p:ph idx="1"/>
          </p:nvPr>
        </p:nvSpPr>
        <p:spPr>
          <a:xfrm>
            <a:off x="364490" y="2059940"/>
            <a:ext cx="8585200" cy="2173605"/>
          </a:xfrm>
        </p:spPr>
        <p:txBody>
          <a:bodyPr/>
          <a:p>
            <a:pPr marL="0" indent="0">
              <a:lnSpc>
                <a:spcPct val="140000"/>
              </a:lnSpc>
              <a:buNone/>
            </a:pPr>
            <a:r>
              <a:rPr lang="en-US" altLang="zh-CN" sz="2400" b="1">
                <a:solidFill>
                  <a:schemeClr val="accent2"/>
                </a:solidFill>
                <a:latin typeface="微软雅黑" panose="020B0503020204020204" charset="-122"/>
                <a:ea typeface="微软雅黑" panose="020B0503020204020204" charset="-122"/>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邓小平的一系列</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两手抓</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b="1">
                <a:solidFill>
                  <a:srgbClr val="FF0000"/>
                </a:solidFill>
                <a:latin typeface="微软雅黑" panose="020B0503020204020204" charset="-122"/>
                <a:ea typeface="微软雅黑" panose="020B0503020204020204" charset="-122"/>
                <a:cs typeface="微软雅黑" panose="020B0503020204020204" charset="-122"/>
                <a:sym typeface="+mn-ea"/>
              </a:rPr>
              <a:t>坚持了辩证法的全面性，坚持了两点论和重点论的统一</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，有利于克服实际工作中存在的</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一手硬、一手软</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的问题，为我们党的领导方法和工作方法充实了新的内容。</a:t>
            </a:r>
            <a:endParaRPr lang="zh-CN" altLang="en-US" sz="2400" b="1">
              <a:solidFill>
                <a:srgbClr val="0000FF"/>
              </a:solidFill>
              <a:latin typeface="楷体" panose="02010609060101010101" charset="-122"/>
              <a:ea typeface="楷体" panose="02010609060101010101" charset="-122"/>
            </a:endParaRPr>
          </a:p>
          <a:p>
            <a:pPr marL="0" indent="0">
              <a:lnSpc>
                <a:spcPct val="140000"/>
              </a:lnSpc>
              <a:buNone/>
            </a:pPr>
            <a:r>
              <a:rPr lang="en-US" altLang="zh-CN" sz="2400" b="1">
                <a:solidFill>
                  <a:schemeClr val="accent2"/>
                </a:solidFill>
                <a:latin typeface="微软雅黑" panose="020B0503020204020204" charset="-122"/>
                <a:ea typeface="微软雅黑" panose="020B0503020204020204" charset="-122"/>
              </a:rPr>
              <a:t>          </a:t>
            </a:r>
            <a:r>
              <a:rPr lang="zh-CN" altLang="en-US" sz="2400" b="1">
                <a:solidFill>
                  <a:schemeClr val="accent2"/>
                </a:solidFill>
                <a:latin typeface="微软雅黑" panose="020B0503020204020204" charset="-122"/>
                <a:ea typeface="微软雅黑" panose="020B0503020204020204" charset="-122"/>
              </a:rPr>
              <a:t>一手抓物质文明，一手抓精神文明</a:t>
            </a:r>
            <a:endParaRPr lang="zh-CN" altLang="en-US" sz="2400" b="1">
              <a:solidFill>
                <a:schemeClr val="accent2"/>
              </a:solidFill>
              <a:latin typeface="微软雅黑" panose="020B0503020204020204" charset="-122"/>
              <a:ea typeface="微软雅黑" panose="020B0503020204020204" charset="-122"/>
            </a:endParaRPr>
          </a:p>
          <a:p>
            <a:pPr marL="0" indent="0">
              <a:lnSpc>
                <a:spcPct val="140000"/>
              </a:lnSpc>
              <a:buNone/>
            </a:pPr>
            <a:r>
              <a:rPr lang="zh-CN" altLang="en-US" sz="2400" b="1">
                <a:solidFill>
                  <a:schemeClr val="accent2"/>
                </a:solidFill>
                <a:latin typeface="微软雅黑" panose="020B0503020204020204" charset="-122"/>
                <a:ea typeface="微软雅黑" panose="020B0503020204020204" charset="-122"/>
              </a:rPr>
              <a:t>          一手抓建设，一手抓法制</a:t>
            </a:r>
            <a:endParaRPr lang="zh-CN" altLang="en-US" sz="2400" b="1">
              <a:solidFill>
                <a:schemeClr val="accent2"/>
              </a:solidFill>
              <a:latin typeface="微软雅黑" panose="020B0503020204020204" charset="-122"/>
              <a:ea typeface="微软雅黑" panose="020B0503020204020204" charset="-122"/>
            </a:endParaRPr>
          </a:p>
          <a:p>
            <a:pPr marL="0" indent="0">
              <a:lnSpc>
                <a:spcPct val="140000"/>
              </a:lnSpc>
              <a:buNone/>
            </a:pPr>
            <a:r>
              <a:rPr lang="zh-CN" altLang="en-US" sz="2400" b="1">
                <a:solidFill>
                  <a:schemeClr val="accent2"/>
                </a:solidFill>
                <a:latin typeface="微软雅黑" panose="020B0503020204020204" charset="-122"/>
                <a:ea typeface="微软雅黑" panose="020B0503020204020204" charset="-122"/>
              </a:rPr>
              <a:t>          一手抓改革开放，一手抓惩治腐败</a:t>
            </a:r>
            <a:endParaRPr lang="zh-CN" altLang="en-US" sz="2400" b="1">
              <a:solidFill>
                <a:schemeClr val="accent2"/>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160" y="1232535"/>
            <a:ext cx="8890635" cy="1016000"/>
          </a:xfrm>
        </p:spPr>
        <p:txBody>
          <a:bodyPr/>
          <a:p>
            <a:pPr>
              <a:lnSpc>
                <a:spcPct val="150000"/>
              </a:lnSpc>
            </a:pPr>
            <a:r>
              <a:rPr lang="zh-CN" altLang="en-US" sz="2400" dirty="0">
                <a:solidFill>
                  <a:srgbClr val="FF0000"/>
                </a:solidFill>
                <a:latin typeface="微软雅黑" panose="020B0503020204020204" charset="-122"/>
                <a:ea typeface="微软雅黑" panose="020B0503020204020204" charset="-122"/>
                <a:sym typeface="+mn-ea"/>
              </a:rPr>
              <a:t>物质文明和精神文明两手抓，两手都要硬</a:t>
            </a:r>
            <a:br>
              <a:rPr lang="zh-CN" altLang="en-US" sz="2400" dirty="0">
                <a:solidFill>
                  <a:srgbClr val="FF0000"/>
                </a:solidFill>
                <a:latin typeface="微软雅黑" panose="020B0503020204020204" charset="-122"/>
                <a:ea typeface="微软雅黑" panose="020B0503020204020204" charset="-122"/>
                <a:sym typeface="+mn-ea"/>
              </a:rPr>
            </a:br>
            <a:r>
              <a:rPr lang="zh-CN" altLang="en-US" sz="2400" dirty="0">
                <a:solidFill>
                  <a:srgbClr val="FF0000"/>
                </a:solidFill>
                <a:latin typeface="微软雅黑" panose="020B0503020204020204" charset="-122"/>
                <a:ea typeface="微软雅黑" panose="020B0503020204020204" charset="-122"/>
                <a:sym typeface="+mn-ea"/>
              </a:rPr>
              <a:t>十二届六中全会初步形成了我国社会主义现代化建设的总体布局</a:t>
            </a:r>
            <a:endParaRPr lang="zh-CN" altLang="en-US" sz="2400" dirty="0">
              <a:solidFill>
                <a:srgbClr val="FF0000"/>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00990" y="2248535"/>
            <a:ext cx="5470525" cy="3710305"/>
          </a:xfrm>
        </p:spPr>
        <p:txBody>
          <a:bodyPr/>
          <a:p>
            <a:pPr marL="0" indent="0">
              <a:lnSpc>
                <a:spcPct val="160000"/>
              </a:lnSpc>
              <a:buNone/>
            </a:pPr>
            <a:r>
              <a:rPr lang="en-US" altLang="zh-CN"/>
              <a:t>     </a:t>
            </a:r>
            <a:r>
              <a:rPr lang="zh-CN" altLang="en-US" sz="2400">
                <a:latin typeface="微软雅黑" panose="020B0503020204020204" charset="-122"/>
                <a:ea typeface="微软雅黑" panose="020B0503020204020204" charset="-122"/>
              </a:rPr>
              <a:t>提出以经济建设为中心，坚定不移地进行经济体制改革，坚定不移地进行政治体制改革，坚定不移地加强精神文明建设，并使这几个方面相互配合，互相促进，初步形成我国社会主义现代化建设的总体布局。</a:t>
            </a:r>
            <a:endParaRPr lang="zh-CN" altLang="en-US" sz="240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rcRect l="4000" t="4974" r="7667" b="2307"/>
          <a:stretch>
            <a:fillRect/>
          </a:stretch>
        </p:blipFill>
        <p:spPr>
          <a:xfrm>
            <a:off x="5972175" y="2248535"/>
            <a:ext cx="2693035" cy="3710305"/>
          </a:xfrm>
          <a:prstGeom prst="rect">
            <a:avLst/>
          </a:prstGeom>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89865" y="1370330"/>
            <a:ext cx="4339590" cy="581025"/>
          </a:xfrm>
        </p:spPr>
        <p:txBody>
          <a:bodyPr/>
          <a:p>
            <a:r>
              <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sym typeface="+mn-ea"/>
              </a:rPr>
              <a:t>一手抓建设、一手抓法治</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325120" y="2138680"/>
            <a:ext cx="5579745" cy="4146550"/>
          </a:xfrm>
        </p:spPr>
        <p:txBody>
          <a:bodyPr/>
          <a:p>
            <a:pPr marL="0" indent="0">
              <a:lnSpc>
                <a:spcPct val="130000"/>
              </a:lnSpc>
              <a:buNone/>
            </a:pPr>
            <a:r>
              <a:rPr lang="zh-CN" altLang="en-US" sz="2400" b="1" dirty="0">
                <a:solidFill>
                  <a:schemeClr val="accent2"/>
                </a:solidFill>
                <a:latin typeface="楷体" panose="02010609060101010101" charset="-122"/>
                <a:ea typeface="楷体" panose="02010609060101010101" charset="-122"/>
                <a:cs typeface="楷体" panose="02010609060101010101" charset="-122"/>
                <a:sym typeface="+mn-ea"/>
              </a:rPr>
              <a:t>邓小平</a:t>
            </a:r>
            <a:r>
              <a:rPr lang="en-US" altLang="zh-CN" sz="2400" b="1" dirty="0">
                <a:solidFill>
                  <a:schemeClr val="accent2"/>
                </a:solidFill>
                <a:latin typeface="楷体" panose="02010609060101010101" charset="-122"/>
                <a:ea typeface="楷体" panose="02010609060101010101" charset="-122"/>
                <a:cs typeface="楷体" panose="02010609060101010101" charset="-122"/>
                <a:sym typeface="+mn-ea"/>
              </a:rPr>
              <a:t>——</a:t>
            </a:r>
            <a:endParaRPr lang="zh-CN" altLang="en-US" sz="2400" b="1" dirty="0">
              <a:solidFill>
                <a:schemeClr val="accent2"/>
              </a:solidFill>
              <a:latin typeface="楷体" panose="02010609060101010101" charset="-122"/>
              <a:ea typeface="楷体" panose="02010609060101010101" charset="-122"/>
              <a:cs typeface="楷体" panose="02010609060101010101" charset="-122"/>
              <a:sym typeface="+mn-ea"/>
            </a:endParaRPr>
          </a:p>
          <a:p>
            <a:pPr marL="0" indent="0">
              <a:lnSpc>
                <a:spcPct val="130000"/>
              </a:lnSpc>
              <a:buNone/>
            </a:pPr>
            <a:r>
              <a:rPr lang="zh-CN" altLang="en-US" sz="2400" b="1" dirty="0">
                <a:solidFill>
                  <a:schemeClr val="accent2"/>
                </a:solidFill>
                <a:latin typeface="楷体" panose="02010609060101010101" charset="-122"/>
                <a:ea typeface="楷体" panose="02010609060101010101" charset="-122"/>
                <a:cs typeface="楷体" panose="02010609060101010101" charset="-122"/>
                <a:sym typeface="+mn-ea"/>
              </a:rPr>
              <a:t>    搞四个现代化一定要有两手，只有一手是不行的。所谓两手，即一手抓建设，一手抓法制。</a:t>
            </a:r>
            <a:endParaRPr lang="zh-CN" altLang="en-US" sz="2400" b="1" dirty="0">
              <a:solidFill>
                <a:schemeClr val="accent2"/>
              </a:solidFill>
              <a:latin typeface="楷体" panose="02010609060101010101" charset="-122"/>
              <a:ea typeface="楷体" panose="02010609060101010101" charset="-122"/>
              <a:cs typeface="楷体" panose="02010609060101010101" charset="-122"/>
              <a:sym typeface="+mn-ea"/>
            </a:endParaRPr>
          </a:p>
          <a:p>
            <a:pPr marL="0" indent="0">
              <a:lnSpc>
                <a:spcPct val="130000"/>
              </a:lnSpc>
              <a:buNone/>
            </a:pP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    必须使民主制度化、法律化，使这种制度和法律不因领导人的改变而改变，不因领导人的看法和注意力的改变而改变。</a:t>
            </a:r>
            <a:endParaRPr lang="zh-CN" altLang="en-US" sz="2400" b="1" dirty="0">
              <a:solidFill>
                <a:srgbClr val="C00000"/>
              </a:solidFill>
              <a:latin typeface="楷体" panose="02010609060101010101" charset="-122"/>
              <a:ea typeface="楷体" panose="02010609060101010101" charset="-122"/>
              <a:cs typeface="楷体" panose="02010609060101010101" charset="-122"/>
              <a:sym typeface="+mn-ea"/>
            </a:endParaRPr>
          </a:p>
        </p:txBody>
      </p:sp>
      <p:pic>
        <p:nvPicPr>
          <p:cNvPr id="94216" name="图片 4"/>
          <p:cNvPicPr>
            <a:picLocks noChangeAspect="1"/>
          </p:cNvPicPr>
          <p:nvPr/>
        </p:nvPicPr>
        <p:blipFill>
          <a:blip r:embed="rId1"/>
          <a:stretch>
            <a:fillRect/>
          </a:stretch>
        </p:blipFill>
        <p:spPr>
          <a:xfrm>
            <a:off x="6140450" y="2484438"/>
            <a:ext cx="2817813" cy="2576512"/>
          </a:xfrm>
          <a:prstGeom prst="rect">
            <a:avLst/>
          </a:prstGeom>
          <a:noFill/>
          <a:ln w="9525">
            <a:noFill/>
          </a:ln>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4470" y="1177290"/>
            <a:ext cx="5851525" cy="664845"/>
          </a:xfrm>
        </p:spPr>
        <p:txBody>
          <a:bodyPr/>
          <a:p>
            <a:r>
              <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sym typeface="+mn-ea"/>
              </a:rPr>
              <a:t>一手抓改革开放、一手抓惩治腐败</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204470" y="1842135"/>
            <a:ext cx="5581015" cy="4187825"/>
          </a:xfrm>
        </p:spPr>
        <p:txBody>
          <a:bodyPr/>
          <a:p>
            <a:pPr marL="0" indent="0">
              <a:lnSpc>
                <a:spcPct val="130000"/>
              </a:lnSpc>
              <a:buNone/>
            </a:pPr>
            <a:r>
              <a:rPr lang="zh-CN" altLang="en-US" sz="2400">
                <a:latin typeface="楷体" panose="02010609060101010101" charset="-122"/>
                <a:ea typeface="楷体" panose="02010609060101010101" charset="-122"/>
                <a:cs typeface="楷体" panose="02010609060101010101" charset="-122"/>
              </a:rPr>
              <a:t>邓小平</a:t>
            </a:r>
            <a:r>
              <a:rPr lang="en-US" altLang="zh-CN" sz="2400">
                <a:latin typeface="楷体" panose="02010609060101010101" charset="-122"/>
                <a:ea typeface="楷体" panose="02010609060101010101" charset="-122"/>
                <a:cs typeface="楷体" panose="02010609060101010101" charset="-122"/>
              </a:rPr>
              <a:t>——</a:t>
            </a:r>
            <a:endParaRPr lang="en-US" altLang="zh-CN" sz="2400">
              <a:latin typeface="楷体" panose="02010609060101010101" charset="-122"/>
              <a:ea typeface="楷体" panose="02010609060101010101" charset="-122"/>
              <a:cs typeface="楷体" panose="02010609060101010101" charset="-122"/>
            </a:endParaRPr>
          </a:p>
          <a:p>
            <a:pPr marL="0" indent="0">
              <a:lnSpc>
                <a:spcPct val="130000"/>
              </a:lnSpc>
              <a:buNone/>
            </a:pPr>
            <a:r>
              <a:rPr lang="en-US" altLang="zh-CN" sz="2400" b="1" dirty="0">
                <a:solidFill>
                  <a:schemeClr val="accent2"/>
                </a:solidFill>
                <a:latin typeface="楷体" panose="02010609060101010101" charset="-122"/>
                <a:ea typeface="楷体" panose="02010609060101010101" charset="-122"/>
                <a:cs typeface="楷体" panose="02010609060101010101" charset="-122"/>
                <a:sym typeface="+mn-ea"/>
              </a:rPr>
              <a:t>    </a:t>
            </a:r>
            <a:r>
              <a:rPr lang="zh-CN" altLang="en-US" sz="2400" b="1" dirty="0">
                <a:solidFill>
                  <a:schemeClr val="accent2"/>
                </a:solidFill>
                <a:latin typeface="楷体" panose="02010609060101010101" charset="-122"/>
                <a:ea typeface="楷体" panose="02010609060101010101" charset="-122"/>
                <a:cs typeface="楷体" panose="02010609060101010101" charset="-122"/>
                <a:sym typeface="+mn-ea"/>
              </a:rPr>
              <a:t>我们一手抓改革开放，一手抓惩治腐败，这两件事结合起来，对照起来，就可以使我们的政策更加明朗，更能获得人心。</a:t>
            </a:r>
            <a:endParaRPr lang="zh-CN" altLang="en-US" sz="2400" b="1" dirty="0">
              <a:solidFill>
                <a:srgbClr val="333399"/>
              </a:solidFill>
              <a:latin typeface="楷体" panose="02010609060101010101" charset="-122"/>
              <a:ea typeface="楷体" panose="02010609060101010101" charset="-122"/>
              <a:cs typeface="楷体" panose="02010609060101010101" charset="-122"/>
            </a:endParaRPr>
          </a:p>
          <a:p>
            <a:pPr marL="0" indent="0">
              <a:lnSpc>
                <a:spcPct val="130000"/>
              </a:lnSpc>
              <a:buNone/>
            </a:pPr>
            <a:r>
              <a:rPr lang="zh-CN" altLang="en-US" sz="2400" b="1" dirty="0">
                <a:solidFill>
                  <a:srgbClr val="C00000"/>
                </a:solidFill>
                <a:latin typeface="楷体" panose="02010609060101010101" charset="-122"/>
                <a:ea typeface="楷体" panose="02010609060101010101" charset="-122"/>
                <a:cs typeface="楷体" panose="02010609060101010101" charset="-122"/>
                <a:sym typeface="+mn-ea"/>
              </a:rPr>
              <a:t>     要坚持两手抓，一手抓改革开放，一手抓打击各种犯罪活动。这两只手都要硬。打击各种犯罪活动，扫除各种丑恶现象，手软不得。</a:t>
            </a:r>
            <a:endParaRPr lang="zh-CN" altLang="en-US" b="1" dirty="0">
              <a:solidFill>
                <a:srgbClr val="C00000"/>
              </a:solidFill>
              <a:latin typeface="楷体" panose="02010609060101010101" charset="-122"/>
              <a:ea typeface="楷体" panose="02010609060101010101" charset="-122"/>
            </a:endParaRPr>
          </a:p>
          <a:p>
            <a:pPr marL="0" indent="0">
              <a:buNone/>
            </a:pPr>
            <a:endParaRPr lang="en-US" altLang="zh-CN"/>
          </a:p>
        </p:txBody>
      </p:sp>
      <p:pic>
        <p:nvPicPr>
          <p:cNvPr id="4" name="图片 3"/>
          <p:cNvPicPr>
            <a:picLocks noChangeAspect="1"/>
          </p:cNvPicPr>
          <p:nvPr/>
        </p:nvPicPr>
        <p:blipFill>
          <a:blip r:embed="rId1"/>
          <a:stretch>
            <a:fillRect/>
          </a:stretch>
        </p:blipFill>
        <p:spPr>
          <a:xfrm>
            <a:off x="5915660" y="1971675"/>
            <a:ext cx="3098800" cy="1685925"/>
          </a:xfrm>
          <a:prstGeom prst="rect">
            <a:avLst/>
          </a:prstGeom>
        </p:spPr>
      </p:pic>
      <p:pic>
        <p:nvPicPr>
          <p:cNvPr id="5" name="图片 4"/>
          <p:cNvPicPr>
            <a:picLocks noChangeAspect="1"/>
          </p:cNvPicPr>
          <p:nvPr/>
        </p:nvPicPr>
        <p:blipFill>
          <a:blip r:embed="rId2"/>
          <a:stretch>
            <a:fillRect/>
          </a:stretch>
        </p:blipFill>
        <p:spPr>
          <a:xfrm>
            <a:off x="6012180" y="3873500"/>
            <a:ext cx="2905125" cy="1813560"/>
          </a:xfrm>
          <a:prstGeom prst="rect">
            <a:avLst/>
          </a:prstGeom>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33070" y="1397000"/>
            <a:ext cx="2952115" cy="595630"/>
          </a:xfrm>
        </p:spPr>
        <p:txBody>
          <a:bodyPr/>
          <a:p>
            <a:r>
              <a:rPr lang="en-US" altLang="zh-CN" sz="2400">
                <a:latin typeface="微软雅黑" panose="020B0503020204020204" charset="-122"/>
                <a:ea typeface="微软雅黑" panose="020B0503020204020204" charset="-122"/>
                <a:sym typeface="+mn-ea"/>
              </a:rPr>
              <a:t>9</a:t>
            </a:r>
            <a:r>
              <a:rPr lang="zh-CN" altLang="en-US" sz="2400">
                <a:latin typeface="微软雅黑" panose="020B0503020204020204" charset="-122"/>
                <a:ea typeface="微软雅黑" panose="020B0503020204020204" charset="-122"/>
                <a:sym typeface="+mn-ea"/>
              </a:rPr>
              <a:t>、</a:t>
            </a:r>
            <a:r>
              <a:rPr lang="en-US" altLang="zh-CN" sz="2400">
                <a:latin typeface="微软雅黑" panose="020B0503020204020204" charset="-122"/>
                <a:ea typeface="微软雅黑" panose="020B0503020204020204" charset="-122"/>
                <a:sym typeface="+mn-ea"/>
              </a:rPr>
              <a:t>“</a:t>
            </a:r>
            <a:r>
              <a:rPr lang="zh-CN" altLang="en-US" sz="2400">
                <a:latin typeface="微软雅黑" panose="020B0503020204020204" charset="-122"/>
                <a:ea typeface="微软雅黑" panose="020B0503020204020204" charset="-122"/>
                <a:sym typeface="+mn-ea"/>
              </a:rPr>
              <a:t>一国两制</a:t>
            </a:r>
            <a:r>
              <a:rPr lang="en-US" altLang="zh-CN" sz="2400">
                <a:latin typeface="微软雅黑" panose="020B0503020204020204" charset="-122"/>
                <a:ea typeface="微软雅黑" panose="020B0503020204020204" charset="-122"/>
                <a:sym typeface="+mn-ea"/>
              </a:rPr>
              <a:t>”</a:t>
            </a:r>
            <a:endParaRPr lang="en-US" altLang="zh-CN" sz="2400">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25120" y="2261870"/>
            <a:ext cx="8493760" cy="1769745"/>
          </a:xfrm>
        </p:spPr>
        <p:txBody>
          <a:bodyPr/>
          <a:p>
            <a:pPr marL="0" indent="0">
              <a:lnSpc>
                <a:spcPct val="125000"/>
              </a:lnSpc>
              <a:buNone/>
            </a:pP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反对分裂，坚持统一，是中华民族自古以来就有的传统。中国共产党人始终把国家的统一作为自己奋斗的一个重要目标。面对港澳台地区尚未统一的问题 </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98320" name="图片 4"/>
          <p:cNvPicPr>
            <a:picLocks noChangeAspect="1"/>
          </p:cNvPicPr>
          <p:nvPr/>
        </p:nvPicPr>
        <p:blipFill>
          <a:blip r:embed="rId1"/>
          <a:stretch>
            <a:fillRect/>
          </a:stretch>
        </p:blipFill>
        <p:spPr>
          <a:xfrm>
            <a:off x="1014730" y="3891915"/>
            <a:ext cx="2952115" cy="2215515"/>
          </a:xfrm>
          <a:prstGeom prst="rect">
            <a:avLst/>
          </a:prstGeom>
          <a:noFill/>
          <a:ln w="9525">
            <a:noFill/>
          </a:ln>
        </p:spPr>
      </p:pic>
      <p:sp>
        <p:nvSpPr>
          <p:cNvPr id="98322" name="圆角矩形标注 4"/>
          <p:cNvSpPr/>
          <p:nvPr/>
        </p:nvSpPr>
        <p:spPr>
          <a:xfrm>
            <a:off x="4405630" y="4031615"/>
            <a:ext cx="4095115" cy="1732280"/>
          </a:xfrm>
          <a:prstGeom prst="roundRect">
            <a:avLst/>
          </a:prstGeom>
          <a:blipFill rotWithShape="1">
            <a:blip r:embed="rId2"/>
            <a:tile algn="tr"/>
          </a:blipFill>
          <a:ln w="19050" cap="flat" cmpd="sng">
            <a:noFill/>
            <a:prstDash val="solid"/>
            <a:round/>
            <a:headEnd type="none" w="med" len="med"/>
            <a:tailEnd type="none" w="med" len="med"/>
          </a:ln>
        </p:spPr>
        <p:txBody>
          <a:bodyPr anchor="t"/>
          <a:p>
            <a:pPr>
              <a:lnSpc>
                <a:spcPct val="125000"/>
              </a:lnSpc>
              <a:buClr>
                <a:schemeClr val="bg1"/>
              </a:buClr>
            </a:pPr>
            <a:r>
              <a:rPr lang="en-US" altLang="zh-CN" sz="2400" b="1" dirty="0">
                <a:solidFill>
                  <a:srgbClr val="C00000"/>
                </a:solidFill>
                <a:latin typeface="楷体" panose="02010609060101010101" charset="-122"/>
                <a:ea typeface="楷体" panose="02010609060101010101" charset="-122"/>
              </a:rPr>
              <a:t>   </a:t>
            </a:r>
            <a:r>
              <a:rPr lang="zh-CN" altLang="en-US" sz="2400" b="1" dirty="0">
                <a:solidFill>
                  <a:srgbClr val="C00000"/>
                </a:solidFill>
                <a:latin typeface="楷体" panose="02010609060101010101" charset="-122"/>
                <a:ea typeface="楷体" panose="02010609060101010101" charset="-122"/>
              </a:rPr>
              <a:t>怎么解决这个问题，我看只有实行</a:t>
            </a:r>
            <a:r>
              <a:rPr lang="en-US" altLang="zh-CN" sz="2400" b="1" dirty="0">
                <a:solidFill>
                  <a:srgbClr val="C00000"/>
                </a:solidFill>
                <a:latin typeface="楷体" panose="02010609060101010101" charset="-122"/>
                <a:ea typeface="楷体" panose="02010609060101010101" charset="-122"/>
              </a:rPr>
              <a:t>“</a:t>
            </a:r>
            <a:r>
              <a:rPr lang="zh-CN" altLang="en-US" sz="2400" b="1" dirty="0">
                <a:solidFill>
                  <a:srgbClr val="C00000"/>
                </a:solidFill>
                <a:latin typeface="楷体" panose="02010609060101010101" charset="-122"/>
                <a:ea typeface="楷体" panose="02010609060101010101" charset="-122"/>
              </a:rPr>
              <a:t>一个国家，两种制度</a:t>
            </a:r>
            <a:r>
              <a:rPr lang="en-US" altLang="zh-CN" sz="2400" b="1" dirty="0">
                <a:solidFill>
                  <a:srgbClr val="C00000"/>
                </a:solidFill>
                <a:latin typeface="楷体" panose="02010609060101010101" charset="-122"/>
                <a:ea typeface="楷体" panose="02010609060101010101" charset="-122"/>
              </a:rPr>
              <a:t>”</a:t>
            </a:r>
            <a:r>
              <a:rPr lang="zh-CN" altLang="en-US" sz="2400" b="1" dirty="0">
                <a:solidFill>
                  <a:srgbClr val="C00000"/>
                </a:solidFill>
                <a:latin typeface="楷体" panose="02010609060101010101" charset="-122"/>
                <a:ea typeface="楷体" panose="02010609060101010101" charset="-122"/>
              </a:rPr>
              <a:t>。</a:t>
            </a:r>
            <a:r>
              <a:rPr lang="en-US" altLang="zh-CN" sz="2400" b="1" dirty="0">
                <a:solidFill>
                  <a:srgbClr val="C00000"/>
                </a:solidFill>
                <a:latin typeface="楷体" panose="02010609060101010101" charset="-122"/>
                <a:ea typeface="楷体" panose="02010609060101010101" charset="-122"/>
              </a:rPr>
              <a:t>——</a:t>
            </a:r>
            <a:r>
              <a:rPr lang="zh-CN" altLang="en-US" sz="2400" b="1" dirty="0">
                <a:solidFill>
                  <a:srgbClr val="C00000"/>
                </a:solidFill>
                <a:latin typeface="楷体" panose="02010609060101010101" charset="-122"/>
                <a:ea typeface="楷体" panose="02010609060101010101" charset="-122"/>
              </a:rPr>
              <a:t>邓小平</a:t>
            </a:r>
            <a:endParaRPr lang="zh-CN" altLang="en-US" sz="2400" b="1" dirty="0">
              <a:solidFill>
                <a:srgbClr val="C00000"/>
              </a:solidFill>
              <a:latin typeface="楷体" panose="02010609060101010101" charset="-122"/>
              <a:ea typeface="楷体" panose="02010609060101010101" charset="-122"/>
            </a:endParaRPr>
          </a:p>
        </p:txBody>
      </p:sp>
    </p:spTree>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383030"/>
            <a:ext cx="2719070" cy="609600"/>
          </a:xfrm>
          <a:solidFill>
            <a:schemeClr val="accent2">
              <a:lumMod val="60000"/>
              <a:lumOff val="40000"/>
            </a:schemeClr>
          </a:solidFill>
        </p:spPr>
        <p:txBody>
          <a:bodyPr/>
          <a:p>
            <a:r>
              <a:rPr lang="zh-CN" altLang="en-US" sz="2400" dirty="0">
                <a:solidFill>
                  <a:srgbClr val="FF0000"/>
                </a:solidFill>
                <a:latin typeface="微软雅黑" panose="020B0503020204020204" charset="-122"/>
                <a:ea typeface="微软雅黑" panose="020B0503020204020204" charset="-122"/>
                <a:sym typeface="+mn-ea"/>
              </a:rPr>
              <a:t>构想的基本内容</a:t>
            </a:r>
            <a:endParaRPr lang="zh-CN" altLang="en-US" sz="2400" dirty="0">
              <a:solidFill>
                <a:srgbClr val="FF0000"/>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00990" y="2220595"/>
            <a:ext cx="5553075" cy="3980815"/>
          </a:xfrm>
        </p:spPr>
        <p:txBody>
          <a:bodyPr/>
          <a:p>
            <a:pPr>
              <a:lnSpc>
                <a:spcPct val="95000"/>
              </a:lnSpc>
              <a:buClr>
                <a:srgbClr val="FF0000"/>
              </a:buClr>
              <a:buFont typeface="Wingdings" panose="05000000000000000000" charset="0"/>
              <a:buChar char="l"/>
            </a:pPr>
            <a:r>
              <a:rPr sz="2400">
                <a:solidFill>
                  <a:schemeClr val="tx1"/>
                </a:solidFill>
                <a:latin typeface="微软雅黑" panose="020B0503020204020204" charset="-122"/>
                <a:ea typeface="微软雅黑" panose="020B0503020204020204" charset="-122"/>
                <a:cs typeface="微软雅黑" panose="020B0503020204020204" charset="-122"/>
                <a:sym typeface="+mn-ea"/>
              </a:rPr>
              <a:t>坚持一个中国</a:t>
            </a:r>
            <a:endParaRPr sz="24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indent="0">
              <a:lnSpc>
                <a:spcPct val="95000"/>
              </a:lnSpc>
              <a:buClr>
                <a:srgbClr val="FF0000"/>
              </a:buClr>
              <a:buFont typeface="Wingdings" panose="05000000000000000000" charset="0"/>
              <a:buNone/>
            </a:pPr>
            <a:r>
              <a:rPr sz="2400">
                <a:solidFill>
                  <a:schemeClr val="tx1"/>
                </a:solidFill>
                <a:latin typeface="微软雅黑" panose="020B0503020204020204" charset="-122"/>
                <a:ea typeface="微软雅黑" panose="020B0503020204020204" charset="-122"/>
                <a:cs typeface="微软雅黑" panose="020B0503020204020204" charset="-122"/>
                <a:sym typeface="+mn-ea"/>
              </a:rPr>
              <a:t>      核心；基础</a:t>
            </a:r>
            <a:endParaRPr sz="2400">
              <a:solidFill>
                <a:schemeClr val="tx1"/>
              </a:solidFill>
              <a:latin typeface="微软雅黑" panose="020B0503020204020204" charset="-122"/>
              <a:ea typeface="微软雅黑" panose="020B0503020204020204" charset="-122"/>
              <a:cs typeface="微软雅黑" panose="020B0503020204020204" charset="-122"/>
              <a:sym typeface="+mn-ea"/>
            </a:endParaRPr>
          </a:p>
          <a:p>
            <a:pPr>
              <a:lnSpc>
                <a:spcPct val="95000"/>
              </a:lnSpc>
              <a:buClr>
                <a:srgbClr val="FF0000"/>
              </a:buClr>
              <a:buFont typeface="Wingdings" panose="05000000000000000000" charset="0"/>
              <a:buChar char="l"/>
            </a:pPr>
            <a:r>
              <a:rPr sz="2400">
                <a:solidFill>
                  <a:schemeClr val="tx1"/>
                </a:solidFill>
                <a:latin typeface="微软雅黑" panose="020B0503020204020204" charset="-122"/>
                <a:ea typeface="微软雅黑" panose="020B0503020204020204" charset="-122"/>
                <a:cs typeface="微软雅黑" panose="020B0503020204020204" charset="-122"/>
                <a:sym typeface="+mn-ea"/>
              </a:rPr>
              <a:t>两制并存</a:t>
            </a:r>
            <a:endParaRPr sz="24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indent="0">
              <a:lnSpc>
                <a:spcPct val="95000"/>
              </a:lnSpc>
              <a:buClr>
                <a:srgbClr val="FF0000"/>
              </a:buClr>
              <a:buFont typeface="Wingdings" panose="05000000000000000000" charset="0"/>
              <a:buNone/>
            </a:pPr>
            <a:r>
              <a:rPr sz="2400">
                <a:solidFill>
                  <a:schemeClr val="tx1"/>
                </a:solidFill>
                <a:latin typeface="微软雅黑" panose="020B0503020204020204" charset="-122"/>
                <a:ea typeface="微软雅黑" panose="020B0503020204020204" charset="-122"/>
                <a:cs typeface="微软雅黑" panose="020B0503020204020204" charset="-122"/>
                <a:sym typeface="+mn-ea"/>
              </a:rPr>
              <a:t>      主体：社会主义</a:t>
            </a:r>
            <a:endParaRPr sz="24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indent="0">
              <a:lnSpc>
                <a:spcPct val="95000"/>
              </a:lnSpc>
              <a:buClr>
                <a:srgbClr val="FF0000"/>
              </a:buClr>
              <a:buFont typeface="Wingdings" panose="05000000000000000000" charset="0"/>
              <a:buNone/>
            </a:pPr>
            <a:r>
              <a:rPr sz="2400">
                <a:solidFill>
                  <a:schemeClr val="tx1"/>
                </a:solidFill>
                <a:latin typeface="微软雅黑" panose="020B0503020204020204" charset="-122"/>
                <a:ea typeface="微软雅黑" panose="020B0503020204020204" charset="-122"/>
                <a:cs typeface="微软雅黑" panose="020B0503020204020204" charset="-122"/>
                <a:sym typeface="+mn-ea"/>
              </a:rPr>
              <a:t>      台港澳：保持原有制度生活方式</a:t>
            </a:r>
            <a:endParaRPr sz="2400">
              <a:solidFill>
                <a:schemeClr val="tx1"/>
              </a:solidFill>
              <a:latin typeface="微软雅黑" panose="020B0503020204020204" charset="-122"/>
              <a:ea typeface="微软雅黑" panose="020B0503020204020204" charset="-122"/>
              <a:cs typeface="微软雅黑" panose="020B0503020204020204" charset="-122"/>
              <a:sym typeface="+mn-ea"/>
            </a:endParaRPr>
          </a:p>
          <a:p>
            <a:pPr>
              <a:lnSpc>
                <a:spcPct val="95000"/>
              </a:lnSpc>
              <a:buClr>
                <a:srgbClr val="FF0000"/>
              </a:buClr>
              <a:buFont typeface="Wingdings" panose="05000000000000000000" charset="0"/>
              <a:buChar char="l"/>
            </a:pPr>
            <a:r>
              <a:rPr sz="2400">
                <a:solidFill>
                  <a:schemeClr val="tx1"/>
                </a:solidFill>
                <a:latin typeface="微软雅黑" panose="020B0503020204020204" charset="-122"/>
                <a:ea typeface="微软雅黑" panose="020B0503020204020204" charset="-122"/>
                <a:cs typeface="微软雅黑" panose="020B0503020204020204" charset="-122"/>
                <a:sym typeface="+mn-ea"/>
              </a:rPr>
              <a:t>高度自治</a:t>
            </a:r>
            <a:endParaRPr sz="24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indent="0">
              <a:lnSpc>
                <a:spcPct val="95000"/>
              </a:lnSpc>
              <a:buClr>
                <a:srgbClr val="FF0000"/>
              </a:buClr>
              <a:buFont typeface="Wingdings" panose="05000000000000000000" charset="0"/>
              <a:buNone/>
            </a:pPr>
            <a:r>
              <a:rPr sz="2400">
                <a:solidFill>
                  <a:schemeClr val="tx1"/>
                </a:solidFill>
                <a:latin typeface="微软雅黑" panose="020B0503020204020204" charset="-122"/>
                <a:ea typeface="微软雅黑" panose="020B0503020204020204" charset="-122"/>
                <a:cs typeface="微软雅黑" panose="020B0503020204020204" charset="-122"/>
                <a:sym typeface="+mn-ea"/>
              </a:rPr>
              <a:t>       特别行政区</a:t>
            </a:r>
            <a:endParaRPr sz="2400">
              <a:solidFill>
                <a:schemeClr val="tx1"/>
              </a:solidFill>
              <a:latin typeface="微软雅黑" panose="020B0503020204020204" charset="-122"/>
              <a:ea typeface="微软雅黑" panose="020B0503020204020204" charset="-122"/>
              <a:cs typeface="微软雅黑" panose="020B0503020204020204" charset="-122"/>
              <a:sym typeface="+mn-ea"/>
            </a:endParaRPr>
          </a:p>
          <a:p>
            <a:pPr>
              <a:lnSpc>
                <a:spcPct val="95000"/>
              </a:lnSpc>
              <a:buClr>
                <a:srgbClr val="FF0000"/>
              </a:buClr>
              <a:buFont typeface="Wingdings" panose="05000000000000000000" charset="0"/>
              <a:buChar char="l"/>
            </a:pPr>
            <a:r>
              <a:rPr sz="2400">
                <a:solidFill>
                  <a:schemeClr val="tx1"/>
                </a:solidFill>
                <a:latin typeface="微软雅黑" panose="020B0503020204020204" charset="-122"/>
                <a:ea typeface="微软雅黑" panose="020B0503020204020204" charset="-122"/>
                <a:cs typeface="微软雅黑" panose="020B0503020204020204" charset="-122"/>
                <a:sym typeface="+mn-ea"/>
              </a:rPr>
              <a:t>争取和平统一，不承诺放弃使用武力</a:t>
            </a:r>
            <a:endParaRPr sz="2400">
              <a:solidFill>
                <a:schemeClr val="tx1"/>
              </a:solidFill>
              <a:latin typeface="微软雅黑" panose="020B0503020204020204" charset="-122"/>
              <a:ea typeface="微软雅黑" panose="020B0503020204020204" charset="-122"/>
              <a:cs typeface="微软雅黑" panose="020B0503020204020204" charset="-122"/>
              <a:sym typeface="+mn-ea"/>
            </a:endParaRPr>
          </a:p>
          <a:p>
            <a:pPr>
              <a:lnSpc>
                <a:spcPct val="95000"/>
              </a:lnSpc>
              <a:buClr>
                <a:srgbClr val="FF0000"/>
              </a:buClr>
              <a:buFont typeface="Wingdings" panose="05000000000000000000" charset="0"/>
              <a:buChar char="l"/>
            </a:pPr>
            <a:r>
              <a:rPr sz="2400">
                <a:solidFill>
                  <a:schemeClr val="tx1"/>
                </a:solidFill>
                <a:latin typeface="微软雅黑" panose="020B0503020204020204" charset="-122"/>
                <a:ea typeface="微软雅黑" panose="020B0503020204020204" charset="-122"/>
                <a:cs typeface="微软雅黑" panose="020B0503020204020204" charset="-122"/>
                <a:sym typeface="+mn-ea"/>
              </a:rPr>
              <a:t>解决台湾问题，寄希望于台湾人民</a:t>
            </a:r>
            <a:endParaRPr sz="24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00361" name="图片 1"/>
          <p:cNvPicPr>
            <a:picLocks noChangeAspect="1"/>
          </p:cNvPicPr>
          <p:nvPr/>
        </p:nvPicPr>
        <p:blipFill>
          <a:blip r:embed="rId1"/>
          <a:stretch>
            <a:fillRect/>
          </a:stretch>
        </p:blipFill>
        <p:spPr>
          <a:xfrm>
            <a:off x="5330190" y="1226185"/>
            <a:ext cx="3699510" cy="2774950"/>
          </a:xfrm>
          <a:prstGeom prst="rect">
            <a:avLst/>
          </a:prstGeom>
          <a:noFill/>
          <a:ln w="9525">
            <a:noFill/>
          </a:ln>
        </p:spPr>
      </p:pic>
      <p:pic>
        <p:nvPicPr>
          <p:cNvPr id="100362" name="图片 2"/>
          <p:cNvPicPr>
            <a:picLocks noChangeAspect="1"/>
          </p:cNvPicPr>
          <p:nvPr/>
        </p:nvPicPr>
        <p:blipFill>
          <a:blip r:embed="rId2"/>
          <a:stretch>
            <a:fillRect/>
          </a:stretch>
        </p:blipFill>
        <p:spPr>
          <a:xfrm>
            <a:off x="5689600" y="4284980"/>
            <a:ext cx="3340100" cy="250507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2" name="文本框 2081"/>
          <p:cNvSpPr txBox="1"/>
          <p:nvPr/>
        </p:nvSpPr>
        <p:spPr>
          <a:xfrm>
            <a:off x="180340" y="1280795"/>
            <a:ext cx="3373120" cy="553085"/>
          </a:xfrm>
          <a:prstGeom prst="rect">
            <a:avLst/>
          </a:prstGeom>
          <a:solidFill>
            <a:schemeClr val="accent6">
              <a:lumMod val="40000"/>
              <a:lumOff val="60000"/>
            </a:schemeClr>
          </a:solidFill>
          <a:ln w="9525">
            <a:noFill/>
          </a:ln>
        </p:spPr>
        <p:txBody>
          <a:bodyPr wrap="square"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rPr>
              <a:t>台湾问题与构想的提出</a:t>
            </a:r>
            <a:endParaRPr lang="zh-CN" altLang="en-US" sz="2400" b="1" dirty="0">
              <a:solidFill>
                <a:srgbClr val="FF0000"/>
              </a:solidFill>
              <a:latin typeface="微软雅黑" panose="020B0503020204020204" charset="-122"/>
              <a:ea typeface="微软雅黑" panose="020B0503020204020204" charset="-122"/>
            </a:endParaRPr>
          </a:p>
        </p:txBody>
      </p:sp>
      <p:sp>
        <p:nvSpPr>
          <p:cNvPr id="104453" name="圆角矩形 2"/>
          <p:cNvSpPr/>
          <p:nvPr/>
        </p:nvSpPr>
        <p:spPr>
          <a:xfrm>
            <a:off x="161925" y="1978025"/>
            <a:ext cx="4236085" cy="1143000"/>
          </a:xfrm>
          <a:prstGeom prst="roundRect">
            <a:avLst>
              <a:gd name="adj" fmla="val 25569"/>
            </a:avLst>
          </a:prstGeom>
          <a:noFill/>
          <a:ln w="19050" cap="flat" cmpd="sng">
            <a:noFill/>
            <a:prstDash val="solid"/>
            <a:round/>
            <a:headEnd type="none" w="med" len="med"/>
            <a:tailEnd type="none" w="med" len="med"/>
          </a:ln>
        </p:spPr>
        <p:txBody>
          <a:bodyPr anchor="t"/>
          <a:p>
            <a:pPr>
              <a:lnSpc>
                <a:spcPct val="125000"/>
              </a:lnSpc>
            </a:pPr>
            <a:r>
              <a:rPr lang="en-US" altLang="zh-CN" sz="2000" b="1">
                <a:solidFill>
                  <a:srgbClr val="0000FF"/>
                </a:solidFill>
                <a:latin typeface="楷体" panose="02010609060101010101" charset="-122"/>
                <a:ea typeface="楷体" panose="02010609060101010101" charset="-122"/>
              </a:rPr>
              <a:t> </a:t>
            </a:r>
            <a:r>
              <a:rPr lang="en-US" altLang="zh-CN" sz="24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一国两制</a:t>
            </a:r>
            <a:r>
              <a:rPr lang="en-US" altLang="zh-CN" sz="2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伟大构想的提出是从解决台湾问题开始的。</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04457" name="图片 4"/>
          <p:cNvPicPr>
            <a:picLocks noChangeAspect="1"/>
          </p:cNvPicPr>
          <p:nvPr/>
        </p:nvPicPr>
        <p:blipFill>
          <a:blip r:embed="rId1"/>
          <a:stretch>
            <a:fillRect/>
          </a:stretch>
        </p:blipFill>
        <p:spPr>
          <a:xfrm>
            <a:off x="4605655" y="1194435"/>
            <a:ext cx="4042410" cy="3032760"/>
          </a:xfrm>
          <a:prstGeom prst="rect">
            <a:avLst/>
          </a:prstGeom>
          <a:noFill/>
          <a:ln w="9525">
            <a:noFill/>
          </a:ln>
        </p:spPr>
      </p:pic>
      <p:pic>
        <p:nvPicPr>
          <p:cNvPr id="104458" name="图片 193540" descr="2007418152637"/>
          <p:cNvPicPr>
            <a:picLocks noChangeAspect="1"/>
          </p:cNvPicPr>
          <p:nvPr/>
        </p:nvPicPr>
        <p:blipFill>
          <a:blip r:embed="rId2"/>
          <a:stretch>
            <a:fillRect/>
          </a:stretch>
        </p:blipFill>
        <p:spPr>
          <a:xfrm>
            <a:off x="308293" y="3360103"/>
            <a:ext cx="1771650" cy="2543175"/>
          </a:xfrm>
          <a:prstGeom prst="rect">
            <a:avLst/>
          </a:prstGeom>
          <a:noFill/>
          <a:ln w="9525">
            <a:noFill/>
          </a:ln>
        </p:spPr>
      </p:pic>
      <p:grpSp>
        <p:nvGrpSpPr>
          <p:cNvPr id="104459" name="组合 455682"/>
          <p:cNvGrpSpPr/>
          <p:nvPr/>
        </p:nvGrpSpPr>
        <p:grpSpPr>
          <a:xfrm>
            <a:off x="1989138" y="4900613"/>
            <a:ext cx="2309812" cy="1649412"/>
            <a:chOff x="376" y="732"/>
            <a:chExt cx="4232" cy="3291"/>
          </a:xfrm>
        </p:grpSpPr>
        <p:grpSp>
          <p:nvGrpSpPr>
            <p:cNvPr id="104460" name="组合 455683"/>
            <p:cNvGrpSpPr/>
            <p:nvPr/>
          </p:nvGrpSpPr>
          <p:grpSpPr>
            <a:xfrm>
              <a:off x="384" y="732"/>
              <a:ext cx="4224" cy="3011"/>
              <a:chOff x="336" y="691"/>
              <a:chExt cx="3648" cy="2765"/>
            </a:xfrm>
          </p:grpSpPr>
          <p:sp>
            <p:nvSpPr>
              <p:cNvPr id="104461" name="棱台 455684" descr="画布"/>
              <p:cNvSpPr/>
              <p:nvPr/>
            </p:nvSpPr>
            <p:spPr>
              <a:xfrm>
                <a:off x="336" y="768"/>
                <a:ext cx="3648" cy="2688"/>
              </a:xfrm>
              <a:prstGeom prst="bevel">
                <a:avLst>
                  <a:gd name="adj" fmla="val 1852"/>
                </a:avLst>
              </a:prstGeom>
              <a:blipFill rotWithShape="0">
                <a:blip r:embed="rId3"/>
              </a:blipFill>
              <a:ln w="9525" cap="flat" cmpd="sng">
                <a:solidFill>
                  <a:srgbClr val="FF3300"/>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pic>
            <p:nvPicPr>
              <p:cNvPr id="104462" name="图片 455685" descr="周恩来在54年二届政协会上"/>
              <p:cNvPicPr>
                <a:picLocks noChangeAspect="1"/>
              </p:cNvPicPr>
              <p:nvPr/>
            </p:nvPicPr>
            <p:blipFill>
              <a:blip r:embed="rId4"/>
              <a:stretch>
                <a:fillRect/>
              </a:stretch>
            </p:blipFill>
            <p:spPr>
              <a:xfrm>
                <a:off x="473" y="691"/>
                <a:ext cx="3221" cy="2280"/>
              </a:xfrm>
              <a:prstGeom prst="rect">
                <a:avLst/>
              </a:prstGeom>
              <a:noFill/>
              <a:ln w="76200" cap="flat" cmpd="tri">
                <a:solidFill>
                  <a:srgbClr val="FF3300"/>
                </a:solidFill>
                <a:prstDash val="solid"/>
                <a:miter/>
                <a:headEnd type="none" w="med" len="med"/>
                <a:tailEnd type="none" w="med" len="med"/>
              </a:ln>
            </p:spPr>
          </p:pic>
        </p:grpSp>
        <p:grpSp>
          <p:nvGrpSpPr>
            <p:cNvPr id="104463" name="组合 455686"/>
            <p:cNvGrpSpPr/>
            <p:nvPr/>
          </p:nvGrpSpPr>
          <p:grpSpPr>
            <a:xfrm>
              <a:off x="376" y="3216"/>
              <a:ext cx="4232" cy="807"/>
              <a:chOff x="376" y="192"/>
              <a:chExt cx="4232" cy="807"/>
            </a:xfrm>
          </p:grpSpPr>
          <p:sp>
            <p:nvSpPr>
              <p:cNvPr id="104464" name="矩形 455687"/>
              <p:cNvSpPr/>
              <p:nvPr/>
            </p:nvSpPr>
            <p:spPr>
              <a:xfrm>
                <a:off x="768" y="192"/>
                <a:ext cx="3504" cy="480"/>
              </a:xfrm>
              <a:prstGeom prst="rect">
                <a:avLst/>
              </a:prstGeom>
              <a:solidFill>
                <a:srgbClr val="FF0000"/>
              </a:solidFill>
              <a:ln w="9525" cap="flat" cmpd="sng">
                <a:solidFill>
                  <a:srgbClr val="FF3300"/>
                </a:solidFill>
                <a:prstDash val="solid"/>
                <a:miter/>
                <a:headEnd type="none" w="med" len="med"/>
                <a:tailEnd type="none" w="med" len="med"/>
              </a:ln>
            </p:spPr>
            <p:txBody>
              <a:bodyPr anchor="t"/>
              <a:p>
                <a:endParaRPr lang="zh-CN" altLang="en-US">
                  <a:latin typeface="Arial" panose="020B0604020202020204" pitchFamily="34" charset="0"/>
                  <a:ea typeface="宋体" panose="02010600030101010101" pitchFamily="2" charset="-122"/>
                </a:endParaRPr>
              </a:p>
            </p:txBody>
          </p:sp>
          <p:sp>
            <p:nvSpPr>
              <p:cNvPr id="455689" name="矩形 455688"/>
              <p:cNvSpPr/>
              <p:nvPr/>
            </p:nvSpPr>
            <p:spPr>
              <a:xfrm>
                <a:off x="376" y="387"/>
                <a:ext cx="2080" cy="612"/>
              </a:xfrm>
              <a:prstGeom prst="rect">
                <a:avLst/>
              </a:prstGeom>
              <a:noFill/>
              <a:ln w="9525" cap="flat" cmpd="sng">
                <a:solidFill>
                  <a:srgbClr val="FF3300"/>
                </a:solidFill>
                <a:prstDash val="solid"/>
                <a:miter/>
                <a:headEnd type="none" w="med" len="med"/>
                <a:tailEnd type="none" w="med" len="med"/>
              </a:ln>
              <a:effectLst>
                <a:outerShdw dist="35921" dir="2699999" algn="ctr" rotWithShape="0">
                  <a:schemeClr val="tx2"/>
                </a:outerShdw>
              </a:effectLst>
            </p:spPr>
            <p:txBody>
              <a:bodyPr wrap="square" anchor="t">
                <a:spAutoFit/>
              </a:bodyPr>
              <a:p>
                <a:pPr fontAlgn="base">
                  <a:buClr>
                    <a:schemeClr val="bg1"/>
                  </a:buClr>
                </a:pPr>
                <a:r>
                  <a:rPr lang="zh-CN" altLang="en-US" sz="1400" b="1" strike="noStrike" noProof="1" dirty="0">
                    <a:solidFill>
                      <a:schemeClr val="bg1"/>
                    </a:solidFill>
                    <a:effectLst/>
                    <a:latin typeface="楷体_GB2312" pitchFamily="49" charset="-122"/>
                    <a:ea typeface="仿宋_GB2312" pitchFamily="49" charset="-122"/>
                    <a:cs typeface="+mn-cs"/>
                  </a:rPr>
                  <a:t>周恩来提出</a:t>
                </a:r>
                <a:endParaRPr lang="zh-CN" altLang="en-US" sz="1400" b="1" strike="noStrike" noProof="1" dirty="0">
                  <a:solidFill>
                    <a:schemeClr val="bg1"/>
                  </a:solidFill>
                  <a:effectLst/>
                  <a:latin typeface="楷体_GB2312" pitchFamily="49" charset="-122"/>
                  <a:ea typeface="仿宋_GB2312" pitchFamily="49" charset="-122"/>
                  <a:cs typeface="+mn-cs"/>
                </a:endParaRPr>
              </a:p>
            </p:txBody>
          </p:sp>
          <p:sp>
            <p:nvSpPr>
              <p:cNvPr id="104466" name="矩形 455689"/>
              <p:cNvSpPr/>
              <p:nvPr/>
            </p:nvSpPr>
            <p:spPr>
              <a:xfrm>
                <a:off x="2388" y="387"/>
                <a:ext cx="2220" cy="612"/>
              </a:xfrm>
              <a:prstGeom prst="rect">
                <a:avLst/>
              </a:prstGeom>
              <a:noFill/>
              <a:ln w="9525" cap="flat" cmpd="sng">
                <a:solidFill>
                  <a:srgbClr val="FF3300"/>
                </a:solidFill>
                <a:prstDash val="solid"/>
                <a:miter/>
                <a:headEnd type="none" w="med" len="med"/>
                <a:tailEnd type="none" w="med" len="med"/>
              </a:ln>
              <a:effectLst>
                <a:outerShdw dist="35921" dir="2699999" algn="ctr" rotWithShape="0">
                  <a:schemeClr val="tx2"/>
                </a:outerShdw>
              </a:effectLst>
            </p:spPr>
            <p:txBody>
              <a:bodyPr wrap="square" anchor="t">
                <a:spAutoFit/>
              </a:bodyPr>
              <a:p>
                <a:pPr>
                  <a:buClr>
                    <a:schemeClr val="bg1"/>
                  </a:buClr>
                </a:pPr>
                <a:r>
                  <a:rPr lang="en-US" altLang="zh-CN" sz="1400" b="1" dirty="0">
                    <a:solidFill>
                      <a:schemeClr val="bg1"/>
                    </a:solidFill>
                    <a:latin typeface="隶书" pitchFamily="49" charset="-122"/>
                    <a:ea typeface="仿宋_GB2312" pitchFamily="49" charset="-122"/>
                  </a:rPr>
                  <a:t>“</a:t>
                </a:r>
                <a:r>
                  <a:rPr lang="zh-CN" altLang="en-US" sz="1400" b="1" dirty="0">
                    <a:solidFill>
                      <a:schemeClr val="bg1"/>
                    </a:solidFill>
                    <a:latin typeface="隶书" pitchFamily="49" charset="-122"/>
                    <a:ea typeface="仿宋_GB2312" pitchFamily="49" charset="-122"/>
                  </a:rPr>
                  <a:t>一纲四目”</a:t>
                </a:r>
                <a:endParaRPr lang="zh-CN" altLang="en-US" sz="1400" b="1" dirty="0">
                  <a:solidFill>
                    <a:schemeClr val="bg1"/>
                  </a:solidFill>
                  <a:latin typeface="隶书" pitchFamily="49" charset="-122"/>
                  <a:ea typeface="仿宋_GB2312" pitchFamily="49" charset="-122"/>
                </a:endParaRPr>
              </a:p>
            </p:txBody>
          </p:sp>
        </p:grpSp>
      </p:grpSp>
      <p:pic>
        <p:nvPicPr>
          <p:cNvPr id="104467" name="图片 409611" descr="9e235ad6ba05b92ef6681eb85f01ab88"/>
          <p:cNvPicPr>
            <a:picLocks noChangeAspect="1"/>
          </p:cNvPicPr>
          <p:nvPr/>
        </p:nvPicPr>
        <p:blipFill>
          <a:blip r:embed="rId5"/>
          <a:stretch>
            <a:fillRect/>
          </a:stretch>
        </p:blipFill>
        <p:spPr>
          <a:xfrm>
            <a:off x="4398010" y="4487863"/>
            <a:ext cx="2114550" cy="1573212"/>
          </a:xfrm>
          <a:prstGeom prst="rect">
            <a:avLst/>
          </a:prstGeom>
          <a:noFill/>
          <a:ln w="9525">
            <a:noFill/>
          </a:ln>
        </p:spPr>
      </p:pic>
      <p:pic>
        <p:nvPicPr>
          <p:cNvPr id="104468" name="图片 297988" descr="61T9OtgUwvL"/>
          <p:cNvPicPr>
            <a:picLocks noChangeAspect="1"/>
          </p:cNvPicPr>
          <p:nvPr/>
        </p:nvPicPr>
        <p:blipFill>
          <a:blip r:embed="rId6"/>
          <a:stretch>
            <a:fillRect/>
          </a:stretch>
        </p:blipFill>
        <p:spPr>
          <a:xfrm>
            <a:off x="2407285" y="3275330"/>
            <a:ext cx="1854200" cy="1625600"/>
          </a:xfrm>
          <a:prstGeom prst="rect">
            <a:avLst/>
          </a:prstGeom>
          <a:noFill/>
          <a:ln w="9525">
            <a:noFill/>
          </a:ln>
        </p:spPr>
      </p:pic>
      <p:sp>
        <p:nvSpPr>
          <p:cNvPr id="7" name="文本框 6"/>
          <p:cNvSpPr txBox="1"/>
          <p:nvPr/>
        </p:nvSpPr>
        <p:spPr>
          <a:xfrm>
            <a:off x="4183380" y="6132513"/>
            <a:ext cx="1101725" cy="368300"/>
          </a:xfrm>
          <a:prstGeom prst="rect">
            <a:avLst/>
          </a:prstGeom>
          <a:solidFill>
            <a:schemeClr val="accent3">
              <a:lumMod val="85000"/>
            </a:schemeClr>
          </a:solidFill>
        </p:spPr>
        <p:txBody>
          <a:bodyPr wrap="none" rtlCol="0" anchor="t">
            <a:spAutoFit/>
          </a:bodyPr>
          <a:p>
            <a:r>
              <a:rPr lang="zh-CN" altLang="en-US" b="1" noProof="1">
                <a:solidFill>
                  <a:schemeClr val="tx1"/>
                </a:solidFill>
                <a:latin typeface="楷体" panose="02010609060101010101" charset="-122"/>
                <a:ea typeface="楷体" panose="02010609060101010101" charset="-122"/>
                <a:cs typeface="+mn-cs"/>
              </a:rPr>
              <a:t>九二共识</a:t>
            </a:r>
            <a:endParaRPr lang="zh-CN" altLang="en-US" b="1" noProof="1">
              <a:solidFill>
                <a:schemeClr val="tx1"/>
              </a:solidFill>
              <a:latin typeface="楷体" panose="02010609060101010101" charset="-122"/>
              <a:ea typeface="楷体" panose="02010609060101010101" charset="-122"/>
              <a:cs typeface="+mn-cs"/>
            </a:endParaRPr>
          </a:p>
        </p:txBody>
      </p:sp>
      <p:pic>
        <p:nvPicPr>
          <p:cNvPr id="104470" name="图片 7"/>
          <p:cNvPicPr>
            <a:picLocks noChangeAspect="1"/>
          </p:cNvPicPr>
          <p:nvPr/>
        </p:nvPicPr>
        <p:blipFill>
          <a:blip r:embed="rId7"/>
          <a:srcRect l="31760" r="20657"/>
          <a:stretch>
            <a:fillRect/>
          </a:stretch>
        </p:blipFill>
        <p:spPr>
          <a:xfrm rot="1200000">
            <a:off x="7960043" y="3900488"/>
            <a:ext cx="717550" cy="1131887"/>
          </a:xfrm>
          <a:prstGeom prst="rect">
            <a:avLst/>
          </a:prstGeom>
          <a:noFill/>
          <a:ln w="9525">
            <a:noFill/>
          </a:ln>
        </p:spPr>
      </p:pic>
      <p:sp>
        <p:nvSpPr>
          <p:cNvPr id="9" name="文本框 8"/>
          <p:cNvSpPr txBox="1"/>
          <p:nvPr/>
        </p:nvSpPr>
        <p:spPr>
          <a:xfrm>
            <a:off x="8215630" y="4740275"/>
            <a:ext cx="720725" cy="306388"/>
          </a:xfrm>
          <a:prstGeom prst="rect">
            <a:avLst/>
          </a:prstGeom>
          <a:solidFill>
            <a:schemeClr val="accent3">
              <a:lumMod val="85000"/>
            </a:schemeClr>
          </a:solidFill>
        </p:spPr>
        <p:txBody>
          <a:bodyPr wrap="none" rtlCol="0" anchor="t">
            <a:spAutoFit/>
          </a:bodyPr>
          <a:p>
            <a:r>
              <a:rPr lang="zh-CN" altLang="en-US" sz="1400" b="1" noProof="1">
                <a:solidFill>
                  <a:schemeClr val="tx1"/>
                </a:solidFill>
                <a:latin typeface="楷体" panose="02010609060101010101" charset="-122"/>
                <a:ea typeface="楷体" panose="02010609060101010101" charset="-122"/>
                <a:cs typeface="+mn-cs"/>
              </a:rPr>
              <a:t>李登辉</a:t>
            </a:r>
            <a:endParaRPr lang="zh-CN" altLang="en-US" sz="1400" b="1" noProof="1">
              <a:solidFill>
                <a:schemeClr val="tx1"/>
              </a:solidFill>
              <a:latin typeface="楷体" panose="02010609060101010101" charset="-122"/>
              <a:ea typeface="楷体" panose="02010609060101010101" charset="-122"/>
              <a:cs typeface="+mn-cs"/>
            </a:endParaRPr>
          </a:p>
        </p:txBody>
      </p:sp>
      <p:pic>
        <p:nvPicPr>
          <p:cNvPr id="104472" name="图片 9"/>
          <p:cNvPicPr>
            <a:picLocks noChangeAspect="1"/>
          </p:cNvPicPr>
          <p:nvPr/>
        </p:nvPicPr>
        <p:blipFill>
          <a:blip r:embed="rId8"/>
          <a:srcRect l="6201" r="25938" b="21524"/>
          <a:stretch>
            <a:fillRect/>
          </a:stretch>
        </p:blipFill>
        <p:spPr>
          <a:xfrm>
            <a:off x="6724968" y="4033838"/>
            <a:ext cx="1193800" cy="1408112"/>
          </a:xfrm>
          <a:prstGeom prst="rect">
            <a:avLst/>
          </a:prstGeom>
          <a:noFill/>
          <a:ln w="9525">
            <a:noFill/>
          </a:ln>
        </p:spPr>
      </p:pic>
      <p:pic>
        <p:nvPicPr>
          <p:cNvPr id="104473" name="图片 11"/>
          <p:cNvPicPr>
            <a:picLocks noChangeAspect="1"/>
          </p:cNvPicPr>
          <p:nvPr/>
        </p:nvPicPr>
        <p:blipFill>
          <a:blip r:embed="rId9"/>
          <a:stretch>
            <a:fillRect/>
          </a:stretch>
        </p:blipFill>
        <p:spPr>
          <a:xfrm>
            <a:off x="6101080" y="5297488"/>
            <a:ext cx="1482725" cy="1563687"/>
          </a:xfrm>
          <a:prstGeom prst="rect">
            <a:avLst/>
          </a:prstGeom>
          <a:noFill/>
          <a:ln w="9525">
            <a:noFill/>
          </a:ln>
        </p:spPr>
      </p:pic>
      <p:sp>
        <p:nvSpPr>
          <p:cNvPr id="13" name="文本框 12"/>
          <p:cNvSpPr txBox="1"/>
          <p:nvPr/>
        </p:nvSpPr>
        <p:spPr>
          <a:xfrm>
            <a:off x="6101080" y="6553200"/>
            <a:ext cx="720725" cy="307975"/>
          </a:xfrm>
          <a:prstGeom prst="rect">
            <a:avLst/>
          </a:prstGeom>
          <a:solidFill>
            <a:schemeClr val="accent3">
              <a:lumMod val="85000"/>
            </a:schemeClr>
          </a:solidFill>
        </p:spPr>
        <p:txBody>
          <a:bodyPr wrap="none" rtlCol="0" anchor="t">
            <a:spAutoFit/>
          </a:bodyPr>
          <a:p>
            <a:r>
              <a:rPr lang="zh-CN" altLang="en-US" sz="1400" b="1" noProof="1">
                <a:solidFill>
                  <a:schemeClr val="tx1"/>
                </a:solidFill>
                <a:latin typeface="楷体" panose="02010609060101010101" charset="-122"/>
                <a:ea typeface="楷体" panose="02010609060101010101" charset="-122"/>
                <a:cs typeface="+mn-cs"/>
              </a:rPr>
              <a:t>马英九</a:t>
            </a:r>
            <a:endParaRPr lang="zh-CN" altLang="en-US" sz="1400" b="1" noProof="1">
              <a:solidFill>
                <a:schemeClr val="tx1"/>
              </a:solidFill>
              <a:latin typeface="楷体" panose="02010609060101010101" charset="-122"/>
              <a:ea typeface="楷体" panose="02010609060101010101" charset="-122"/>
              <a:cs typeface="+mn-cs"/>
            </a:endParaRPr>
          </a:p>
        </p:txBody>
      </p:sp>
      <p:pic>
        <p:nvPicPr>
          <p:cNvPr id="104475" name="图片 13"/>
          <p:cNvPicPr>
            <a:picLocks noChangeAspect="1"/>
          </p:cNvPicPr>
          <p:nvPr/>
        </p:nvPicPr>
        <p:blipFill>
          <a:blip r:embed="rId10"/>
          <a:srcRect l="46370" t="9682" r="7637"/>
          <a:stretch>
            <a:fillRect/>
          </a:stretch>
        </p:blipFill>
        <p:spPr>
          <a:xfrm rot="960000">
            <a:off x="7767955" y="5299075"/>
            <a:ext cx="1101725" cy="1438275"/>
          </a:xfrm>
          <a:prstGeom prst="rect">
            <a:avLst/>
          </a:prstGeom>
          <a:noFill/>
          <a:ln w="9525">
            <a:noFill/>
          </a:ln>
        </p:spPr>
      </p:pic>
      <p:sp>
        <p:nvSpPr>
          <p:cNvPr id="15" name="文本框 14"/>
          <p:cNvSpPr txBox="1"/>
          <p:nvPr/>
        </p:nvSpPr>
        <p:spPr>
          <a:xfrm>
            <a:off x="7787005" y="5121275"/>
            <a:ext cx="720725" cy="306388"/>
          </a:xfrm>
          <a:prstGeom prst="rect">
            <a:avLst/>
          </a:prstGeom>
          <a:solidFill>
            <a:schemeClr val="accent3">
              <a:lumMod val="85000"/>
            </a:schemeClr>
          </a:solidFill>
        </p:spPr>
        <p:txBody>
          <a:bodyPr wrap="none" rtlCol="0" anchor="t">
            <a:spAutoFit/>
          </a:bodyPr>
          <a:p>
            <a:r>
              <a:rPr lang="zh-CN" altLang="en-US" sz="1400" b="1" noProof="1">
                <a:solidFill>
                  <a:schemeClr val="tx1"/>
                </a:solidFill>
                <a:latin typeface="楷体" panose="02010609060101010101" charset="-122"/>
                <a:ea typeface="楷体" panose="02010609060101010101" charset="-122"/>
                <a:cs typeface="+mn-cs"/>
              </a:rPr>
              <a:t>陈水扁</a:t>
            </a:r>
            <a:endParaRPr lang="zh-CN" altLang="en-US" sz="1400" b="1" noProof="1">
              <a:solidFill>
                <a:schemeClr val="tx1"/>
              </a:solidFill>
              <a:latin typeface="楷体" panose="02010609060101010101" charset="-122"/>
              <a:ea typeface="楷体" panose="02010609060101010101" charset="-122"/>
              <a:cs typeface="+mn-cs"/>
            </a:endParaRPr>
          </a:p>
        </p:txBody>
      </p:sp>
      <p:sp>
        <p:nvSpPr>
          <p:cNvPr id="16" name="文本框 15"/>
          <p:cNvSpPr txBox="1"/>
          <p:nvPr/>
        </p:nvSpPr>
        <p:spPr>
          <a:xfrm>
            <a:off x="8326755" y="6500813"/>
            <a:ext cx="720725" cy="306388"/>
          </a:xfrm>
          <a:prstGeom prst="rect">
            <a:avLst/>
          </a:prstGeom>
          <a:solidFill>
            <a:schemeClr val="accent3">
              <a:lumMod val="85000"/>
            </a:schemeClr>
          </a:solidFill>
        </p:spPr>
        <p:txBody>
          <a:bodyPr wrap="none" rtlCol="0" anchor="t">
            <a:spAutoFit/>
          </a:bodyPr>
          <a:p>
            <a:r>
              <a:rPr lang="zh-CN" altLang="en-US" sz="1400" b="1" noProof="1">
                <a:solidFill>
                  <a:schemeClr val="tx1"/>
                </a:solidFill>
                <a:latin typeface="楷体" panose="02010609060101010101" charset="-122"/>
                <a:ea typeface="楷体" panose="02010609060101010101" charset="-122"/>
                <a:cs typeface="+mn-cs"/>
              </a:rPr>
              <a:t>蔡英文</a:t>
            </a:r>
            <a:endParaRPr lang="zh-CN" altLang="en-US" sz="1400" b="1" noProof="1">
              <a:solidFill>
                <a:schemeClr val="tx1"/>
              </a:solidFill>
              <a:latin typeface="楷体" panose="02010609060101010101" charset="-122"/>
              <a:ea typeface="楷体" panose="02010609060101010101" charset="-122"/>
              <a:cs typeface="+mn-cs"/>
            </a:endParaRPr>
          </a:p>
        </p:txBody>
      </p:sp>
    </p:spTree>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46" name="图片 1"/>
          <p:cNvPicPr>
            <a:picLocks noChangeAspect="1"/>
          </p:cNvPicPr>
          <p:nvPr/>
        </p:nvPicPr>
        <p:blipFill>
          <a:blip r:embed="rId1"/>
          <a:stretch>
            <a:fillRect/>
          </a:stretch>
        </p:blipFill>
        <p:spPr>
          <a:xfrm>
            <a:off x="4998720" y="3610610"/>
            <a:ext cx="3587750" cy="2358390"/>
          </a:xfrm>
          <a:prstGeom prst="rect">
            <a:avLst/>
          </a:prstGeom>
          <a:noFill/>
          <a:ln w="9525">
            <a:noFill/>
          </a:ln>
        </p:spPr>
      </p:pic>
      <p:pic>
        <p:nvPicPr>
          <p:cNvPr id="112647" name="图片 2"/>
          <p:cNvPicPr>
            <a:picLocks noChangeAspect="1"/>
          </p:cNvPicPr>
          <p:nvPr/>
        </p:nvPicPr>
        <p:blipFill>
          <a:blip r:embed="rId2"/>
          <a:stretch>
            <a:fillRect/>
          </a:stretch>
        </p:blipFill>
        <p:spPr>
          <a:xfrm>
            <a:off x="4989195" y="1272540"/>
            <a:ext cx="3597275" cy="2266315"/>
          </a:xfrm>
          <a:prstGeom prst="rect">
            <a:avLst/>
          </a:prstGeom>
          <a:noFill/>
          <a:ln w="9525">
            <a:noFill/>
          </a:ln>
        </p:spPr>
      </p:pic>
      <p:sp>
        <p:nvSpPr>
          <p:cNvPr id="4" name="文本框 3"/>
          <p:cNvSpPr txBox="1"/>
          <p:nvPr/>
        </p:nvSpPr>
        <p:spPr>
          <a:xfrm>
            <a:off x="208915" y="1418590"/>
            <a:ext cx="4583430" cy="4909820"/>
          </a:xfrm>
          <a:prstGeom prst="rect">
            <a:avLst/>
          </a:prstGeom>
          <a:noFill/>
        </p:spPr>
        <p:txBody>
          <a:bodyPr wrap="square" rtlCol="0">
            <a:spAutoFit/>
          </a:bodyPr>
          <a:p>
            <a:pPr>
              <a:lnSpc>
                <a:spcPct val="145000"/>
              </a:lnSpc>
            </a:pP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一国两制</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的构想是邓小平运用辩证唯物主义和历史唯物主义，坚持实事求是，把和平共处的原则用之于解决一个国家的统一问题，既体现了坚持祖国统一、维护国家主权的原则性，又体现了照顾</a:t>
            </a:r>
            <a:r>
              <a:rPr lang="zh-CN" altLang="en-US" sz="2400" b="1">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历史实际和现实可能</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的灵活性，是</a:t>
            </a:r>
            <a:r>
              <a:rPr lang="zh-CN" altLang="en-US" sz="2400" b="1">
                <a:solidFill>
                  <a:srgbClr val="FF0000"/>
                </a:solidFill>
                <a:latin typeface="微软雅黑" panose="020B0503020204020204" charset="-122"/>
                <a:ea typeface="微软雅黑" panose="020B0503020204020204" charset="-122"/>
                <a:cs typeface="微软雅黑" panose="020B0503020204020204" charset="-122"/>
                <a:sym typeface="+mn-ea"/>
              </a:rPr>
              <a:t>对马克思主义国家学说的创造性发展</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6" name="图片 732176" descr="2d13f72436f3e1564c088d81"/>
          <p:cNvPicPr>
            <a:picLocks noChangeAspect="1"/>
          </p:cNvPicPr>
          <p:nvPr/>
        </p:nvPicPr>
        <p:blipFill>
          <a:blip r:embed="rId1"/>
          <a:stretch>
            <a:fillRect/>
          </a:stretch>
        </p:blipFill>
        <p:spPr>
          <a:xfrm>
            <a:off x="1576070" y="4282440"/>
            <a:ext cx="2910205" cy="2029460"/>
          </a:xfrm>
          <a:prstGeom prst="rect">
            <a:avLst/>
          </a:prstGeom>
          <a:noFill/>
          <a:ln w="9525">
            <a:noFill/>
          </a:ln>
        </p:spPr>
      </p:pic>
      <p:sp>
        <p:nvSpPr>
          <p:cNvPr id="23559" name="圆角矩形 6"/>
          <p:cNvSpPr/>
          <p:nvPr/>
        </p:nvSpPr>
        <p:spPr>
          <a:xfrm>
            <a:off x="182880" y="1225550"/>
            <a:ext cx="5696585" cy="3148965"/>
          </a:xfrm>
          <a:prstGeom prst="roundRect">
            <a:avLst>
              <a:gd name="adj" fmla="val 16667"/>
            </a:avLst>
          </a:prstGeom>
          <a:noFill/>
          <a:ln w="28575" cap="flat" cmpd="sng">
            <a:noFill/>
            <a:prstDash val="solid"/>
            <a:round/>
            <a:headEnd type="none" w="med" len="med"/>
            <a:tailEnd type="none" w="med" len="med"/>
          </a:ln>
        </p:spPr>
        <p:txBody>
          <a:bodyPr anchor="t"/>
          <a:p>
            <a:pPr marL="0" marR="0" lvl="0" indent="0" algn="ctr" defTabSz="914400" rtl="0" eaLnBrk="1" fontAlgn="base" latinLnBrk="0" hangingPunct="1">
              <a:lnSpc>
                <a:spcPts val="2800"/>
              </a:lnSpc>
              <a:spcBef>
                <a:spcPct val="0"/>
              </a:spcBef>
              <a:spcAft>
                <a:spcPct val="0"/>
              </a:spcAft>
              <a:buClrTx/>
              <a:buSzTx/>
              <a:buFont typeface="Arial" panose="020B0604020202020204" pitchFamily="34" charset="0"/>
              <a:buNone/>
              <a:defRPr/>
            </a:pPr>
            <a:r>
              <a:rPr lang="en-US" altLang="zh-CN" sz="2400" b="1" strike="noStrike" noProof="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   </a:t>
            </a:r>
            <a:r>
              <a:rPr lang="en-US" altLang="zh-CN" sz="2400" b="1" strike="noStrike" noProof="1">
                <a:ln>
                  <a:noFill/>
                </a:ln>
                <a:solidFill>
                  <a:schemeClr val="accent2">
                    <a:lumMod val="75000"/>
                  </a:schemeClr>
                </a:solidFill>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2400" b="1" strike="noStrike" noProof="1">
                <a:ln>
                  <a:noFill/>
                </a:ln>
                <a:solidFill>
                  <a:schemeClr val="accent2">
                    <a:lumMod val="75000"/>
                  </a:schemeClr>
                </a:solidFill>
                <a:effectLst/>
                <a:uLnTx/>
                <a:uFillTx/>
                <a:latin typeface="微软雅黑" panose="020B0503020204020204" charset="-122"/>
                <a:ea typeface="微软雅黑" panose="020B0503020204020204" charset="-122"/>
                <a:cs typeface="微软雅黑" panose="020B0503020204020204" charset="-122"/>
                <a:sym typeface="+mn-ea"/>
              </a:rPr>
              <a:t>三落 ”：天安门事件总后台 </a:t>
            </a: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endPar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1975</a:t>
            </a: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a:t>
            </a:r>
            <a:r>
              <a:rPr lang="en-US" altLang="zh-CN"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11</a:t>
            </a: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月</a:t>
            </a:r>
            <a:r>
              <a:rPr lang="en-US" altLang="zh-CN"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24</a:t>
            </a: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日，一场新的“批邓、反击右倾翻案风”运动开始。</a:t>
            </a:r>
            <a:endPar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1976</a:t>
            </a: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a:t>
            </a:r>
            <a:r>
              <a:rPr lang="en-US" altLang="zh-CN"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4</a:t>
            </a: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月中央政治局召开会议，邓小平被指控为“天安门事件总后台”，由毛泽东作出“开除一切职务，保留党籍，以观后效”的决定，第三次被打倒。</a:t>
            </a:r>
            <a:endParaRPr kumimoji="0" lang="zh-CN" altLang="en-US" sz="2000" b="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ctr" defTabSz="914400" rtl="0" eaLnBrk="1" fontAlgn="base" latinLnBrk="0" hangingPunct="1">
              <a:lnSpc>
                <a:spcPts val="2800"/>
              </a:lnSpc>
              <a:spcBef>
                <a:spcPct val="0"/>
              </a:spcBef>
              <a:spcAft>
                <a:spcPct val="0"/>
              </a:spcAft>
              <a:buClrTx/>
              <a:buSzTx/>
              <a:buFont typeface="Arial" panose="020B0604020202020204" pitchFamily="34" charset="0"/>
              <a:buNone/>
              <a:defRPr/>
            </a:pPr>
            <a:endParaRPr kumimoji="0" lang="zh-CN" altLang="en-US" sz="2000" b="0" i="0" u="none" strike="noStrike" kern="1200" cap="none" spc="0" normalizeH="0" baseline="0" noProof="1"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5880100" y="3633470"/>
            <a:ext cx="2978150" cy="2186940"/>
          </a:xfrm>
          <a:prstGeom prst="rect">
            <a:avLst/>
          </a:prstGeom>
        </p:spPr>
      </p:pic>
      <p:pic>
        <p:nvPicPr>
          <p:cNvPr id="6" name="图片 5"/>
          <p:cNvPicPr>
            <a:picLocks noChangeAspect="1"/>
          </p:cNvPicPr>
          <p:nvPr/>
        </p:nvPicPr>
        <p:blipFill>
          <a:blip r:embed="rId3"/>
          <a:stretch>
            <a:fillRect/>
          </a:stretch>
        </p:blipFill>
        <p:spPr>
          <a:xfrm>
            <a:off x="5880100" y="1414145"/>
            <a:ext cx="3005455" cy="1985645"/>
          </a:xfrm>
          <a:prstGeom prst="rect">
            <a:avLst/>
          </a:prstGeom>
        </p:spPr>
      </p:pic>
    </p:spTree>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2" name="文本框 2055"/>
          <p:cNvSpPr txBox="1"/>
          <p:nvPr/>
        </p:nvSpPr>
        <p:spPr>
          <a:xfrm>
            <a:off x="257175" y="1266825"/>
            <a:ext cx="4108450" cy="553085"/>
          </a:xfrm>
          <a:prstGeom prst="rect">
            <a:avLst/>
          </a:prstGeom>
          <a:noFill/>
          <a:ln w="9525">
            <a:noFill/>
          </a:ln>
        </p:spPr>
        <p:txBody>
          <a:bodyPr wrap="square" anchor="t">
            <a:spAutoFit/>
          </a:bodyPr>
          <a:p>
            <a:pPr>
              <a:lnSpc>
                <a:spcPct val="125000"/>
              </a:lnSpc>
            </a:pPr>
            <a:r>
              <a:rPr lang="en-US" altLang="zh-CN" sz="2400" b="1">
                <a:solidFill>
                  <a:srgbClr val="FF0000"/>
                </a:solidFill>
                <a:latin typeface="微软雅黑" panose="020B0503020204020204" charset="-122"/>
                <a:ea typeface="微软雅黑" panose="020B0503020204020204" charset="-122"/>
                <a:cs typeface="微软雅黑" panose="020B0503020204020204" charset="-122"/>
              </a:rPr>
              <a:t>10</a:t>
            </a: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、中国问题的关键在于党</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p:txBody>
      </p:sp>
      <p:grpSp>
        <p:nvGrpSpPr>
          <p:cNvPr id="114694" name="组合 2079"/>
          <p:cNvGrpSpPr/>
          <p:nvPr/>
        </p:nvGrpSpPr>
        <p:grpSpPr>
          <a:xfrm>
            <a:off x="4414520" y="4969510"/>
            <a:ext cx="3885565" cy="494030"/>
            <a:chOff x="0" y="0"/>
            <a:chExt cx="3696" cy="384"/>
          </a:xfrm>
        </p:grpSpPr>
        <p:sp>
          <p:nvSpPr>
            <p:cNvPr id="114695" name="圆角矩形 2080"/>
            <p:cNvSpPr/>
            <p:nvPr/>
          </p:nvSpPr>
          <p:spPr>
            <a:xfrm>
              <a:off x="0" y="0"/>
              <a:ext cx="3696"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en-US" dirty="0">
                <a:latin typeface="Arial" panose="020B0604020202020204" pitchFamily="34" charset="0"/>
                <a:ea typeface="宋体" panose="02010600030101010101" pitchFamily="2" charset="-122"/>
              </a:endParaRPr>
            </a:p>
          </p:txBody>
        </p:sp>
        <p:sp>
          <p:nvSpPr>
            <p:cNvPr id="114696" name="文本框 2081"/>
            <p:cNvSpPr txBox="1"/>
            <p:nvPr/>
          </p:nvSpPr>
          <p:spPr>
            <a:xfrm>
              <a:off x="41" y="14"/>
              <a:ext cx="3596" cy="370"/>
            </a:xfrm>
            <a:prstGeom prst="rect">
              <a:avLst/>
            </a:prstGeom>
            <a:solidFill>
              <a:srgbClr val="CCFFFF"/>
            </a:solidFill>
            <a:ln w="9525">
              <a:noFill/>
            </a:ln>
          </p:spPr>
          <p:txBody>
            <a:bodyPr wrap="square" anchor="t">
              <a:spAutoFit/>
            </a:bodyPr>
            <a:p>
              <a:pPr>
                <a:lnSpc>
                  <a:spcPct val="125000"/>
                </a:lnSpc>
              </a:pPr>
              <a:r>
                <a:rPr lang="zh-CN" altLang="en-US" sz="2000" b="1" dirty="0">
                  <a:solidFill>
                    <a:srgbClr val="0000FF"/>
                  </a:solidFill>
                  <a:latin typeface="楷体" panose="02010609060101010101" charset="-122"/>
                  <a:ea typeface="楷体" panose="02010609060101010101" charset="-122"/>
                </a:rPr>
                <a:t>思想建设、组织建设、作风建设</a:t>
              </a:r>
              <a:endParaRPr lang="zh-CN" altLang="en-US" sz="2000" b="1">
                <a:solidFill>
                  <a:srgbClr val="0000FF"/>
                </a:solidFill>
                <a:latin typeface="楷体" panose="02010609060101010101" charset="-122"/>
                <a:ea typeface="楷体" panose="02010609060101010101" charset="-122"/>
              </a:endParaRPr>
            </a:p>
          </p:txBody>
        </p:sp>
      </p:grpSp>
      <p:grpSp>
        <p:nvGrpSpPr>
          <p:cNvPr id="114697" name="组合 2079"/>
          <p:cNvGrpSpPr/>
          <p:nvPr/>
        </p:nvGrpSpPr>
        <p:grpSpPr>
          <a:xfrm>
            <a:off x="4411345" y="5679440"/>
            <a:ext cx="3827145" cy="493395"/>
            <a:chOff x="0" y="0"/>
            <a:chExt cx="3555" cy="384"/>
          </a:xfrm>
        </p:grpSpPr>
        <p:sp>
          <p:nvSpPr>
            <p:cNvPr id="114698" name="圆角矩形 2080"/>
            <p:cNvSpPr/>
            <p:nvPr/>
          </p:nvSpPr>
          <p:spPr>
            <a:xfrm>
              <a:off x="0" y="0"/>
              <a:ext cx="3555"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en-US" dirty="0">
                <a:latin typeface="Arial" panose="020B0604020202020204" pitchFamily="34" charset="0"/>
                <a:ea typeface="宋体" panose="02010600030101010101" pitchFamily="2" charset="-122"/>
              </a:endParaRPr>
            </a:p>
          </p:txBody>
        </p:sp>
        <p:sp>
          <p:nvSpPr>
            <p:cNvPr id="114699" name="文本框 2081"/>
            <p:cNvSpPr txBox="1"/>
            <p:nvPr/>
          </p:nvSpPr>
          <p:spPr>
            <a:xfrm>
              <a:off x="50" y="14"/>
              <a:ext cx="3505" cy="370"/>
            </a:xfrm>
            <a:prstGeom prst="rect">
              <a:avLst/>
            </a:prstGeom>
            <a:solidFill>
              <a:srgbClr val="CCFFFF"/>
            </a:solidFill>
            <a:ln w="9525">
              <a:noFill/>
            </a:ln>
          </p:spPr>
          <p:txBody>
            <a:bodyPr wrap="square" anchor="t">
              <a:spAutoFit/>
            </a:bodyPr>
            <a:p>
              <a:pPr>
                <a:lnSpc>
                  <a:spcPct val="125000"/>
                </a:lnSpc>
              </a:pPr>
              <a:r>
                <a:rPr lang="zh-CN" altLang="en-US" sz="2000" b="1" dirty="0">
                  <a:solidFill>
                    <a:srgbClr val="0000FF"/>
                  </a:solidFill>
                  <a:latin typeface="楷体" panose="02010609060101010101" charset="-122"/>
                  <a:ea typeface="楷体" panose="02010609060101010101" charset="-122"/>
                </a:rPr>
                <a:t>领导制度、组织制度问题</a:t>
              </a:r>
              <a:endParaRPr lang="zh-CN" altLang="en-US" sz="2000" b="1">
                <a:solidFill>
                  <a:srgbClr val="0000FF"/>
                </a:solidFill>
                <a:latin typeface="楷体" panose="02010609060101010101" charset="-122"/>
                <a:ea typeface="楷体" panose="02010609060101010101" charset="-122"/>
              </a:endParaRPr>
            </a:p>
          </p:txBody>
        </p:sp>
      </p:grpSp>
      <p:sp>
        <p:nvSpPr>
          <p:cNvPr id="114700" name="圆角矩形 2"/>
          <p:cNvSpPr/>
          <p:nvPr/>
        </p:nvSpPr>
        <p:spPr>
          <a:xfrm>
            <a:off x="383540" y="1997075"/>
            <a:ext cx="4079875" cy="1481455"/>
          </a:xfrm>
          <a:prstGeom prst="roundRect">
            <a:avLst>
              <a:gd name="adj" fmla="val 25569"/>
            </a:avLst>
          </a:prstGeom>
          <a:noFill/>
          <a:ln w="19050" cap="flat" cmpd="sng">
            <a:noFill/>
            <a:prstDash val="solid"/>
            <a:round/>
            <a:headEnd type="none" w="med" len="med"/>
            <a:tailEnd type="none" w="med" len="med"/>
          </a:ln>
        </p:spPr>
        <p:txBody>
          <a:bodyPr anchor="t"/>
          <a:p>
            <a:pPr>
              <a:lnSpc>
                <a:spcPct val="125000"/>
              </a:lnSpc>
            </a:pPr>
            <a:r>
              <a:rPr lang="en-US" altLang="zh-CN" sz="2000" b="1">
                <a:solidFill>
                  <a:srgbClr val="0000FF"/>
                </a:solidFill>
                <a:latin typeface="楷体" panose="02010609060101010101" charset="-122"/>
                <a:ea typeface="楷体" panose="02010609060101010101" charset="-122"/>
              </a:rPr>
              <a:t>    </a:t>
            </a:r>
            <a:r>
              <a:rPr lang="zh-CN" altLang="en-US" sz="2400">
                <a:solidFill>
                  <a:srgbClr val="0000FF"/>
                </a:solidFill>
                <a:latin typeface="微软雅黑" panose="020B0503020204020204" charset="-122"/>
                <a:ea typeface="微软雅黑" panose="020B0503020204020204" charset="-122"/>
              </a:rPr>
              <a:t>建设中国特色社会主义，关键在于坚持、加强和改善党的领导。</a:t>
            </a:r>
            <a:endParaRPr lang="zh-CN" altLang="en-US" sz="2400">
              <a:solidFill>
                <a:srgbClr val="0000FF"/>
              </a:solidFill>
              <a:latin typeface="微软雅黑" panose="020B0503020204020204" charset="-122"/>
              <a:ea typeface="微软雅黑" panose="020B0503020204020204" charset="-122"/>
            </a:endParaRPr>
          </a:p>
        </p:txBody>
      </p:sp>
      <p:grpSp>
        <p:nvGrpSpPr>
          <p:cNvPr id="114701" name="组合 2079"/>
          <p:cNvGrpSpPr/>
          <p:nvPr/>
        </p:nvGrpSpPr>
        <p:grpSpPr>
          <a:xfrm>
            <a:off x="4414520" y="4150995"/>
            <a:ext cx="3823335" cy="494030"/>
            <a:chOff x="0" y="0"/>
            <a:chExt cx="3696" cy="384"/>
          </a:xfrm>
        </p:grpSpPr>
        <p:sp>
          <p:nvSpPr>
            <p:cNvPr id="114702" name="圆角矩形 2080"/>
            <p:cNvSpPr/>
            <p:nvPr/>
          </p:nvSpPr>
          <p:spPr>
            <a:xfrm>
              <a:off x="0" y="0"/>
              <a:ext cx="3696"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en-US" dirty="0">
                <a:latin typeface="Arial" panose="020B0604020202020204" pitchFamily="34" charset="0"/>
                <a:ea typeface="宋体" panose="02010600030101010101" pitchFamily="2" charset="-122"/>
              </a:endParaRPr>
            </a:p>
          </p:txBody>
        </p:sp>
        <p:sp>
          <p:nvSpPr>
            <p:cNvPr id="114703" name="文本框 2081"/>
            <p:cNvSpPr txBox="1"/>
            <p:nvPr/>
          </p:nvSpPr>
          <p:spPr>
            <a:xfrm>
              <a:off x="41" y="14"/>
              <a:ext cx="3596" cy="370"/>
            </a:xfrm>
            <a:prstGeom prst="rect">
              <a:avLst/>
            </a:prstGeom>
            <a:solidFill>
              <a:srgbClr val="CCFFFF"/>
            </a:solidFill>
            <a:ln w="9525">
              <a:noFill/>
            </a:ln>
          </p:spPr>
          <p:txBody>
            <a:bodyPr wrap="square" anchor="t">
              <a:spAutoFit/>
            </a:bodyPr>
            <a:p>
              <a:pPr>
                <a:lnSpc>
                  <a:spcPct val="125000"/>
                </a:lnSpc>
              </a:pPr>
              <a:r>
                <a:rPr lang="zh-CN" altLang="en-US" sz="2000" b="1" dirty="0">
                  <a:solidFill>
                    <a:srgbClr val="0000FF"/>
                  </a:solidFill>
                  <a:latin typeface="楷体" panose="02010609060101010101" charset="-122"/>
                  <a:ea typeface="楷体" panose="02010609060101010101" charset="-122"/>
                </a:rPr>
                <a:t>加强党的建设的必要性</a:t>
              </a:r>
              <a:endParaRPr lang="zh-CN" altLang="en-US" sz="2000" b="1">
                <a:solidFill>
                  <a:srgbClr val="0000FF"/>
                </a:solidFill>
                <a:latin typeface="楷体" panose="02010609060101010101" charset="-122"/>
                <a:ea typeface="楷体" panose="02010609060101010101" charset="-122"/>
              </a:endParaRPr>
            </a:p>
          </p:txBody>
        </p:sp>
      </p:grpSp>
      <p:pic>
        <p:nvPicPr>
          <p:cNvPr id="114704" name="图片 4"/>
          <p:cNvPicPr>
            <a:picLocks noChangeAspect="1"/>
          </p:cNvPicPr>
          <p:nvPr/>
        </p:nvPicPr>
        <p:blipFill>
          <a:blip r:embed="rId1"/>
          <a:stretch>
            <a:fillRect/>
          </a:stretch>
        </p:blipFill>
        <p:spPr>
          <a:xfrm>
            <a:off x="383223" y="3844290"/>
            <a:ext cx="3771900" cy="1944688"/>
          </a:xfrm>
          <a:prstGeom prst="rect">
            <a:avLst/>
          </a:prstGeom>
          <a:noFill/>
          <a:ln w="9525">
            <a:noFill/>
          </a:ln>
        </p:spPr>
      </p:pic>
      <p:pic>
        <p:nvPicPr>
          <p:cNvPr id="114705" name="图片 5"/>
          <p:cNvPicPr>
            <a:picLocks noChangeAspect="1"/>
          </p:cNvPicPr>
          <p:nvPr/>
        </p:nvPicPr>
        <p:blipFill>
          <a:blip r:embed="rId2"/>
          <a:stretch>
            <a:fillRect/>
          </a:stretch>
        </p:blipFill>
        <p:spPr>
          <a:xfrm>
            <a:off x="6722745" y="1434465"/>
            <a:ext cx="1868170" cy="2409825"/>
          </a:xfrm>
          <a:prstGeom prst="rect">
            <a:avLst/>
          </a:prstGeom>
          <a:noFill/>
          <a:ln w="9525">
            <a:noFill/>
          </a:ln>
        </p:spPr>
      </p:pic>
      <p:sp>
        <p:nvSpPr>
          <p:cNvPr id="114706" name="圆角矩形标注 4"/>
          <p:cNvSpPr/>
          <p:nvPr/>
        </p:nvSpPr>
        <p:spPr>
          <a:xfrm>
            <a:off x="4597083" y="1630998"/>
            <a:ext cx="1454150" cy="2212975"/>
          </a:xfrm>
          <a:prstGeom prst="wedgeRoundRectCallout">
            <a:avLst>
              <a:gd name="adj1" fmla="val 116537"/>
              <a:gd name="adj2" fmla="val 2352"/>
              <a:gd name="adj3" fmla="val 16667"/>
            </a:avLst>
          </a:prstGeom>
          <a:blipFill rotWithShape="1">
            <a:blip r:embed="rId3"/>
          </a:blipFill>
          <a:ln w="38100" cap="flat" cmpd="sng">
            <a:noFill/>
            <a:prstDash val="solid"/>
            <a:round/>
            <a:headEnd type="none" w="med" len="med"/>
            <a:tailEnd type="none" w="med" len="med"/>
          </a:ln>
        </p:spPr>
        <p:txBody>
          <a:bodyPr vert="eaVert" anchor="t"/>
          <a:p>
            <a:pPr>
              <a:lnSpc>
                <a:spcPct val="125000"/>
              </a:lnSpc>
              <a:buClr>
                <a:schemeClr val="bg1"/>
              </a:buClr>
            </a:pPr>
            <a:r>
              <a:rPr lang="en-US" altLang="zh-CN" b="1" dirty="0">
                <a:solidFill>
                  <a:schemeClr val="accent2"/>
                </a:solidFill>
                <a:latin typeface="楷体" panose="02010609060101010101" charset="-122"/>
                <a:ea typeface="楷体" panose="02010609060101010101" charset="-122"/>
              </a:rPr>
              <a:t> </a:t>
            </a:r>
            <a:r>
              <a:rPr lang="zh-CN" altLang="en-US" sz="2000" b="1" dirty="0">
                <a:solidFill>
                  <a:srgbClr val="C00000"/>
                </a:solidFill>
                <a:latin typeface="楷体" panose="02010609060101010101" charset="-122"/>
                <a:ea typeface="楷体" panose="02010609060101010101" charset="-122"/>
              </a:rPr>
              <a:t>没有中国共产党，就没有社会主义的新中国。</a:t>
            </a:r>
            <a:endParaRPr lang="zh-CN" altLang="en-US" sz="2000" b="1" dirty="0">
              <a:solidFill>
                <a:srgbClr val="C00000"/>
              </a:solidFill>
              <a:latin typeface="楷体" panose="02010609060101010101" charset="-122"/>
              <a:ea typeface="楷体" panose="02010609060101010101" charset="-122"/>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41" name="圆角矩形 2"/>
          <p:cNvSpPr/>
          <p:nvPr/>
        </p:nvSpPr>
        <p:spPr>
          <a:xfrm>
            <a:off x="433070" y="2235200"/>
            <a:ext cx="3519488" cy="1481138"/>
          </a:xfrm>
          <a:prstGeom prst="roundRect">
            <a:avLst>
              <a:gd name="adj" fmla="val 25569"/>
            </a:avLst>
          </a:prstGeom>
          <a:noFill/>
          <a:ln w="19050" cap="flat" cmpd="sng">
            <a:noFill/>
            <a:prstDash val="solid"/>
            <a:round/>
            <a:headEnd type="none" w="med" len="med"/>
            <a:tailEnd type="none" w="med" len="med"/>
          </a:ln>
        </p:spPr>
        <p:txBody>
          <a:bodyPr anchor="t"/>
          <a:p>
            <a:pPr>
              <a:lnSpc>
                <a:spcPct val="125000"/>
              </a:lnSpc>
            </a:pPr>
            <a:r>
              <a:rPr lang="en-US" altLang="zh-CN" sz="2000" b="1">
                <a:solidFill>
                  <a:srgbClr val="0000FF"/>
                </a:solidFill>
                <a:latin typeface="楷体" panose="02010609060101010101" charset="-122"/>
                <a:ea typeface="楷体" panose="02010609060101010101" charset="-122"/>
              </a:rPr>
              <a:t>   </a:t>
            </a:r>
            <a:r>
              <a:rPr lang="zh-CN" altLang="en-US" sz="2000" b="1">
                <a:solidFill>
                  <a:srgbClr val="0000FF"/>
                </a:solidFill>
                <a:latin typeface="楷体" panose="02010609060101010101" charset="-122"/>
                <a:ea typeface="楷体" panose="02010609060101010101" charset="-122"/>
              </a:rPr>
              <a:t>加强党的建设，是我们党领导人民取得革命和建设胜利的一个法宝。</a:t>
            </a:r>
            <a:endParaRPr lang="zh-CN" altLang="en-US" sz="2000" b="1">
              <a:solidFill>
                <a:srgbClr val="0000FF"/>
              </a:solidFill>
              <a:latin typeface="楷体" panose="02010609060101010101" charset="-122"/>
              <a:ea typeface="楷体" panose="02010609060101010101" charset="-122"/>
            </a:endParaRPr>
          </a:p>
        </p:txBody>
      </p:sp>
      <p:sp>
        <p:nvSpPr>
          <p:cNvPr id="116744" name="文本框 2081"/>
          <p:cNvSpPr txBox="1"/>
          <p:nvPr/>
        </p:nvSpPr>
        <p:spPr>
          <a:xfrm>
            <a:off x="497840" y="1468120"/>
            <a:ext cx="3455035" cy="553085"/>
          </a:xfrm>
          <a:prstGeom prst="rect">
            <a:avLst/>
          </a:prstGeom>
          <a:solidFill>
            <a:srgbClr val="CCFFFF"/>
          </a:solidFill>
          <a:ln w="9525">
            <a:noFill/>
          </a:ln>
        </p:spPr>
        <p:txBody>
          <a:bodyPr wrap="square"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rPr>
              <a:t>加强党的建设的必要性</a:t>
            </a:r>
            <a:endParaRPr lang="zh-CN" altLang="en-US" sz="2400" b="1" dirty="0">
              <a:solidFill>
                <a:srgbClr val="FF0000"/>
              </a:solidFill>
              <a:latin typeface="微软雅黑" panose="020B0503020204020204" charset="-122"/>
              <a:ea typeface="微软雅黑" panose="020B0503020204020204" charset="-122"/>
            </a:endParaRPr>
          </a:p>
        </p:txBody>
      </p:sp>
      <p:sp>
        <p:nvSpPr>
          <p:cNvPr id="116745" name="圆角矩形 2"/>
          <p:cNvSpPr/>
          <p:nvPr/>
        </p:nvSpPr>
        <p:spPr>
          <a:xfrm>
            <a:off x="4267835" y="4172585"/>
            <a:ext cx="4845685" cy="2228850"/>
          </a:xfrm>
          <a:prstGeom prst="roundRect">
            <a:avLst>
              <a:gd name="adj" fmla="val 25569"/>
            </a:avLst>
          </a:prstGeom>
          <a:noFill/>
          <a:ln w="19050" cap="flat" cmpd="sng">
            <a:noFill/>
            <a:prstDash val="solid"/>
            <a:round/>
            <a:headEnd type="none" w="med" len="med"/>
            <a:tailEnd type="none" w="med" len="med"/>
          </a:ln>
        </p:spPr>
        <p:txBody>
          <a:bodyPr anchor="t"/>
          <a:p>
            <a:pPr>
              <a:lnSpc>
                <a:spcPct val="125000"/>
              </a:lnSpc>
            </a:pPr>
            <a:r>
              <a:rPr lang="en-US" altLang="zh-CN" sz="2000" b="1">
                <a:solidFill>
                  <a:srgbClr val="0000FF"/>
                </a:solidFill>
                <a:latin typeface="楷体" panose="02010609060101010101" charset="-122"/>
                <a:ea typeface="楷体" panose="02010609060101010101" charset="-122"/>
              </a:rPr>
              <a:t>   </a:t>
            </a:r>
            <a:r>
              <a:rPr lang="zh-CN" altLang="en-US" sz="2000" b="1">
                <a:solidFill>
                  <a:srgbClr val="0000FF"/>
                </a:solidFill>
                <a:latin typeface="楷体" panose="02010609060101010101" charset="-122"/>
                <a:ea typeface="楷体" panose="02010609060101010101" charset="-122"/>
              </a:rPr>
              <a:t>在新的历史时期，我们党作为执政党，肩负着历史的重任，经受着时代的考验，必须发扬优良传统，加强自身建设，不断提高领导水平和执政水平。</a:t>
            </a:r>
            <a:endParaRPr lang="zh-CN" altLang="en-US" sz="2000" b="1">
              <a:solidFill>
                <a:srgbClr val="0000FF"/>
              </a:solidFill>
              <a:latin typeface="楷体" panose="02010609060101010101" charset="-122"/>
              <a:ea typeface="楷体" panose="02010609060101010101" charset="-122"/>
            </a:endParaRPr>
          </a:p>
        </p:txBody>
      </p:sp>
      <p:pic>
        <p:nvPicPr>
          <p:cNvPr id="116746" name="图片 2"/>
          <p:cNvPicPr>
            <a:picLocks noChangeAspect="1"/>
          </p:cNvPicPr>
          <p:nvPr/>
        </p:nvPicPr>
        <p:blipFill>
          <a:blip r:embed="rId1"/>
          <a:srcRect l="31583" r="9132"/>
          <a:stretch>
            <a:fillRect/>
          </a:stretch>
        </p:blipFill>
        <p:spPr>
          <a:xfrm>
            <a:off x="7017385" y="1468120"/>
            <a:ext cx="1986280" cy="2507615"/>
          </a:xfrm>
          <a:prstGeom prst="rect">
            <a:avLst/>
          </a:prstGeom>
          <a:noFill/>
          <a:ln w="9525">
            <a:noFill/>
          </a:ln>
        </p:spPr>
      </p:pic>
      <p:sp>
        <p:nvSpPr>
          <p:cNvPr id="116747" name="圆角矩形标注 4"/>
          <p:cNvSpPr/>
          <p:nvPr/>
        </p:nvSpPr>
        <p:spPr>
          <a:xfrm>
            <a:off x="4366578" y="1305243"/>
            <a:ext cx="2284412" cy="2867025"/>
          </a:xfrm>
          <a:prstGeom prst="wedgeRoundRectCallout">
            <a:avLst>
              <a:gd name="adj1" fmla="val 59440"/>
              <a:gd name="adj2" fmla="val 3046"/>
              <a:gd name="adj3" fmla="val 16667"/>
            </a:avLst>
          </a:prstGeom>
          <a:blipFill rotWithShape="1">
            <a:blip r:embed="rId2"/>
          </a:blipFill>
          <a:ln w="38100" cap="flat" cmpd="sng">
            <a:noFill/>
            <a:prstDash val="solid"/>
            <a:round/>
            <a:headEnd type="none" w="med" len="med"/>
            <a:tailEnd type="none" w="med" len="med"/>
          </a:ln>
        </p:spPr>
        <p:txBody>
          <a:bodyPr anchor="t"/>
          <a:p>
            <a:pPr>
              <a:lnSpc>
                <a:spcPct val="125000"/>
              </a:lnSpc>
              <a:buClr>
                <a:schemeClr val="bg1"/>
              </a:buClr>
            </a:pPr>
            <a:r>
              <a:rPr lang="en-US" altLang="zh-CN" b="1" dirty="0">
                <a:solidFill>
                  <a:srgbClr val="C00000"/>
                </a:solidFill>
                <a:latin typeface="楷体" panose="02010609060101010101" charset="-122"/>
                <a:ea typeface="楷体" panose="02010609060101010101" charset="-122"/>
              </a:rPr>
              <a:t> </a:t>
            </a:r>
            <a:r>
              <a:rPr lang="zh-CN" altLang="en-US" b="1" dirty="0">
                <a:solidFill>
                  <a:srgbClr val="C00000"/>
                </a:solidFill>
                <a:latin typeface="楷体" panose="02010609060101010101" charset="-122"/>
                <a:ea typeface="楷体" panose="02010609060101010101" charset="-122"/>
              </a:rPr>
              <a:t>把我们党建设成为有战斗力的马克思主义政党，成为领导全国人民进行社会主义物质文明和精神文明建设的坚强核心。</a:t>
            </a:r>
            <a:endParaRPr lang="zh-CN" altLang="en-US" sz="2000" b="1" dirty="0">
              <a:solidFill>
                <a:srgbClr val="C00000"/>
              </a:solidFill>
              <a:latin typeface="楷体" panose="02010609060101010101" charset="-122"/>
              <a:ea typeface="楷体" panose="02010609060101010101" charset="-122"/>
            </a:endParaRPr>
          </a:p>
        </p:txBody>
      </p:sp>
      <p:pic>
        <p:nvPicPr>
          <p:cNvPr id="116748" name="图片 4"/>
          <p:cNvPicPr>
            <a:picLocks noChangeAspect="1"/>
          </p:cNvPicPr>
          <p:nvPr/>
        </p:nvPicPr>
        <p:blipFill>
          <a:blip r:embed="rId3"/>
          <a:stretch>
            <a:fillRect/>
          </a:stretch>
        </p:blipFill>
        <p:spPr>
          <a:xfrm>
            <a:off x="465773" y="3931285"/>
            <a:ext cx="3802062" cy="2470150"/>
          </a:xfrm>
          <a:prstGeom prst="rect">
            <a:avLst/>
          </a:prstGeom>
          <a:noFill/>
          <a:ln w="9525">
            <a:noFill/>
          </a:ln>
        </p:spPr>
      </p:pic>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91" name="文本框 2081"/>
          <p:cNvSpPr txBox="1"/>
          <p:nvPr/>
        </p:nvSpPr>
        <p:spPr>
          <a:xfrm>
            <a:off x="255270" y="1376680"/>
            <a:ext cx="4603750" cy="553085"/>
          </a:xfrm>
          <a:prstGeom prst="rect">
            <a:avLst/>
          </a:prstGeom>
          <a:solidFill>
            <a:srgbClr val="CCFFFF"/>
          </a:solidFill>
          <a:ln w="9525">
            <a:noFill/>
          </a:ln>
        </p:spPr>
        <p:txBody>
          <a:bodyPr wrap="square"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rPr>
              <a:t>思想建设、组织建设、作风建设</a:t>
            </a:r>
            <a:endParaRPr lang="zh-CN" altLang="en-US" sz="2400" b="1" dirty="0">
              <a:solidFill>
                <a:srgbClr val="FF0000"/>
              </a:solidFill>
              <a:latin typeface="微软雅黑" panose="020B0503020204020204" charset="-122"/>
              <a:ea typeface="微软雅黑" panose="020B0503020204020204" charset="-122"/>
            </a:endParaRPr>
          </a:p>
        </p:txBody>
      </p:sp>
      <p:pic>
        <p:nvPicPr>
          <p:cNvPr id="118792" name="图片 2"/>
          <p:cNvPicPr>
            <a:picLocks noChangeAspect="1"/>
          </p:cNvPicPr>
          <p:nvPr/>
        </p:nvPicPr>
        <p:blipFill>
          <a:blip r:embed="rId1"/>
          <a:stretch>
            <a:fillRect/>
          </a:stretch>
        </p:blipFill>
        <p:spPr>
          <a:xfrm>
            <a:off x="5545455" y="1376680"/>
            <a:ext cx="3246120" cy="2435225"/>
          </a:xfrm>
          <a:prstGeom prst="rect">
            <a:avLst/>
          </a:prstGeom>
          <a:noFill/>
          <a:ln w="9525">
            <a:noFill/>
          </a:ln>
        </p:spPr>
      </p:pic>
      <p:sp>
        <p:nvSpPr>
          <p:cNvPr id="118793" name="圆角矩形标注 4"/>
          <p:cNvSpPr/>
          <p:nvPr/>
        </p:nvSpPr>
        <p:spPr>
          <a:xfrm>
            <a:off x="254635" y="2042795"/>
            <a:ext cx="3639820" cy="2212975"/>
          </a:xfrm>
          <a:prstGeom prst="wedgeRoundRectCallout">
            <a:avLst>
              <a:gd name="adj1" fmla="val 107810"/>
              <a:gd name="adj2" fmla="val 3514"/>
              <a:gd name="adj3" fmla="val 16667"/>
            </a:avLst>
          </a:prstGeom>
          <a:blipFill rotWithShape="1">
            <a:blip r:embed="rId2"/>
          </a:blipFill>
          <a:ln w="38100" cap="flat" cmpd="sng">
            <a:noFill/>
            <a:prstDash val="solid"/>
            <a:round/>
            <a:headEnd type="none" w="med" len="med"/>
            <a:tailEnd type="none" w="med" len="med"/>
          </a:ln>
        </p:spPr>
        <p:txBody>
          <a:bodyPr anchor="t"/>
          <a:p>
            <a:pPr>
              <a:lnSpc>
                <a:spcPct val="125000"/>
              </a:lnSpc>
              <a:buClr>
                <a:schemeClr val="bg1"/>
              </a:buClr>
            </a:pPr>
            <a:r>
              <a:rPr lang="en-US" altLang="zh-CN" b="1" dirty="0">
                <a:solidFill>
                  <a:schemeClr val="accent2"/>
                </a:solidFill>
                <a:latin typeface="楷体" panose="02010609060101010101" charset="-122"/>
                <a:ea typeface="楷体" panose="02010609060101010101" charset="-122"/>
              </a:rPr>
              <a:t>   </a:t>
            </a:r>
            <a:r>
              <a:rPr lang="zh-CN" altLang="en-US" sz="2000" b="1" dirty="0">
                <a:solidFill>
                  <a:schemeClr val="accent2"/>
                </a:solidFill>
                <a:latin typeface="楷体" panose="02010609060101010101" charset="-122"/>
                <a:ea typeface="楷体" panose="02010609060101010101" charset="-122"/>
              </a:rPr>
              <a:t>党的各级干部，首先是领导干部，要重视马克思主义的理论学习，从而加强我们工作中的原则性、系统性、预见性和创造性。</a:t>
            </a:r>
            <a:endParaRPr lang="zh-CN" altLang="en-US" sz="2000" b="1" dirty="0">
              <a:solidFill>
                <a:srgbClr val="C00000"/>
              </a:solidFill>
              <a:latin typeface="楷体" panose="02010609060101010101" charset="-122"/>
              <a:ea typeface="楷体" panose="02010609060101010101" charset="-122"/>
            </a:endParaRPr>
          </a:p>
        </p:txBody>
      </p:sp>
      <p:sp>
        <p:nvSpPr>
          <p:cNvPr id="118794" name="圆角矩形标注 4"/>
          <p:cNvSpPr/>
          <p:nvPr/>
        </p:nvSpPr>
        <p:spPr>
          <a:xfrm>
            <a:off x="255270" y="4476433"/>
            <a:ext cx="3886200" cy="2147887"/>
          </a:xfrm>
          <a:prstGeom prst="wedgeRoundRectCallout">
            <a:avLst>
              <a:gd name="adj1" fmla="val 81639"/>
              <a:gd name="adj2" fmla="val -82889"/>
              <a:gd name="adj3" fmla="val 16667"/>
            </a:avLst>
          </a:prstGeom>
          <a:blipFill rotWithShape="1">
            <a:blip r:embed="rId2"/>
          </a:blipFill>
          <a:ln w="38100" cap="flat" cmpd="sng">
            <a:noFill/>
            <a:prstDash val="solid"/>
            <a:round/>
            <a:headEnd type="none" w="med" len="med"/>
            <a:tailEnd type="none" w="med" len="med"/>
          </a:ln>
        </p:spPr>
        <p:txBody>
          <a:bodyPr anchor="t"/>
          <a:p>
            <a:pPr>
              <a:lnSpc>
                <a:spcPct val="125000"/>
              </a:lnSpc>
              <a:buClr>
                <a:schemeClr val="bg1"/>
              </a:buClr>
            </a:pPr>
            <a:r>
              <a:rPr lang="en-US" altLang="zh-CN" b="1" dirty="0">
                <a:solidFill>
                  <a:schemeClr val="accent2"/>
                </a:solidFill>
                <a:latin typeface="楷体" panose="02010609060101010101" charset="-122"/>
                <a:ea typeface="楷体" panose="02010609060101010101" charset="-122"/>
              </a:rPr>
              <a:t> </a:t>
            </a:r>
            <a:r>
              <a:rPr lang="en-US" altLang="zh-CN" sz="2000" b="1" dirty="0">
                <a:solidFill>
                  <a:srgbClr val="C00000"/>
                </a:solidFill>
                <a:latin typeface="楷体" panose="02010609060101010101" charset="-122"/>
                <a:ea typeface="楷体" panose="02010609060101010101" charset="-122"/>
              </a:rPr>
              <a:t>  </a:t>
            </a:r>
            <a:r>
              <a:rPr lang="zh-CN" altLang="en-US" sz="2000" b="1" dirty="0">
                <a:solidFill>
                  <a:srgbClr val="C00000"/>
                </a:solidFill>
                <a:latin typeface="楷体" panose="02010609060101010101" charset="-122"/>
                <a:ea typeface="楷体" panose="02010609060101010101" charset="-122"/>
              </a:rPr>
              <a:t>要坚持和健全民主集中制、加强和改进党的基层组织建设，按照</a:t>
            </a:r>
            <a:r>
              <a:rPr lang="en-US" altLang="zh-CN" sz="2000" b="1" dirty="0">
                <a:solidFill>
                  <a:srgbClr val="C00000"/>
                </a:solidFill>
                <a:latin typeface="楷体" panose="02010609060101010101" charset="-122"/>
                <a:ea typeface="楷体" panose="02010609060101010101" charset="-122"/>
              </a:rPr>
              <a:t>“</a:t>
            </a:r>
            <a:r>
              <a:rPr lang="zh-CN" altLang="en-US" sz="2000" b="1" dirty="0">
                <a:solidFill>
                  <a:srgbClr val="C00000"/>
                </a:solidFill>
                <a:latin typeface="楷体" panose="02010609060101010101" charset="-122"/>
                <a:ea typeface="楷体" panose="02010609060101010101" charset="-122"/>
              </a:rPr>
              <a:t>革命化、年轻化、知识化、专业化</a:t>
            </a:r>
            <a:r>
              <a:rPr lang="en-US" altLang="zh-CN" sz="2000" b="1" dirty="0">
                <a:solidFill>
                  <a:srgbClr val="C00000"/>
                </a:solidFill>
                <a:latin typeface="楷体" panose="02010609060101010101" charset="-122"/>
                <a:ea typeface="楷体" panose="02010609060101010101" charset="-122"/>
              </a:rPr>
              <a:t>”</a:t>
            </a:r>
            <a:r>
              <a:rPr lang="zh-CN" altLang="en-US" sz="2000" b="1" dirty="0">
                <a:solidFill>
                  <a:srgbClr val="C00000"/>
                </a:solidFill>
                <a:latin typeface="楷体" panose="02010609060101010101" charset="-122"/>
                <a:ea typeface="楷体" panose="02010609060101010101" charset="-122"/>
              </a:rPr>
              <a:t>的方针培养和选拔德才兼备的领导干部。</a:t>
            </a:r>
            <a:endParaRPr lang="zh-CN" altLang="en-US" sz="2000" b="1" dirty="0">
              <a:solidFill>
                <a:srgbClr val="C00000"/>
              </a:solidFill>
              <a:latin typeface="楷体" panose="02010609060101010101" charset="-122"/>
              <a:ea typeface="楷体" panose="02010609060101010101" charset="-122"/>
            </a:endParaRPr>
          </a:p>
        </p:txBody>
      </p:sp>
      <p:sp>
        <p:nvSpPr>
          <p:cNvPr id="118795" name="圆角矩形标注 4"/>
          <p:cNvSpPr/>
          <p:nvPr/>
        </p:nvSpPr>
        <p:spPr>
          <a:xfrm>
            <a:off x="4522470" y="4255770"/>
            <a:ext cx="4461510" cy="2463800"/>
          </a:xfrm>
          <a:prstGeom prst="wedgeRoundRectCallout">
            <a:avLst>
              <a:gd name="adj1" fmla="val -7667"/>
              <a:gd name="adj2" fmla="val -87630"/>
              <a:gd name="adj3" fmla="val 16667"/>
            </a:avLst>
          </a:prstGeom>
          <a:blipFill rotWithShape="1">
            <a:blip r:embed="rId2"/>
          </a:blipFill>
          <a:ln w="19050" cap="flat" cmpd="sng">
            <a:noFill/>
            <a:prstDash val="solid"/>
            <a:round/>
            <a:headEnd type="none" w="med" len="med"/>
            <a:tailEnd type="none" w="med" len="med"/>
          </a:ln>
        </p:spPr>
        <p:txBody>
          <a:bodyPr anchor="t"/>
          <a:p>
            <a:pPr>
              <a:lnSpc>
                <a:spcPct val="125000"/>
              </a:lnSpc>
              <a:buClr>
                <a:schemeClr val="bg1"/>
              </a:buClr>
            </a:pPr>
            <a:r>
              <a:rPr lang="en-US" altLang="zh-CN" sz="2000" b="1" dirty="0">
                <a:solidFill>
                  <a:srgbClr val="C00000"/>
                </a:solidFill>
                <a:latin typeface="楷体" panose="02010609060101010101" charset="-122"/>
                <a:ea typeface="楷体" panose="02010609060101010101" charset="-122"/>
              </a:rPr>
              <a:t>  </a:t>
            </a:r>
            <a:r>
              <a:rPr lang="zh-CN" altLang="en-US" sz="2000" b="1" dirty="0">
                <a:solidFill>
                  <a:schemeClr val="accent2"/>
                </a:solidFill>
                <a:latin typeface="楷体" panose="02010609060101010101" charset="-122"/>
                <a:ea typeface="楷体" panose="02010609060101010101" charset="-122"/>
              </a:rPr>
              <a:t>执政党的党风是关系党生死存亡的重大问题。一定要坚持党的宗旨，继承党的优良传统，发扬党的理论和实践相结合的作风、和人民群众紧密地联系在一起的作风以及自我批评的作风。</a:t>
            </a:r>
            <a:endParaRPr lang="zh-CN" altLang="en-US" sz="2000" b="1" dirty="0">
              <a:solidFill>
                <a:schemeClr val="accent2"/>
              </a:solidFill>
              <a:latin typeface="楷体" panose="02010609060101010101" charset="-122"/>
              <a:ea typeface="楷体" panose="02010609060101010101" charset="-122"/>
            </a:endParaRPr>
          </a:p>
        </p:txBody>
      </p:sp>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578600" y="1225550"/>
            <a:ext cx="2197735" cy="2027555"/>
          </a:xfrm>
          <a:prstGeom prst="rect">
            <a:avLst/>
          </a:prstGeom>
        </p:spPr>
      </p:pic>
      <p:sp>
        <p:nvSpPr>
          <p:cNvPr id="120839" name="文本框 2081"/>
          <p:cNvSpPr txBox="1"/>
          <p:nvPr/>
        </p:nvSpPr>
        <p:spPr>
          <a:xfrm>
            <a:off x="371475" y="1497965"/>
            <a:ext cx="3693795" cy="553085"/>
          </a:xfrm>
          <a:prstGeom prst="rect">
            <a:avLst/>
          </a:prstGeom>
          <a:solidFill>
            <a:srgbClr val="CCFFFF"/>
          </a:solidFill>
          <a:ln w="9525">
            <a:noFill/>
          </a:ln>
        </p:spPr>
        <p:txBody>
          <a:bodyPr wrap="square"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rPr>
              <a:t>领导制度、组织制度问题</a:t>
            </a:r>
            <a:endParaRPr lang="zh-CN" altLang="en-US" sz="2400" b="1" dirty="0">
              <a:solidFill>
                <a:srgbClr val="FF0000"/>
              </a:solidFill>
              <a:latin typeface="微软雅黑" panose="020B0503020204020204" charset="-122"/>
              <a:ea typeface="微软雅黑" panose="020B0503020204020204" charset="-122"/>
            </a:endParaRPr>
          </a:p>
        </p:txBody>
      </p:sp>
      <p:sp>
        <p:nvSpPr>
          <p:cNvPr id="120840" name="圆角矩形 2"/>
          <p:cNvSpPr/>
          <p:nvPr/>
        </p:nvSpPr>
        <p:spPr>
          <a:xfrm>
            <a:off x="85090" y="2148840"/>
            <a:ext cx="4567555" cy="1849120"/>
          </a:xfrm>
          <a:prstGeom prst="roundRect">
            <a:avLst>
              <a:gd name="adj" fmla="val 25569"/>
            </a:avLst>
          </a:prstGeom>
          <a:noFill/>
          <a:ln w="19050" cap="flat" cmpd="sng">
            <a:noFill/>
            <a:prstDash val="solid"/>
            <a:round/>
            <a:headEnd type="none" w="med" len="med"/>
            <a:tailEnd type="none" w="med" len="med"/>
          </a:ln>
        </p:spPr>
        <p:txBody>
          <a:bodyPr anchor="t"/>
          <a:p>
            <a:pPr>
              <a:lnSpc>
                <a:spcPct val="125000"/>
              </a:lnSpc>
            </a:pPr>
            <a:r>
              <a:rPr lang="en-US" altLang="zh-CN" sz="2000" b="1">
                <a:solidFill>
                  <a:srgbClr val="0000FF"/>
                </a:solidFill>
                <a:latin typeface="楷体" panose="02010609060101010101" charset="-122"/>
                <a:ea typeface="楷体" panose="02010609060101010101" charset="-122"/>
              </a:rPr>
              <a:t> </a:t>
            </a:r>
            <a:r>
              <a:rPr lang="en-US" altLang="zh-CN" sz="240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十一届三中全会以来，邓小平和党中央提出了加强党的制度建设的一系列方针原则。</a:t>
            </a:r>
            <a:endParaRPr lang="zh-CN" altLang="en-US" sz="240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20841" name="图片 1"/>
          <p:cNvPicPr>
            <a:picLocks noChangeAspect="1"/>
          </p:cNvPicPr>
          <p:nvPr/>
        </p:nvPicPr>
        <p:blipFill>
          <a:blip r:embed="rId2">
            <a:clrChange>
              <a:clrFrom>
                <a:srgbClr val="FDFDFD"/>
              </a:clrFrom>
              <a:clrTo>
                <a:srgbClr val="FDFDFD">
                  <a:alpha val="0"/>
                </a:srgbClr>
              </a:clrTo>
            </a:clrChange>
          </a:blip>
          <a:stretch>
            <a:fillRect/>
          </a:stretch>
        </p:blipFill>
        <p:spPr>
          <a:xfrm>
            <a:off x="84773" y="4110038"/>
            <a:ext cx="3263900" cy="2381250"/>
          </a:xfrm>
          <a:prstGeom prst="rect">
            <a:avLst/>
          </a:prstGeom>
          <a:noFill/>
          <a:ln w="9525">
            <a:noFill/>
          </a:ln>
        </p:spPr>
      </p:pic>
      <p:pic>
        <p:nvPicPr>
          <p:cNvPr id="120842" name="图片 2"/>
          <p:cNvPicPr>
            <a:picLocks noChangeAspect="1"/>
          </p:cNvPicPr>
          <p:nvPr/>
        </p:nvPicPr>
        <p:blipFill>
          <a:blip r:embed="rId3"/>
          <a:stretch>
            <a:fillRect/>
          </a:stretch>
        </p:blipFill>
        <p:spPr>
          <a:xfrm>
            <a:off x="3255010" y="4110038"/>
            <a:ext cx="2813050" cy="2301875"/>
          </a:xfrm>
          <a:prstGeom prst="rect">
            <a:avLst/>
          </a:prstGeom>
          <a:noFill/>
          <a:ln w="9525">
            <a:noFill/>
          </a:ln>
        </p:spPr>
      </p:pic>
      <p:sp>
        <p:nvSpPr>
          <p:cNvPr id="120844" name="圆角矩形标注 4"/>
          <p:cNvSpPr/>
          <p:nvPr/>
        </p:nvSpPr>
        <p:spPr>
          <a:xfrm>
            <a:off x="4747260" y="1225550"/>
            <a:ext cx="1454150" cy="2555875"/>
          </a:xfrm>
          <a:prstGeom prst="wedgeRoundRectCallout">
            <a:avLst>
              <a:gd name="adj1" fmla="val 94803"/>
              <a:gd name="adj2" fmla="val 5031"/>
              <a:gd name="adj3" fmla="val 16667"/>
            </a:avLst>
          </a:prstGeom>
          <a:blipFill rotWithShape="1">
            <a:blip r:embed="rId4"/>
          </a:blipFill>
          <a:ln w="38100" cap="flat" cmpd="sng">
            <a:noFill/>
            <a:prstDash val="solid"/>
            <a:round/>
            <a:headEnd type="none" w="med" len="med"/>
            <a:tailEnd type="none" w="med" len="med"/>
          </a:ln>
        </p:spPr>
        <p:txBody>
          <a:bodyPr vert="eaVert" anchor="t"/>
          <a:p>
            <a:pPr>
              <a:lnSpc>
                <a:spcPct val="125000"/>
              </a:lnSpc>
              <a:buClr>
                <a:schemeClr val="bg1"/>
              </a:buClr>
            </a:pPr>
            <a:r>
              <a:rPr lang="en-US" altLang="zh-CN" b="1" dirty="0">
                <a:solidFill>
                  <a:schemeClr val="accent2"/>
                </a:solidFill>
                <a:latin typeface="楷体" panose="02010609060101010101" charset="-122"/>
                <a:ea typeface="楷体" panose="02010609060101010101" charset="-122"/>
              </a:rPr>
              <a:t> </a:t>
            </a:r>
            <a:r>
              <a:rPr lang="zh-CN" altLang="en-US" b="1" dirty="0">
                <a:solidFill>
                  <a:srgbClr val="C00000"/>
                </a:solidFill>
                <a:latin typeface="楷体" panose="02010609060101010101" charset="-122"/>
                <a:ea typeface="楷体" panose="02010609060101010101" charset="-122"/>
              </a:rPr>
              <a:t>领导制度，组织制度问题更带有根本性、全局性、稳定性和长期性。</a:t>
            </a:r>
            <a:endParaRPr lang="zh-CN" altLang="en-US" sz="2000" b="1" dirty="0">
              <a:solidFill>
                <a:srgbClr val="C00000"/>
              </a:solidFill>
              <a:latin typeface="楷体" panose="02010609060101010101" charset="-122"/>
              <a:ea typeface="楷体" panose="02010609060101010101" charset="-122"/>
            </a:endParaRPr>
          </a:p>
        </p:txBody>
      </p:sp>
      <p:pic>
        <p:nvPicPr>
          <p:cNvPr id="120845" name="图片 5"/>
          <p:cNvPicPr>
            <a:picLocks noChangeAspect="1"/>
          </p:cNvPicPr>
          <p:nvPr/>
        </p:nvPicPr>
        <p:blipFill>
          <a:blip r:embed="rId5"/>
          <a:stretch>
            <a:fillRect/>
          </a:stretch>
        </p:blipFill>
        <p:spPr>
          <a:xfrm rot="1320000">
            <a:off x="7129780" y="3740785"/>
            <a:ext cx="1611313" cy="2382838"/>
          </a:xfrm>
          <a:prstGeom prst="rect">
            <a:avLst/>
          </a:prstGeom>
          <a:noFill/>
          <a:ln w="9525">
            <a:noFill/>
          </a:ln>
        </p:spPr>
      </p:pic>
      <p:pic>
        <p:nvPicPr>
          <p:cNvPr id="120846" name="图片 6"/>
          <p:cNvPicPr>
            <a:picLocks noChangeAspect="1"/>
          </p:cNvPicPr>
          <p:nvPr/>
        </p:nvPicPr>
        <p:blipFill>
          <a:blip r:embed="rId6">
            <a:clrChange>
              <a:clrFrom>
                <a:srgbClr val="FCFEFD"/>
              </a:clrFrom>
              <a:clrTo>
                <a:srgbClr val="FCFEFD">
                  <a:alpha val="0"/>
                </a:srgbClr>
              </a:clrTo>
            </a:clrChange>
          </a:blip>
          <a:srcRect l="9338" r="8690"/>
          <a:stretch>
            <a:fillRect/>
          </a:stretch>
        </p:blipFill>
        <p:spPr>
          <a:xfrm>
            <a:off x="5629910" y="3397250"/>
            <a:ext cx="2084388" cy="1438275"/>
          </a:xfrm>
          <a:prstGeom prst="rect">
            <a:avLst/>
          </a:prstGeom>
          <a:noFill/>
          <a:ln w="9525">
            <a:noFill/>
          </a:ln>
        </p:spPr>
      </p:pic>
    </p:spTree>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25120" y="1355090"/>
            <a:ext cx="8493760" cy="3185160"/>
          </a:xfrm>
        </p:spPr>
        <p:txBody>
          <a:bodyPr/>
          <a:p>
            <a:pPr marL="0" indent="0">
              <a:lnSpc>
                <a:spcPct val="150000"/>
              </a:lnSpc>
              <a:buNone/>
            </a:pPr>
            <a:r>
              <a:rPr lang="en-US" altLang="zh-CN" sz="2400">
                <a:latin typeface="微软雅黑" panose="020B0503020204020204" charset="-122"/>
                <a:ea typeface="微软雅黑" panose="020B0503020204020204" charset="-122"/>
              </a:rPr>
              <a:t>       </a:t>
            </a:r>
            <a:r>
              <a:rPr lang="zh-CN" altLang="zh-CN" sz="2400" b="1">
                <a:solidFill>
                  <a:srgbClr val="FF0000"/>
                </a:solidFill>
                <a:latin typeface="微软雅黑" panose="020B0503020204020204" charset="-122"/>
                <a:ea typeface="微软雅黑" panose="020B0503020204020204" charset="-122"/>
              </a:rPr>
              <a:t>党章是最根本的党规党法</a:t>
            </a:r>
            <a:r>
              <a:rPr lang="zh-CN" altLang="zh-CN" sz="2400">
                <a:latin typeface="微软雅黑" panose="020B0503020204020204" charset="-122"/>
                <a:ea typeface="微软雅黑" panose="020B0503020204020204" charset="-122"/>
              </a:rPr>
              <a:t>，各级党组织和每个党员都要按党章办事。</a:t>
            </a:r>
            <a:endParaRPr lang="zh-CN" altLang="zh-CN" sz="2400">
              <a:latin typeface="微软雅黑" panose="020B0503020204020204" charset="-122"/>
              <a:ea typeface="微软雅黑" panose="020B0503020204020204" charset="-122"/>
            </a:endParaRPr>
          </a:p>
          <a:p>
            <a:pPr marL="0" indent="0">
              <a:lnSpc>
                <a:spcPct val="150000"/>
              </a:lnSpc>
              <a:buNone/>
            </a:pPr>
            <a:r>
              <a:rPr lang="zh-CN" altLang="zh-CN" sz="2400">
                <a:latin typeface="微软雅黑" panose="020B0503020204020204" charset="-122"/>
                <a:ea typeface="微软雅黑" panose="020B0503020204020204" charset="-122"/>
              </a:rPr>
              <a:t>       完善党内监督制度，把</a:t>
            </a:r>
            <a:r>
              <a:rPr lang="zh-CN" altLang="zh-CN" sz="2400" b="1">
                <a:solidFill>
                  <a:srgbClr val="FF0000"/>
                </a:solidFill>
                <a:latin typeface="微软雅黑" panose="020B0503020204020204" charset="-122"/>
                <a:ea typeface="微软雅黑" panose="020B0503020204020204" charset="-122"/>
              </a:rPr>
              <a:t>党内监督</a:t>
            </a:r>
            <a:r>
              <a:rPr lang="zh-CN" altLang="zh-CN" sz="2400">
                <a:latin typeface="微软雅黑" panose="020B0503020204020204" charset="-122"/>
                <a:ea typeface="微软雅黑" panose="020B0503020204020204" charset="-122"/>
              </a:rPr>
              <a:t>同</a:t>
            </a:r>
            <a:r>
              <a:rPr lang="zh-CN" altLang="zh-CN" sz="2400" b="1">
                <a:solidFill>
                  <a:srgbClr val="FF0000"/>
                </a:solidFill>
                <a:latin typeface="微软雅黑" panose="020B0503020204020204" charset="-122"/>
                <a:ea typeface="微软雅黑" panose="020B0503020204020204" charset="-122"/>
              </a:rPr>
              <a:t>群众监督、舆论监督、民主党派和无党派人士的监督</a:t>
            </a:r>
            <a:r>
              <a:rPr lang="zh-CN" altLang="zh-CN" sz="2400">
                <a:latin typeface="微软雅黑" panose="020B0503020204020204" charset="-122"/>
                <a:ea typeface="微软雅黑" panose="020B0503020204020204" charset="-122"/>
              </a:rPr>
              <a:t>结合起来，把自上而下和自下而上的监督结合起来，逐渐形成强有力的监督体系。</a:t>
            </a:r>
            <a:endParaRPr lang="zh-CN" altLang="zh-CN" sz="240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1275715" y="4432300"/>
            <a:ext cx="3771900" cy="2122805"/>
          </a:xfrm>
          <a:prstGeom prst="rect">
            <a:avLst/>
          </a:prstGeom>
        </p:spPr>
      </p:pic>
    </p:spTree>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4" name="文本框 2055"/>
          <p:cNvSpPr txBox="1"/>
          <p:nvPr/>
        </p:nvSpPr>
        <p:spPr>
          <a:xfrm>
            <a:off x="705485" y="1385570"/>
            <a:ext cx="3093085" cy="553085"/>
          </a:xfrm>
          <a:prstGeom prst="rect">
            <a:avLst/>
          </a:prstGeom>
          <a:gradFill>
            <a:gsLst>
              <a:gs pos="0">
                <a:srgbClr val="FBFB11"/>
              </a:gs>
              <a:gs pos="100000">
                <a:srgbClr val="838309"/>
              </a:gs>
            </a:gsLst>
            <a:lin ang="5400000" scaled="0"/>
          </a:gradFill>
          <a:ln w="9525">
            <a:noFill/>
          </a:ln>
        </p:spPr>
        <p:txBody>
          <a:bodyPr wrap="square" anchor="t">
            <a:spAutoFit/>
          </a:bodyPr>
          <a:p>
            <a:pPr>
              <a:lnSpc>
                <a:spcPct val="125000"/>
              </a:lnSpc>
            </a:pPr>
            <a:r>
              <a:rPr lang="zh-CN" altLang="en-US" sz="2400" b="1" dirty="0">
                <a:solidFill>
                  <a:srgbClr val="FF0000"/>
                </a:solidFill>
                <a:latin typeface="微软雅黑" panose="020B0503020204020204" charset="-122"/>
                <a:ea typeface="微软雅黑" panose="020B0503020204020204" charset="-122"/>
              </a:rPr>
              <a:t>邓小平理论其他部分</a:t>
            </a:r>
            <a:endParaRPr lang="zh-CN" altLang="en-US" sz="2400" b="1" dirty="0">
              <a:solidFill>
                <a:srgbClr val="FF0000"/>
              </a:solidFill>
              <a:latin typeface="微软雅黑" panose="020B0503020204020204" charset="-122"/>
              <a:ea typeface="微软雅黑" panose="020B0503020204020204" charset="-122"/>
            </a:endParaRPr>
          </a:p>
        </p:txBody>
      </p:sp>
      <p:grpSp>
        <p:nvGrpSpPr>
          <p:cNvPr id="122886" name="组合 2079"/>
          <p:cNvGrpSpPr/>
          <p:nvPr/>
        </p:nvGrpSpPr>
        <p:grpSpPr>
          <a:xfrm>
            <a:off x="5036185" y="5455603"/>
            <a:ext cx="3881438" cy="493712"/>
            <a:chOff x="0" y="0"/>
            <a:chExt cx="3696" cy="384"/>
          </a:xfrm>
        </p:grpSpPr>
        <p:sp>
          <p:nvSpPr>
            <p:cNvPr id="122887" name="圆角矩形 2080"/>
            <p:cNvSpPr/>
            <p:nvPr/>
          </p:nvSpPr>
          <p:spPr>
            <a:xfrm>
              <a:off x="0" y="0"/>
              <a:ext cx="3696"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en-US" dirty="0">
                <a:latin typeface="Arial" panose="020B0604020202020204" pitchFamily="34" charset="0"/>
                <a:ea typeface="宋体" panose="02010600030101010101" pitchFamily="2" charset="-122"/>
              </a:endParaRPr>
            </a:p>
          </p:txBody>
        </p:sp>
        <p:sp>
          <p:nvSpPr>
            <p:cNvPr id="122888" name="文本框 2081"/>
            <p:cNvSpPr txBox="1"/>
            <p:nvPr/>
          </p:nvSpPr>
          <p:spPr>
            <a:xfrm>
              <a:off x="41" y="14"/>
              <a:ext cx="3596" cy="370"/>
            </a:xfrm>
            <a:prstGeom prst="rect">
              <a:avLst/>
            </a:prstGeom>
            <a:solidFill>
              <a:srgbClr val="CCFFFF"/>
            </a:solidFill>
            <a:ln w="9525">
              <a:noFill/>
            </a:ln>
          </p:spPr>
          <p:txBody>
            <a:bodyPr wrap="square" anchor="t">
              <a:spAutoFit/>
            </a:bodyPr>
            <a:p>
              <a:pPr>
                <a:lnSpc>
                  <a:spcPct val="125000"/>
                </a:lnSpc>
              </a:pPr>
              <a:r>
                <a:rPr lang="en-US" altLang="zh-CN" sz="2000" b="1">
                  <a:solidFill>
                    <a:srgbClr val="0000FF"/>
                  </a:solidFill>
                  <a:latin typeface="楷体" panose="02010609060101010101" charset="-122"/>
                  <a:ea typeface="楷体" panose="02010609060101010101" charset="-122"/>
                </a:rPr>
                <a:t> - </a:t>
              </a:r>
              <a:r>
                <a:rPr lang="zh-CN" altLang="en-US" sz="2000" b="1">
                  <a:solidFill>
                    <a:srgbClr val="0000FF"/>
                  </a:solidFill>
                  <a:latin typeface="楷体" panose="02010609060101010101" charset="-122"/>
                  <a:ea typeface="楷体" panose="02010609060101010101" charset="-122"/>
                </a:rPr>
                <a:t>国防和人民军队的建设问题</a:t>
              </a:r>
              <a:r>
                <a:rPr lang="en-US" altLang="zh-CN" sz="2000" b="1">
                  <a:solidFill>
                    <a:srgbClr val="0000FF"/>
                  </a:solidFill>
                  <a:latin typeface="楷体" panose="02010609060101010101" charset="-122"/>
                  <a:ea typeface="楷体" panose="02010609060101010101" charset="-122"/>
                </a:rPr>
                <a:t> </a:t>
              </a:r>
              <a:endParaRPr lang="en-US" altLang="zh-CN" sz="2000" b="1">
                <a:solidFill>
                  <a:srgbClr val="0000FF"/>
                </a:solidFill>
                <a:latin typeface="楷体" panose="02010609060101010101" charset="-122"/>
                <a:ea typeface="楷体" panose="02010609060101010101" charset="-122"/>
              </a:endParaRPr>
            </a:p>
          </p:txBody>
        </p:sp>
      </p:grpSp>
      <p:grpSp>
        <p:nvGrpSpPr>
          <p:cNvPr id="122889" name="组合 2079"/>
          <p:cNvGrpSpPr/>
          <p:nvPr/>
        </p:nvGrpSpPr>
        <p:grpSpPr>
          <a:xfrm>
            <a:off x="5064760" y="6141403"/>
            <a:ext cx="2759075" cy="493712"/>
            <a:chOff x="0" y="0"/>
            <a:chExt cx="3555" cy="384"/>
          </a:xfrm>
        </p:grpSpPr>
        <p:sp>
          <p:nvSpPr>
            <p:cNvPr id="122890" name="圆角矩形 2080"/>
            <p:cNvSpPr/>
            <p:nvPr/>
          </p:nvSpPr>
          <p:spPr>
            <a:xfrm>
              <a:off x="0" y="0"/>
              <a:ext cx="3555"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en-US" dirty="0">
                <a:latin typeface="Arial" panose="020B0604020202020204" pitchFamily="34" charset="0"/>
                <a:ea typeface="宋体" panose="02010600030101010101" pitchFamily="2" charset="-122"/>
              </a:endParaRPr>
            </a:p>
          </p:txBody>
        </p:sp>
        <p:sp>
          <p:nvSpPr>
            <p:cNvPr id="122891" name="文本框 2081"/>
            <p:cNvSpPr txBox="1"/>
            <p:nvPr/>
          </p:nvSpPr>
          <p:spPr>
            <a:xfrm>
              <a:off x="50" y="14"/>
              <a:ext cx="3505" cy="370"/>
            </a:xfrm>
            <a:prstGeom prst="rect">
              <a:avLst/>
            </a:prstGeom>
            <a:solidFill>
              <a:srgbClr val="CCFFFF"/>
            </a:solidFill>
            <a:ln w="9525">
              <a:noFill/>
            </a:ln>
          </p:spPr>
          <p:txBody>
            <a:bodyPr wrap="square" anchor="t">
              <a:spAutoFit/>
            </a:bodyPr>
            <a:p>
              <a:pPr>
                <a:lnSpc>
                  <a:spcPct val="125000"/>
                </a:lnSpc>
              </a:pPr>
              <a:r>
                <a:rPr lang="en-US" altLang="zh-CN" sz="2000" b="1">
                  <a:solidFill>
                    <a:srgbClr val="0000FF"/>
                  </a:solidFill>
                  <a:latin typeface="楷体" panose="02010609060101010101" charset="-122"/>
                  <a:ea typeface="楷体" panose="02010609060101010101" charset="-122"/>
                </a:rPr>
                <a:t> - </a:t>
              </a:r>
              <a:r>
                <a:rPr lang="zh-CN" altLang="en-US" sz="2000" b="1">
                  <a:solidFill>
                    <a:srgbClr val="0000FF"/>
                  </a:solidFill>
                  <a:latin typeface="楷体" panose="02010609060101010101" charset="-122"/>
                  <a:ea typeface="楷体" panose="02010609060101010101" charset="-122"/>
                </a:rPr>
                <a:t>国际关系问题</a:t>
              </a:r>
              <a:endParaRPr lang="zh-CN" altLang="en-US" sz="2000" b="1">
                <a:solidFill>
                  <a:srgbClr val="0000FF"/>
                </a:solidFill>
                <a:latin typeface="楷体" panose="02010609060101010101" charset="-122"/>
                <a:ea typeface="楷体" panose="02010609060101010101" charset="-122"/>
              </a:endParaRPr>
            </a:p>
          </p:txBody>
        </p:sp>
      </p:grpSp>
      <p:pic>
        <p:nvPicPr>
          <p:cNvPr id="122892" name="图片 9"/>
          <p:cNvPicPr>
            <a:picLocks noChangeAspect="1"/>
          </p:cNvPicPr>
          <p:nvPr/>
        </p:nvPicPr>
        <p:blipFill>
          <a:blip r:embed="rId1"/>
          <a:stretch>
            <a:fillRect/>
          </a:stretch>
        </p:blipFill>
        <p:spPr>
          <a:xfrm>
            <a:off x="3382645" y="3225165"/>
            <a:ext cx="2755900" cy="2038350"/>
          </a:xfrm>
          <a:prstGeom prst="rect">
            <a:avLst/>
          </a:prstGeom>
          <a:noFill/>
          <a:ln w="9525">
            <a:noFill/>
          </a:ln>
        </p:spPr>
      </p:pic>
      <p:sp>
        <p:nvSpPr>
          <p:cNvPr id="122893" name="圆角矩形 2"/>
          <p:cNvSpPr/>
          <p:nvPr/>
        </p:nvSpPr>
        <p:spPr>
          <a:xfrm>
            <a:off x="306705" y="2125980"/>
            <a:ext cx="4796790" cy="1479550"/>
          </a:xfrm>
          <a:prstGeom prst="roundRect">
            <a:avLst>
              <a:gd name="adj" fmla="val 25569"/>
            </a:avLst>
          </a:prstGeom>
          <a:noFill/>
          <a:ln w="19050" cap="flat" cmpd="sng">
            <a:noFill/>
            <a:prstDash val="solid"/>
            <a:round/>
            <a:headEnd type="none" w="med" len="med"/>
            <a:tailEnd type="none" w="med" len="med"/>
          </a:ln>
        </p:spPr>
        <p:txBody>
          <a:bodyPr anchor="t"/>
          <a:p>
            <a:pPr>
              <a:lnSpc>
                <a:spcPct val="125000"/>
              </a:lnSpc>
            </a:pPr>
            <a:r>
              <a:rPr lang="en-US" altLang="zh-CN" sz="2400">
                <a:solidFill>
                  <a:srgbClr val="0000FF"/>
                </a:solidFill>
                <a:latin typeface="微软雅黑" panose="020B0503020204020204" charset="-122"/>
                <a:ea typeface="微软雅黑" panose="020B0503020204020204" charset="-122"/>
                <a:cs typeface="微软雅黑" panose="020B0503020204020204" charset="-122"/>
              </a:rPr>
              <a:t>      </a:t>
            </a:r>
            <a:r>
              <a:rPr lang="zh-CN" altLang="en-US" sz="2400">
                <a:solidFill>
                  <a:srgbClr val="0000FF"/>
                </a:solidFill>
                <a:latin typeface="微软雅黑" panose="020B0503020204020204" charset="-122"/>
                <a:ea typeface="微软雅黑" panose="020B0503020204020204" charset="-122"/>
                <a:cs typeface="微软雅黑" panose="020B0503020204020204" charset="-122"/>
              </a:rPr>
              <a:t>邓小平理论内容丰富，除以上这些主要创新外，还有许多丰富和深刻的思想。</a:t>
            </a:r>
            <a:endParaRPr lang="zh-CN" altLang="en-US" sz="2400">
              <a:solidFill>
                <a:srgbClr val="0000FF"/>
              </a:solidFill>
              <a:latin typeface="微软雅黑" panose="020B0503020204020204" charset="-122"/>
              <a:ea typeface="微软雅黑" panose="020B0503020204020204" charset="-122"/>
              <a:cs typeface="微软雅黑" panose="020B0503020204020204" charset="-122"/>
            </a:endParaRPr>
          </a:p>
        </p:txBody>
      </p:sp>
      <p:grpSp>
        <p:nvGrpSpPr>
          <p:cNvPr id="122894" name="组合 2079"/>
          <p:cNvGrpSpPr/>
          <p:nvPr/>
        </p:nvGrpSpPr>
        <p:grpSpPr>
          <a:xfrm>
            <a:off x="5023485" y="4769803"/>
            <a:ext cx="3632200" cy="493712"/>
            <a:chOff x="0" y="0"/>
            <a:chExt cx="3696" cy="384"/>
          </a:xfrm>
        </p:grpSpPr>
        <p:sp>
          <p:nvSpPr>
            <p:cNvPr id="122895" name="圆角矩形 2080"/>
            <p:cNvSpPr/>
            <p:nvPr/>
          </p:nvSpPr>
          <p:spPr>
            <a:xfrm>
              <a:off x="0" y="0"/>
              <a:ext cx="3696" cy="384"/>
            </a:xfrm>
            <a:prstGeom prst="roundRect">
              <a:avLst>
                <a:gd name="adj" fmla="val 11921"/>
              </a:avLst>
            </a:prstGeom>
            <a:solidFill>
              <a:srgbClr val="800000"/>
            </a:solid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endParaRPr lang="zh-CN" altLang="en-US" dirty="0">
                <a:latin typeface="Arial" panose="020B0604020202020204" pitchFamily="34" charset="0"/>
                <a:ea typeface="宋体" panose="02010600030101010101" pitchFamily="2" charset="-122"/>
              </a:endParaRPr>
            </a:p>
          </p:txBody>
        </p:sp>
        <p:sp>
          <p:nvSpPr>
            <p:cNvPr id="122896" name="文本框 2081"/>
            <p:cNvSpPr txBox="1"/>
            <p:nvPr/>
          </p:nvSpPr>
          <p:spPr>
            <a:xfrm>
              <a:off x="41" y="14"/>
              <a:ext cx="3596" cy="370"/>
            </a:xfrm>
            <a:prstGeom prst="rect">
              <a:avLst/>
            </a:prstGeom>
            <a:solidFill>
              <a:srgbClr val="CCFFFF"/>
            </a:solidFill>
            <a:ln w="9525">
              <a:noFill/>
            </a:ln>
          </p:spPr>
          <p:txBody>
            <a:bodyPr wrap="square" anchor="t">
              <a:spAutoFit/>
            </a:bodyPr>
            <a:p>
              <a:pPr>
                <a:lnSpc>
                  <a:spcPct val="125000"/>
                </a:lnSpc>
              </a:pPr>
              <a:r>
                <a:rPr lang="en-US" altLang="zh-CN" sz="2000" b="1">
                  <a:solidFill>
                    <a:srgbClr val="0000FF"/>
                  </a:solidFill>
                  <a:latin typeface="楷体" panose="02010609060101010101" charset="-122"/>
                  <a:ea typeface="楷体" panose="02010609060101010101" charset="-122"/>
                </a:rPr>
                <a:t> - </a:t>
              </a:r>
              <a:r>
                <a:rPr lang="zh-CN" altLang="en-US" sz="2000" b="1">
                  <a:solidFill>
                    <a:srgbClr val="0000FF"/>
                  </a:solidFill>
                  <a:latin typeface="楷体" panose="02010609060101010101" charset="-122"/>
                  <a:ea typeface="楷体" panose="02010609060101010101" charset="-122"/>
                </a:rPr>
                <a:t>社会主义的依靠力量问题</a:t>
              </a:r>
              <a:endParaRPr lang="zh-CN" altLang="en-US" sz="2000" b="1">
                <a:solidFill>
                  <a:srgbClr val="0000FF"/>
                </a:solidFill>
                <a:latin typeface="楷体" panose="02010609060101010101" charset="-122"/>
                <a:ea typeface="楷体" panose="02010609060101010101" charset="-122"/>
              </a:endParaRPr>
            </a:p>
          </p:txBody>
        </p:sp>
      </p:grpSp>
      <p:pic>
        <p:nvPicPr>
          <p:cNvPr id="122897" name="图片 15"/>
          <p:cNvPicPr>
            <a:picLocks noChangeAspect="1"/>
          </p:cNvPicPr>
          <p:nvPr/>
        </p:nvPicPr>
        <p:blipFill>
          <a:blip r:embed="rId2"/>
          <a:stretch>
            <a:fillRect/>
          </a:stretch>
        </p:blipFill>
        <p:spPr>
          <a:xfrm>
            <a:off x="5620385" y="1348740"/>
            <a:ext cx="3297555" cy="2145030"/>
          </a:xfrm>
          <a:prstGeom prst="rect">
            <a:avLst/>
          </a:prstGeom>
          <a:noFill/>
          <a:ln w="9525">
            <a:noFill/>
          </a:ln>
        </p:spPr>
      </p:pic>
      <p:pic>
        <p:nvPicPr>
          <p:cNvPr id="122898" name="图片 16"/>
          <p:cNvPicPr>
            <a:picLocks noChangeAspect="1"/>
          </p:cNvPicPr>
          <p:nvPr/>
        </p:nvPicPr>
        <p:blipFill>
          <a:blip r:embed="rId3"/>
          <a:stretch>
            <a:fillRect/>
          </a:stretch>
        </p:blipFill>
        <p:spPr>
          <a:xfrm>
            <a:off x="705485" y="3990340"/>
            <a:ext cx="2442210" cy="1958975"/>
          </a:xfrm>
          <a:prstGeom prst="rect">
            <a:avLst/>
          </a:prstGeom>
          <a:noFill/>
          <a:ln w="9525">
            <a:noFill/>
          </a:ln>
        </p:spPr>
      </p:pic>
      <p:sp>
        <p:nvSpPr>
          <p:cNvPr id="122899" name="文本框 17"/>
          <p:cNvSpPr txBox="1"/>
          <p:nvPr/>
        </p:nvSpPr>
        <p:spPr>
          <a:xfrm>
            <a:off x="306705" y="6141720"/>
            <a:ext cx="3659188" cy="336550"/>
          </a:xfrm>
          <a:prstGeom prst="rect">
            <a:avLst/>
          </a:prstGeom>
          <a:solidFill>
            <a:srgbClr val="D1D1F0"/>
          </a:solidFill>
          <a:ln w="9525">
            <a:noFill/>
          </a:ln>
        </p:spPr>
        <p:txBody>
          <a:bodyPr wrap="none" anchor="t">
            <a:spAutoFit/>
          </a:bodyPr>
          <a:p>
            <a:r>
              <a:rPr lang="zh-CN" altLang="en-US" sz="1600" b="1">
                <a:solidFill>
                  <a:srgbClr val="FF0000"/>
                </a:solidFill>
                <a:latin typeface="楷体" panose="02010609060101010101" charset="-122"/>
                <a:ea typeface="楷体" panose="02010609060101010101" charset="-122"/>
              </a:rPr>
              <a:t>和平、稳定、公正、合理的国际新秩序</a:t>
            </a:r>
            <a:endParaRPr lang="zh-CN" altLang="en-US" sz="1600" b="1">
              <a:solidFill>
                <a:srgbClr val="FF0000"/>
              </a:solidFill>
              <a:latin typeface="楷体" panose="02010609060101010101" charset="-122"/>
              <a:ea typeface="楷体" panose="02010609060101010101" charset="-122"/>
            </a:endParaRPr>
          </a:p>
        </p:txBody>
      </p:sp>
      <p:sp>
        <p:nvSpPr>
          <p:cNvPr id="122900" name="文本框 18"/>
          <p:cNvSpPr txBox="1"/>
          <p:nvPr/>
        </p:nvSpPr>
        <p:spPr>
          <a:xfrm>
            <a:off x="3613468" y="4401820"/>
            <a:ext cx="1422400" cy="584200"/>
          </a:xfrm>
          <a:prstGeom prst="rect">
            <a:avLst/>
          </a:prstGeom>
          <a:solidFill>
            <a:srgbClr val="D1D1F0"/>
          </a:solidFill>
          <a:ln w="9525">
            <a:noFill/>
          </a:ln>
        </p:spPr>
        <p:txBody>
          <a:bodyPr wrap="square" anchor="t">
            <a:spAutoFit/>
          </a:bodyPr>
          <a:p>
            <a:r>
              <a:rPr lang="zh-CN" altLang="en-US" sz="1600" b="1">
                <a:solidFill>
                  <a:srgbClr val="FF0000"/>
                </a:solidFill>
                <a:latin typeface="楷体" panose="02010609060101010101" charset="-122"/>
                <a:ea typeface="楷体" panose="02010609060101010101" charset="-122"/>
              </a:rPr>
              <a:t>坚持党对军队的绝对领导</a:t>
            </a:r>
            <a:endParaRPr lang="zh-CN" altLang="en-US" sz="1600" b="1">
              <a:solidFill>
                <a:srgbClr val="FF0000"/>
              </a:solidFill>
              <a:latin typeface="楷体" panose="02010609060101010101" charset="-122"/>
              <a:ea typeface="楷体" panose="02010609060101010101" charset="-122"/>
            </a:endParaRPr>
          </a:p>
        </p:txBody>
      </p:sp>
      <p:sp>
        <p:nvSpPr>
          <p:cNvPr id="122901" name="文本框 19"/>
          <p:cNvSpPr txBox="1"/>
          <p:nvPr/>
        </p:nvSpPr>
        <p:spPr>
          <a:xfrm>
            <a:off x="6934835" y="3605530"/>
            <a:ext cx="1920875" cy="584200"/>
          </a:xfrm>
          <a:prstGeom prst="rect">
            <a:avLst/>
          </a:prstGeom>
          <a:solidFill>
            <a:srgbClr val="D1D1F0"/>
          </a:solidFill>
          <a:ln w="9525">
            <a:noFill/>
          </a:ln>
        </p:spPr>
        <p:txBody>
          <a:bodyPr wrap="square" anchor="t">
            <a:spAutoFit/>
          </a:bodyPr>
          <a:p>
            <a:r>
              <a:rPr lang="zh-CN" altLang="en-US" sz="1600" b="1">
                <a:solidFill>
                  <a:srgbClr val="FF0000"/>
                </a:solidFill>
                <a:latin typeface="楷体" panose="02010609060101010101" charset="-122"/>
                <a:ea typeface="楷体" panose="02010609060101010101" charset="-122"/>
              </a:rPr>
              <a:t>人民群众是党的力量源泉和胜利之本</a:t>
            </a:r>
            <a:endParaRPr lang="zh-CN" altLang="en-US" sz="1600" b="1">
              <a:solidFill>
                <a:srgbClr val="FF0000"/>
              </a:solidFill>
              <a:latin typeface="楷体" panose="02010609060101010101" charset="-122"/>
              <a:ea typeface="楷体" panose="02010609060101010101" charset="-122"/>
            </a:endParaRPr>
          </a:p>
        </p:txBody>
      </p:sp>
    </p:spTree>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960120"/>
          </a:xfrm>
        </p:spPr>
        <p:txBody>
          <a:bodyPr/>
          <a:p>
            <a:pPr algn="ctr"/>
            <a:r>
              <a:rPr lang="zh-CN" altLang="en-US">
                <a:latin typeface="微软雅黑" panose="020B0503020204020204" charset="-122"/>
                <a:ea typeface="微软雅黑" panose="020B0503020204020204" charset="-122"/>
              </a:rPr>
              <a:t>第三节 邓小平理论的历史地位</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00990" y="2523490"/>
            <a:ext cx="8493760" cy="3108960"/>
          </a:xfrm>
        </p:spPr>
        <p:txBody>
          <a:bodyPr/>
          <a:p>
            <a:pPr marL="0" indent="0">
              <a:buNone/>
            </a:pPr>
            <a:r>
              <a:rPr lang="zh-CN" altLang="en-US">
                <a:latin typeface="微软雅黑" panose="020B0503020204020204" charset="-122"/>
                <a:ea typeface="微软雅黑" panose="020B0503020204020204" charset="-122"/>
              </a:rPr>
              <a:t>一 、马克思列宁主义、毛泽东思想的继承与发展</a:t>
            </a:r>
            <a:endParaRPr lang="zh-CN" altLang="en-US">
              <a:latin typeface="微软雅黑" panose="020B0503020204020204" charset="-122"/>
              <a:ea typeface="微软雅黑" panose="020B0503020204020204" charset="-122"/>
            </a:endParaRPr>
          </a:p>
          <a:p>
            <a:pPr marL="0" indent="0">
              <a:lnSpc>
                <a:spcPct val="190000"/>
              </a:lnSpc>
              <a:buNone/>
            </a:pPr>
            <a:r>
              <a:rPr lang="zh-CN" altLang="en-US" sz="2400">
                <a:latin typeface="微软雅黑" panose="020B0503020204020204" charset="-122"/>
                <a:ea typeface="微软雅黑" panose="020B0503020204020204" charset="-122"/>
              </a:rPr>
              <a:t>     </a:t>
            </a:r>
            <a:r>
              <a:rPr lang="zh-CN" altLang="en-US" sz="2400">
                <a:solidFill>
                  <a:schemeClr val="accent2"/>
                </a:solidFill>
                <a:latin typeface="微软雅黑" panose="020B0503020204020204" charset="-122"/>
                <a:ea typeface="微软雅黑" panose="020B0503020204020204" charset="-122"/>
              </a:rPr>
              <a:t> 邓小平理论，是马克思列宁主义基本原理与当代中国实际和时代特征相结合的产物，是马克思列宁主义、毛泽东思想的继承与发展，是全党全国人民集体智慧的结晶。</a:t>
            </a:r>
            <a:endParaRPr lang="zh-CN" altLang="en-US" sz="2400">
              <a:solidFill>
                <a:schemeClr val="accent2"/>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85750" y="1431290"/>
            <a:ext cx="8572500" cy="2845435"/>
          </a:xfrm>
        </p:spPr>
        <p:txBody>
          <a:bodyPr/>
          <a:p>
            <a:pPr marL="0" indent="0">
              <a:buNone/>
            </a:pPr>
            <a:r>
              <a:rPr lang="zh-CN" altLang="en-US" b="1">
                <a:latin typeface="微软雅黑" panose="020B0503020204020204" charset="-122"/>
                <a:ea typeface="微软雅黑" panose="020B0503020204020204" charset="-122"/>
              </a:rPr>
              <a:t>二、中国特色社会主义理论体系的开篇之作</a:t>
            </a:r>
            <a:endParaRPr lang="zh-CN" altLang="en-US" b="1">
              <a:latin typeface="微软雅黑" panose="020B0503020204020204" charset="-122"/>
              <a:ea typeface="微软雅黑" panose="020B0503020204020204" charset="-122"/>
            </a:endParaRPr>
          </a:p>
          <a:p>
            <a:pPr marL="0" indent="0">
              <a:lnSpc>
                <a:spcPct val="170000"/>
              </a:lnSpc>
              <a:buNone/>
            </a:pPr>
            <a:r>
              <a:rPr lang="zh-CN" altLang="en-US" sz="2400">
                <a:latin typeface="微软雅黑" panose="020B0503020204020204" charset="-122"/>
                <a:ea typeface="微软雅黑" panose="020B0503020204020204" charset="-122"/>
              </a:rPr>
              <a:t>       第一次比较系统地初步回答了中国社会主义的发展道路、发展阶段、根本任务、发展动力、外部条件、政治保证、战略步骤、党的领导和依靠力量以及祖国统一等一系列基本问题。</a:t>
            </a:r>
            <a:endParaRPr lang="zh-CN" altLang="en-US" sz="2400">
              <a:latin typeface="微软雅黑" panose="020B0503020204020204" charset="-122"/>
              <a:ea typeface="微软雅黑" panose="020B0503020204020204" charset="-122"/>
            </a:endParaRPr>
          </a:p>
        </p:txBody>
      </p:sp>
      <p:sp>
        <p:nvSpPr>
          <p:cNvPr id="4" name="文本框 3"/>
          <p:cNvSpPr txBox="1"/>
          <p:nvPr/>
        </p:nvSpPr>
        <p:spPr>
          <a:xfrm>
            <a:off x="1127125" y="4460875"/>
            <a:ext cx="6077585" cy="1568450"/>
          </a:xfrm>
          <a:prstGeom prst="rect">
            <a:avLst/>
          </a:prstGeom>
          <a:solidFill>
            <a:schemeClr val="accent6">
              <a:lumMod val="20000"/>
              <a:lumOff val="80000"/>
            </a:schemeClr>
          </a:solidFill>
        </p:spPr>
        <p:txBody>
          <a:bodyPr wrap="square" rtlCol="0">
            <a:spAutoFit/>
          </a:bodyPr>
          <a:p>
            <a:r>
              <a:rPr lang="en-US" altLang="zh-CN" sz="2400" b="1">
                <a:solidFill>
                  <a:srgbClr val="FF0000"/>
                </a:solidFill>
                <a:latin typeface="楷体" panose="02010609060101010101" charset="-122"/>
                <a:ea typeface="楷体" panose="02010609060101010101" charset="-122"/>
              </a:rPr>
              <a:t>   “</a:t>
            </a:r>
            <a:r>
              <a:rPr lang="zh-CN" altLang="en-US" sz="2400" b="1">
                <a:solidFill>
                  <a:srgbClr val="FF0000"/>
                </a:solidFill>
                <a:latin typeface="楷体" panose="02010609060101010101" charset="-122"/>
                <a:ea typeface="楷体" panose="02010609060101010101" charset="-122"/>
              </a:rPr>
              <a:t>坚持和发展中国特色社会主义是一篇大文章，邓小平同志为它确定了基本思路和基本原则。</a:t>
            </a:r>
            <a:r>
              <a:rPr lang="en-US" altLang="zh-CN" sz="2400" b="1">
                <a:solidFill>
                  <a:srgbClr val="FF0000"/>
                </a:solidFill>
                <a:latin typeface="楷体" panose="02010609060101010101" charset="-122"/>
                <a:ea typeface="楷体" panose="02010609060101010101" charset="-122"/>
              </a:rPr>
              <a:t>  ”</a:t>
            </a:r>
            <a:r>
              <a:rPr lang="en-US" altLang="zh-CN" sz="2400" b="1">
                <a:solidFill>
                  <a:srgbClr val="FF0000"/>
                </a:solidFill>
                <a:latin typeface="楷体" panose="02010609060101010101" charset="-122"/>
                <a:ea typeface="楷体" panose="02010609060101010101" charset="-122"/>
                <a:sym typeface="+mn-ea"/>
              </a:rPr>
              <a:t>               </a:t>
            </a:r>
            <a:endParaRPr lang="en-US" altLang="zh-CN" sz="2400" b="1">
              <a:solidFill>
                <a:srgbClr val="FF0000"/>
              </a:solidFill>
              <a:latin typeface="楷体" panose="02010609060101010101" charset="-122"/>
              <a:ea typeface="楷体" panose="02010609060101010101" charset="-122"/>
              <a:sym typeface="+mn-ea"/>
            </a:endParaRPr>
          </a:p>
          <a:p>
            <a:r>
              <a:rPr lang="en-US" altLang="zh-CN" sz="2400" b="1">
                <a:solidFill>
                  <a:srgbClr val="FF0000"/>
                </a:solidFill>
                <a:latin typeface="楷体" panose="02010609060101010101" charset="-122"/>
                <a:ea typeface="楷体" panose="02010609060101010101" charset="-122"/>
                <a:sym typeface="+mn-ea"/>
              </a:rPr>
              <a:t>                       ——</a:t>
            </a:r>
            <a:r>
              <a:rPr lang="zh-CN" altLang="en-US" sz="2400" b="1">
                <a:solidFill>
                  <a:srgbClr val="FF0000"/>
                </a:solidFill>
                <a:latin typeface="楷体" panose="02010609060101010101" charset="-122"/>
                <a:ea typeface="楷体" panose="02010609060101010101" charset="-122"/>
                <a:sym typeface="+mn-ea"/>
              </a:rPr>
              <a:t>习近平</a:t>
            </a:r>
            <a:endParaRPr lang="zh-CN" altLang="en-US" sz="2400" b="1">
              <a:solidFill>
                <a:srgbClr val="FF0000"/>
              </a:solidFill>
              <a:latin typeface="楷体" panose="02010609060101010101" charset="-122"/>
              <a:ea typeface="楷体" panose="02010609060101010101" charset="-122"/>
              <a:sym typeface="+mn-ea"/>
            </a:endParaRPr>
          </a:p>
        </p:txBody>
      </p:sp>
    </p:spTree>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683895"/>
          </a:xfrm>
        </p:spPr>
        <p:txBody>
          <a:bodyPr/>
          <a:p>
            <a:r>
              <a:rPr lang="zh-CN" altLang="en-US" sz="2800">
                <a:solidFill>
                  <a:schemeClr val="tx1"/>
                </a:solidFill>
                <a:latin typeface="微软雅黑" panose="020B0503020204020204" charset="-122"/>
                <a:ea typeface="微软雅黑" panose="020B0503020204020204" charset="-122"/>
              </a:rPr>
              <a:t>三、改革开放和社会主义现代化建设的科学指南</a:t>
            </a:r>
            <a:endParaRPr lang="zh-CN" altLang="en-US" sz="2800">
              <a:solidFill>
                <a:schemeClr val="tx1"/>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25120" y="2155190"/>
            <a:ext cx="8493760" cy="3569335"/>
          </a:xfrm>
        </p:spPr>
        <p:txBody>
          <a:bodyPr/>
          <a:p>
            <a:pPr marL="0" indent="0">
              <a:lnSpc>
                <a:spcPct val="170000"/>
              </a:lnSpc>
              <a:buNone/>
            </a:pPr>
            <a:r>
              <a:rPr lang="en-US" altLang="zh-CN" sz="2400">
                <a:latin typeface="微软雅黑" panose="020B0503020204020204" charset="-122"/>
                <a:ea typeface="微软雅黑" panose="020B0503020204020204" charset="-122"/>
              </a:rPr>
              <a:t>1978——2018        </a:t>
            </a:r>
            <a:r>
              <a:rPr lang="zh-CN" altLang="en-US" sz="2400">
                <a:latin typeface="微软雅黑" panose="020B0503020204020204" charset="-122"/>
                <a:ea typeface="微软雅黑" panose="020B0503020204020204" charset="-122"/>
              </a:rPr>
              <a:t>改革开放四十年</a:t>
            </a:r>
            <a:endParaRPr lang="zh-CN" altLang="en-US" sz="2400">
              <a:latin typeface="微软雅黑" panose="020B0503020204020204" charset="-122"/>
              <a:ea typeface="微软雅黑" panose="020B0503020204020204" charset="-122"/>
            </a:endParaRPr>
          </a:p>
          <a:p>
            <a:pPr marL="0" indent="0">
              <a:lnSpc>
                <a:spcPct val="170000"/>
              </a:lnSpc>
              <a:buNone/>
            </a:pPr>
            <a:r>
              <a:rPr lang="en-US" altLang="zh-CN" sz="2400">
                <a:latin typeface="微软雅黑" panose="020B0503020204020204" charset="-122"/>
                <a:ea typeface="微软雅黑" panose="020B0503020204020204" charset="-122"/>
              </a:rPr>
              <a:t>   </a:t>
            </a:r>
            <a:r>
              <a:rPr lang="en-US" altLang="zh-CN" sz="2400" b="1">
                <a:solidFill>
                  <a:schemeClr val="accent2"/>
                </a:solidFill>
                <a:latin typeface="楷体" panose="02010609060101010101" charset="-122"/>
                <a:ea typeface="楷体" panose="02010609060101010101" charset="-122"/>
              </a:rPr>
              <a:t>  2014</a:t>
            </a:r>
            <a:r>
              <a:rPr lang="zh-CN" altLang="en-US" sz="2400" b="1">
                <a:solidFill>
                  <a:schemeClr val="accent2"/>
                </a:solidFill>
                <a:latin typeface="楷体" panose="02010609060101010101" charset="-122"/>
                <a:ea typeface="楷体" panose="02010609060101010101" charset="-122"/>
              </a:rPr>
              <a:t>年习近平在纪念邓小平诞辰</a:t>
            </a:r>
            <a:r>
              <a:rPr lang="en-US" altLang="zh-CN" sz="2400" b="1">
                <a:solidFill>
                  <a:schemeClr val="accent2"/>
                </a:solidFill>
                <a:latin typeface="楷体" panose="02010609060101010101" charset="-122"/>
                <a:ea typeface="楷体" panose="02010609060101010101" charset="-122"/>
              </a:rPr>
              <a:t>110</a:t>
            </a:r>
            <a:r>
              <a:rPr lang="zh-CN" altLang="en-US" sz="2400" b="1">
                <a:solidFill>
                  <a:schemeClr val="accent2"/>
                </a:solidFill>
                <a:latin typeface="楷体" panose="02010609060101010101" charset="-122"/>
                <a:ea typeface="楷体" panose="02010609060101010101" charset="-122"/>
              </a:rPr>
              <a:t>周年讲话：</a:t>
            </a:r>
            <a:endParaRPr lang="zh-CN" altLang="en-US" sz="2400" b="1">
              <a:solidFill>
                <a:schemeClr val="accent2"/>
              </a:solidFill>
              <a:latin typeface="楷体" panose="02010609060101010101" charset="-122"/>
              <a:ea typeface="楷体" panose="02010609060101010101" charset="-122"/>
            </a:endParaRPr>
          </a:p>
          <a:p>
            <a:pPr marL="0" indent="0">
              <a:lnSpc>
                <a:spcPct val="170000"/>
              </a:lnSpc>
              <a:buNone/>
            </a:pPr>
            <a:r>
              <a:rPr lang="zh-CN" altLang="en-US" sz="2400" b="1">
                <a:solidFill>
                  <a:schemeClr val="accent2"/>
                </a:solidFill>
                <a:latin typeface="楷体" panose="02010609060101010101" charset="-122"/>
                <a:ea typeface="楷体" panose="02010609060101010101" charset="-122"/>
              </a:rPr>
              <a:t>    </a:t>
            </a:r>
            <a:r>
              <a:rPr lang="en-US" altLang="zh-CN" sz="2400" b="1">
                <a:solidFill>
                  <a:schemeClr val="accent2"/>
                </a:solidFill>
                <a:latin typeface="楷体" panose="02010609060101010101" charset="-122"/>
                <a:ea typeface="楷体" panose="02010609060101010101" charset="-122"/>
              </a:rPr>
              <a:t>“</a:t>
            </a:r>
            <a:r>
              <a:rPr lang="zh-CN" altLang="en-US" sz="2400" b="1">
                <a:solidFill>
                  <a:schemeClr val="accent2"/>
                </a:solidFill>
                <a:latin typeface="楷体" panose="02010609060101010101" charset="-122"/>
                <a:ea typeface="楷体" panose="02010609060101010101" charset="-122"/>
              </a:rPr>
              <a:t>如果没有邓小平同志，中国人民就不可能有今天的新生活，中国就不可能有今天改革开放的新局面和社会主义现代化的光明前景。</a:t>
            </a:r>
            <a:r>
              <a:rPr lang="en-US" altLang="zh-CN" sz="2400" b="1">
                <a:solidFill>
                  <a:schemeClr val="accent2"/>
                </a:solidFill>
                <a:latin typeface="楷体" panose="02010609060101010101" charset="-122"/>
                <a:ea typeface="楷体" panose="02010609060101010101" charset="-122"/>
              </a:rPr>
              <a:t>”</a:t>
            </a:r>
            <a:endParaRPr lang="en-US" altLang="zh-CN" sz="2400" b="1">
              <a:solidFill>
                <a:schemeClr val="accent2"/>
              </a:solidFill>
              <a:latin typeface="楷体" panose="02010609060101010101" charset="-122"/>
              <a:ea typeface="楷体" panose="02010609060101010101" charset="-122"/>
            </a:endParaRPr>
          </a:p>
        </p:txBody>
      </p:sp>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14960" y="1438275"/>
            <a:ext cx="2883535" cy="636905"/>
          </a:xfrm>
        </p:spPr>
        <p:txBody>
          <a:bodyPr/>
          <a:p>
            <a:r>
              <a:rPr lang="zh-CN" altLang="zh-CN"/>
              <a:t>推荐图书</a:t>
            </a:r>
            <a:endParaRPr lang="zh-CN" altLang="zh-CN"/>
          </a:p>
        </p:txBody>
      </p:sp>
      <p:pic>
        <p:nvPicPr>
          <p:cNvPr id="4" name="图片 3"/>
          <p:cNvPicPr>
            <a:picLocks noChangeAspect="1"/>
          </p:cNvPicPr>
          <p:nvPr/>
        </p:nvPicPr>
        <p:blipFill>
          <a:blip r:embed="rId1"/>
          <a:stretch>
            <a:fillRect/>
          </a:stretch>
        </p:blipFill>
        <p:spPr>
          <a:xfrm>
            <a:off x="1205865" y="2601595"/>
            <a:ext cx="3278505" cy="3278505"/>
          </a:xfrm>
          <a:prstGeom prst="rect">
            <a:avLst/>
          </a:prstGeom>
        </p:spPr>
      </p:pic>
      <p:pic>
        <p:nvPicPr>
          <p:cNvPr id="6" name="图片 5"/>
          <p:cNvPicPr>
            <a:picLocks noChangeAspect="1"/>
          </p:cNvPicPr>
          <p:nvPr/>
        </p:nvPicPr>
        <p:blipFill>
          <a:blip r:embed="rId2"/>
          <a:stretch>
            <a:fillRect/>
          </a:stretch>
        </p:blipFill>
        <p:spPr>
          <a:xfrm>
            <a:off x="4484370" y="2586355"/>
            <a:ext cx="3293745" cy="329374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3" descr="邓小平在1978年十一届三中全会.jpg"/>
          <p:cNvPicPr>
            <a:picLocks noChangeAspect="1"/>
          </p:cNvPicPr>
          <p:nvPr/>
        </p:nvPicPr>
        <p:blipFill>
          <a:blip r:embed="rId1"/>
          <a:stretch>
            <a:fillRect/>
          </a:stretch>
        </p:blipFill>
        <p:spPr>
          <a:xfrm>
            <a:off x="5677535" y="1316355"/>
            <a:ext cx="2672080" cy="1958975"/>
          </a:xfrm>
          <a:prstGeom prst="rect">
            <a:avLst/>
          </a:prstGeom>
          <a:noFill/>
          <a:ln w="76200" cap="flat" cmpd="sng">
            <a:noFill/>
            <a:prstDash val="solid"/>
            <a:miter/>
            <a:headEnd type="none" w="med" len="med"/>
            <a:tailEnd type="none" w="med" len="med"/>
          </a:ln>
        </p:spPr>
      </p:pic>
      <p:sp>
        <p:nvSpPr>
          <p:cNvPr id="29699" name="矩形 5"/>
          <p:cNvSpPr/>
          <p:nvPr/>
        </p:nvSpPr>
        <p:spPr>
          <a:xfrm>
            <a:off x="5677218" y="3462655"/>
            <a:ext cx="3024187" cy="368300"/>
          </a:xfrm>
          <a:prstGeom prst="rect">
            <a:avLst/>
          </a:prstGeom>
          <a:noFill/>
          <a:ln w="9525">
            <a:noFill/>
          </a:ln>
        </p:spPr>
        <p:txBody>
          <a:bodyPr anchor="t">
            <a:spAutoFit/>
          </a:bodyPr>
          <a:p>
            <a:r>
              <a:rPr lang="zh-CN" altLang="en-US" b="1" dirty="0">
                <a:solidFill>
                  <a:srgbClr val="960000"/>
                </a:solidFill>
                <a:latin typeface="楷体" panose="02010609060101010101" charset="-122"/>
                <a:ea typeface="楷体" panose="02010609060101010101" charset="-122"/>
              </a:rPr>
              <a:t>十一届三中全会上（</a:t>
            </a:r>
            <a:r>
              <a:rPr lang="en-US" altLang="zh-CN" b="1" dirty="0">
                <a:solidFill>
                  <a:srgbClr val="960000"/>
                </a:solidFill>
                <a:latin typeface="楷体" panose="02010609060101010101" charset="-122"/>
                <a:ea typeface="楷体" panose="02010609060101010101" charset="-122"/>
              </a:rPr>
              <a:t>1978</a:t>
            </a:r>
            <a:r>
              <a:rPr lang="zh-CN" altLang="en-US" b="1" dirty="0">
                <a:solidFill>
                  <a:srgbClr val="960000"/>
                </a:solidFill>
                <a:latin typeface="楷体" panose="02010609060101010101" charset="-122"/>
                <a:ea typeface="楷体" panose="02010609060101010101" charset="-122"/>
              </a:rPr>
              <a:t>）</a:t>
            </a:r>
            <a:endParaRPr lang="zh-CN" altLang="en-US" b="1" dirty="0">
              <a:latin typeface="楷体" panose="02010609060101010101" charset="-122"/>
              <a:ea typeface="楷体" panose="02010609060101010101" charset="-122"/>
            </a:endParaRPr>
          </a:p>
        </p:txBody>
      </p:sp>
      <p:pic>
        <p:nvPicPr>
          <p:cNvPr id="29701" name="图片 2" descr="　1977年8月12日，中共第十一次全国代表大会在北京召开。大会宣告“文化大革命”结束华国锋、叶剑英、邓小平、李先念、汪东兴(左起)在主席台上.jpg"/>
          <p:cNvPicPr>
            <a:picLocks noChangeAspect="1"/>
          </p:cNvPicPr>
          <p:nvPr/>
        </p:nvPicPr>
        <p:blipFill>
          <a:blip r:embed="rId2"/>
          <a:stretch>
            <a:fillRect/>
          </a:stretch>
        </p:blipFill>
        <p:spPr>
          <a:xfrm>
            <a:off x="1068705" y="4394835"/>
            <a:ext cx="3204210" cy="1711325"/>
          </a:xfrm>
          <a:prstGeom prst="rect">
            <a:avLst/>
          </a:prstGeom>
          <a:noFill/>
          <a:ln w="76200" cap="flat" cmpd="sng">
            <a:noFill/>
            <a:prstDash val="solid"/>
            <a:miter/>
            <a:headEnd type="none" w="med" len="med"/>
            <a:tailEnd type="none" w="med" len="med"/>
          </a:ln>
        </p:spPr>
      </p:pic>
      <p:sp>
        <p:nvSpPr>
          <p:cNvPr id="29710" name="矩形 4"/>
          <p:cNvSpPr/>
          <p:nvPr/>
        </p:nvSpPr>
        <p:spPr>
          <a:xfrm>
            <a:off x="4879975" y="3980180"/>
            <a:ext cx="4088765" cy="2014855"/>
          </a:xfrm>
          <a:prstGeom prst="rect">
            <a:avLst/>
          </a:prstGeom>
          <a:solidFill>
            <a:schemeClr val="accent3">
              <a:lumMod val="95000"/>
            </a:schemeClr>
          </a:solidFill>
          <a:ln w="9525">
            <a:noFill/>
          </a:ln>
        </p:spPr>
        <p:txBody>
          <a:bodyPr wrap="square" anchor="t">
            <a:spAutoFit/>
          </a:bodyPr>
          <a:p>
            <a:pPr fontAlgn="base">
              <a:lnSpc>
                <a:spcPct val="125000"/>
              </a:lnSpc>
            </a:pPr>
            <a:r>
              <a:rPr lang="en-US" altLang="zh-CN" sz="2000" b="1" strike="noStrike" noProof="1" dirty="0">
                <a:solidFill>
                  <a:srgbClr val="960000"/>
                </a:solidFill>
                <a:latin typeface="楷体" panose="02010609060101010101" charset="-122"/>
                <a:ea typeface="楷体" panose="02010609060101010101" charset="-122"/>
                <a:cs typeface="+mn-cs"/>
              </a:rPr>
              <a:t>   1977</a:t>
            </a:r>
            <a:r>
              <a:rPr lang="zh-CN" altLang="en-US" sz="2000" b="1" strike="noStrike" noProof="1" dirty="0">
                <a:solidFill>
                  <a:srgbClr val="960000"/>
                </a:solidFill>
                <a:latin typeface="楷体" panose="02010609060101010101" charset="-122"/>
                <a:ea typeface="楷体" panose="02010609060101010101" charset="-122"/>
                <a:cs typeface="+mn-cs"/>
              </a:rPr>
              <a:t>年</a:t>
            </a:r>
            <a:r>
              <a:rPr lang="en-US" altLang="zh-CN" sz="2000" b="1" strike="noStrike" noProof="1" dirty="0">
                <a:solidFill>
                  <a:srgbClr val="960000"/>
                </a:solidFill>
                <a:latin typeface="楷体" panose="02010609060101010101" charset="-122"/>
                <a:ea typeface="楷体" panose="02010609060101010101" charset="-122"/>
                <a:cs typeface="+mn-cs"/>
              </a:rPr>
              <a:t>8</a:t>
            </a:r>
            <a:r>
              <a:rPr lang="zh-CN" altLang="en-US" sz="2000" b="1" strike="noStrike" noProof="1" dirty="0">
                <a:solidFill>
                  <a:srgbClr val="960000"/>
                </a:solidFill>
                <a:latin typeface="楷体" panose="02010609060101010101" charset="-122"/>
                <a:ea typeface="楷体" panose="02010609060101010101" charset="-122"/>
                <a:cs typeface="+mn-cs"/>
              </a:rPr>
              <a:t>月</a:t>
            </a:r>
            <a:r>
              <a:rPr lang="en-US" altLang="zh-CN" sz="2000" b="1" strike="noStrike" noProof="1" dirty="0">
                <a:solidFill>
                  <a:srgbClr val="960000"/>
                </a:solidFill>
                <a:latin typeface="楷体" panose="02010609060101010101" charset="-122"/>
                <a:ea typeface="楷体" panose="02010609060101010101" charset="-122"/>
                <a:cs typeface="+mn-cs"/>
              </a:rPr>
              <a:t>12</a:t>
            </a:r>
            <a:r>
              <a:rPr lang="zh-CN" altLang="en-US" sz="2000" b="1" strike="noStrike" noProof="1" dirty="0">
                <a:solidFill>
                  <a:srgbClr val="960000"/>
                </a:solidFill>
                <a:latin typeface="楷体" panose="02010609060101010101" charset="-122"/>
                <a:ea typeface="楷体" panose="02010609060101010101" charset="-122"/>
                <a:cs typeface="+mn-cs"/>
              </a:rPr>
              <a:t>日，中共第十一次全国代表大会在北京召开。大会宣告“文化大革命”结束，华国锋、叶剑英、邓小平、李先念、汪东兴</a:t>
            </a:r>
            <a:r>
              <a:rPr lang="en-US" altLang="zh-CN" sz="2000" b="1" strike="noStrike" noProof="1" dirty="0">
                <a:solidFill>
                  <a:srgbClr val="960000"/>
                </a:solidFill>
                <a:latin typeface="楷体" panose="02010609060101010101" charset="-122"/>
                <a:ea typeface="楷体" panose="02010609060101010101" charset="-122"/>
                <a:cs typeface="+mn-cs"/>
              </a:rPr>
              <a:t>(</a:t>
            </a:r>
            <a:r>
              <a:rPr lang="zh-CN" altLang="en-US" sz="2000" b="1" strike="noStrike" noProof="1" dirty="0">
                <a:solidFill>
                  <a:srgbClr val="960000"/>
                </a:solidFill>
                <a:latin typeface="楷体" panose="02010609060101010101" charset="-122"/>
                <a:ea typeface="楷体" panose="02010609060101010101" charset="-122"/>
                <a:cs typeface="+mn-cs"/>
              </a:rPr>
              <a:t>左起</a:t>
            </a:r>
            <a:r>
              <a:rPr lang="en-US" altLang="zh-CN" sz="2000" b="1" strike="noStrike" noProof="1" dirty="0">
                <a:solidFill>
                  <a:srgbClr val="960000"/>
                </a:solidFill>
                <a:latin typeface="楷体" panose="02010609060101010101" charset="-122"/>
                <a:ea typeface="楷体" panose="02010609060101010101" charset="-122"/>
                <a:cs typeface="+mn-cs"/>
              </a:rPr>
              <a:t>)</a:t>
            </a:r>
            <a:r>
              <a:rPr lang="zh-CN" altLang="en-US" sz="2000" b="1" strike="noStrike" noProof="1" dirty="0">
                <a:solidFill>
                  <a:srgbClr val="960000"/>
                </a:solidFill>
                <a:latin typeface="楷体" panose="02010609060101010101" charset="-122"/>
                <a:ea typeface="楷体" panose="02010609060101010101" charset="-122"/>
                <a:cs typeface="+mn-cs"/>
              </a:rPr>
              <a:t>在主席台上</a:t>
            </a:r>
            <a:endParaRPr lang="zh-CN" altLang="en-US" sz="2000" b="1" strike="noStrike" noProof="1" dirty="0">
              <a:solidFill>
                <a:srgbClr val="960000"/>
              </a:solidFill>
              <a:latin typeface="楷体" panose="02010609060101010101" charset="-122"/>
              <a:ea typeface="楷体" panose="02010609060101010101" charset="-122"/>
              <a:cs typeface="+mn-cs"/>
            </a:endParaRPr>
          </a:p>
        </p:txBody>
      </p:sp>
      <p:sp>
        <p:nvSpPr>
          <p:cNvPr id="23559" name="圆角矩形 6"/>
          <p:cNvSpPr/>
          <p:nvPr/>
        </p:nvSpPr>
        <p:spPr>
          <a:xfrm>
            <a:off x="111760" y="1316355"/>
            <a:ext cx="5464810" cy="2514600"/>
          </a:xfrm>
          <a:prstGeom prst="roundRect">
            <a:avLst>
              <a:gd name="adj" fmla="val 16667"/>
            </a:avLst>
          </a:prstGeom>
          <a:noFill/>
          <a:ln w="28575" cap="flat" cmpd="sng">
            <a:noFill/>
            <a:prstDash val="solid"/>
            <a:round/>
            <a:headEnd type="none" w="med" len="med"/>
            <a:tailEnd type="none" w="med" len="med"/>
          </a:ln>
        </p:spPr>
        <p:txBody>
          <a:bodyPr anchor="t"/>
          <a:p>
            <a:pPr marL="0" marR="0" lvl="0" indent="0" algn="ctr" defTabSz="914400" rtl="0" eaLnBrk="1" fontAlgn="base" latinLnBrk="0" hangingPunct="1">
              <a:lnSpc>
                <a:spcPts val="2800"/>
              </a:lnSpc>
              <a:spcBef>
                <a:spcPct val="0"/>
              </a:spcBef>
              <a:spcAft>
                <a:spcPct val="0"/>
              </a:spcAft>
              <a:buClrTx/>
              <a:buSzTx/>
              <a:buFont typeface="Arial" panose="020B0604020202020204" pitchFamily="34" charset="0"/>
              <a:buNone/>
              <a:defRPr/>
            </a:pPr>
            <a:r>
              <a:rPr lang="en-US" altLang="zh-CN" sz="2400" b="1" strike="noStrike" noProof="1" dirty="0">
                <a:solidFill>
                  <a:schemeClr val="accent2">
                    <a:lumMod val="75000"/>
                  </a:schemeClr>
                </a:solidFill>
                <a:latin typeface="微软雅黑" panose="020B0503020204020204" charset="-122"/>
                <a:ea typeface="微软雅黑" panose="020B0503020204020204" charset="-122"/>
                <a:cs typeface="微软雅黑" panose="020B0503020204020204" charset="-122"/>
              </a:rPr>
              <a:t>   </a:t>
            </a:r>
            <a:r>
              <a:rPr lang="en-US" altLang="zh-CN" sz="2400" b="1" strike="noStrike" noProof="1">
                <a:ln>
                  <a:noFill/>
                </a:ln>
                <a:solidFill>
                  <a:schemeClr val="accent2">
                    <a:lumMod val="75000"/>
                  </a:schemeClr>
                </a:solidFill>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2400" b="1" strike="noStrike" noProof="1">
                <a:ln>
                  <a:noFill/>
                </a:ln>
                <a:solidFill>
                  <a:schemeClr val="accent2">
                    <a:lumMod val="75000"/>
                  </a:schemeClr>
                </a:solidFill>
                <a:effectLst/>
                <a:uLnTx/>
                <a:uFillTx/>
                <a:latin typeface="微软雅黑" panose="020B0503020204020204" charset="-122"/>
                <a:ea typeface="微软雅黑" panose="020B0503020204020204" charset="-122"/>
                <a:cs typeface="微软雅黑" panose="020B0503020204020204" charset="-122"/>
                <a:sym typeface="+mn-ea"/>
              </a:rPr>
              <a:t>三起 ”：众望所归开创时代   </a:t>
            </a:r>
            <a:r>
              <a:rPr lang="zh-CN" altLang="en-US" sz="2000" strike="noStrike" noProof="1">
                <a:ln>
                  <a:noFill/>
                </a:ln>
                <a:solidFill>
                  <a:schemeClr val="accent2">
                    <a:lumMod val="75000"/>
                  </a:schemeClr>
                </a:solidFill>
                <a:effectLst/>
                <a:uLnTx/>
                <a:uFillTx/>
                <a:latin typeface="微软雅黑" panose="020B0503020204020204" charset="-122"/>
                <a:ea typeface="微软雅黑" panose="020B0503020204020204" charset="-122"/>
                <a:cs typeface="微软雅黑" panose="020B0503020204020204" charset="-122"/>
                <a:sym typeface="+mn-ea"/>
              </a:rPr>
              <a:t>       </a:t>
            </a:r>
            <a:endParaRPr kumimoji="0" lang="zh-CN" altLang="en-US" sz="2000" i="0" u="none" strike="noStrike" kern="1200" cap="none" spc="0" normalizeH="0" baseline="0" noProof="1">
              <a:ln>
                <a:noFill/>
              </a:ln>
              <a:solidFill>
                <a:schemeClr val="accent2">
                  <a:lumMod val="75000"/>
                </a:schemeClr>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lang="zh-CN" altLang="en-US" sz="2000" strike="noStrike" noProof="1">
                <a:ln>
                  <a:noFill/>
                </a:ln>
                <a:solidFill>
                  <a:schemeClr val="accent2">
                    <a:lumMod val="75000"/>
                  </a:schemeClr>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1976</a:t>
            </a: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a:t>
            </a:r>
            <a:r>
              <a:rPr lang="en-US" altLang="zh-CN"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10</a:t>
            </a: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月</a:t>
            </a:r>
            <a:r>
              <a:rPr lang="en-US" altLang="zh-CN"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6</a:t>
            </a: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日，“四人帮”被粉碎，“文化大革命”结束。</a:t>
            </a:r>
            <a:endPar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lang="en-US" altLang="zh-CN"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1977</a:t>
            </a: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a:t>
            </a:r>
            <a:r>
              <a:rPr lang="en-US" altLang="zh-CN"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7</a:t>
            </a:r>
            <a:r>
              <a:rPr lang="zh-CN" altLang="en-US" sz="2000" strike="noStrike"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月，中共十届三中全会上，恢复邓小平的职务。次年国外报刊称：“邓小平时代”开始了！</a:t>
            </a:r>
            <a:endParaRPr lang="zh-CN" altLang="en-US" sz="2000" strike="noStrike" noProof="1"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418590"/>
            <a:ext cx="5808980" cy="647065"/>
          </a:xfrm>
        </p:spPr>
        <p:txBody>
          <a:bodyPr/>
          <a:p>
            <a:r>
              <a:rPr lang="zh-CN" altLang="en-US" sz="2800">
                <a:latin typeface="微软雅黑" panose="020B0503020204020204" charset="-122"/>
                <a:ea typeface="微软雅黑" panose="020B0503020204020204" charset="-122"/>
                <a:cs typeface="微软雅黑" panose="020B0503020204020204" charset="-122"/>
                <a:sym typeface="+mn-ea"/>
              </a:rPr>
              <a:t>邓小平是20世纪最伟大的人物之一</a:t>
            </a:r>
            <a:endParaRPr lang="zh-CN" altLang="en-US" sz="280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300990" y="2209800"/>
            <a:ext cx="5471795" cy="4138930"/>
          </a:xfrm>
        </p:spPr>
        <p:txBody>
          <a:bodyPr/>
          <a:p>
            <a:pPr marL="0" algn="l" eaLnBrk="1" hangingPunct="1">
              <a:lnSpc>
                <a:spcPct val="135000"/>
              </a:lnSpc>
              <a:buNone/>
            </a:pPr>
            <a:r>
              <a:rPr lang="zh-CN" altLang="en-US" sz="2400" b="1" dirty="0">
                <a:solidFill>
                  <a:schemeClr val="accent2">
                    <a:lumMod val="75000"/>
                  </a:schemeClr>
                </a:solidFill>
                <a:latin typeface="楷体" panose="02010609060101010101" charset="-122"/>
                <a:ea typeface="楷体" panose="02010609060101010101" charset="-122"/>
              </a:rPr>
              <a:t>美国前国务卿基辛格2004年接受采访说：</a:t>
            </a:r>
            <a:endParaRPr lang="zh-CN" altLang="en-US" sz="2400" b="1" dirty="0">
              <a:solidFill>
                <a:schemeClr val="accent2">
                  <a:lumMod val="75000"/>
                </a:schemeClr>
              </a:solidFill>
              <a:latin typeface="楷体" panose="02010609060101010101" charset="-122"/>
              <a:ea typeface="楷体" panose="02010609060101010101" charset="-122"/>
            </a:endParaRPr>
          </a:p>
          <a:p>
            <a:pPr marL="0" algn="l" eaLnBrk="1" hangingPunct="1">
              <a:lnSpc>
                <a:spcPct val="135000"/>
              </a:lnSpc>
              <a:buNone/>
            </a:pPr>
            <a:r>
              <a:rPr lang="zh-CN" altLang="en-US" sz="2400" b="1" dirty="0">
                <a:solidFill>
                  <a:schemeClr val="accent2">
                    <a:lumMod val="75000"/>
                  </a:schemeClr>
                </a:solidFill>
                <a:latin typeface="楷体" panose="02010609060101010101" charset="-122"/>
                <a:ea typeface="楷体" panose="02010609060101010101" charset="-122"/>
              </a:rPr>
              <a:t>   “邓小平是20世纪最伟大的人物之一”，“我曾有幸在多个场合聆听邓小平向我解释有关中国的改革问题。我也有幸能够将邓小平在1974年和1979年对我说的话同后来实际发生的情况作出对比。很少有政治家能够做到像邓小平那样，所预期的目标都能够实现。”</a:t>
            </a:r>
            <a:endParaRPr lang="zh-CN" altLang="en-US" sz="2400" b="1" dirty="0">
              <a:solidFill>
                <a:schemeClr val="accent2">
                  <a:lumMod val="75000"/>
                </a:schemeClr>
              </a:solidFill>
              <a:latin typeface="楷体" panose="02010609060101010101" charset="-122"/>
              <a:ea typeface="楷体" panose="02010609060101010101" charset="-122"/>
            </a:endParaRPr>
          </a:p>
        </p:txBody>
      </p:sp>
      <p:pic>
        <p:nvPicPr>
          <p:cNvPr id="4" name="图片 3"/>
          <p:cNvPicPr>
            <a:picLocks noChangeAspect="1"/>
          </p:cNvPicPr>
          <p:nvPr/>
        </p:nvPicPr>
        <p:blipFill>
          <a:blip r:embed="rId1"/>
          <a:stretch>
            <a:fillRect/>
          </a:stretch>
        </p:blipFill>
        <p:spPr>
          <a:xfrm>
            <a:off x="6109970" y="2545080"/>
            <a:ext cx="2750820" cy="2186940"/>
          </a:xfrm>
          <a:prstGeom prst="rect">
            <a:avLst/>
          </a:prstGeom>
        </p:spPr>
      </p:pic>
    </p:spTree>
    <p:custDataLst>
      <p:tags r:id="rId2"/>
    </p:custData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347470"/>
            <a:ext cx="8229600" cy="717550"/>
          </a:xfrm>
        </p:spPr>
        <p:txBody>
          <a:bodyPr/>
          <a:p>
            <a:pPr algn="ctr"/>
            <a:r>
              <a:rPr lang="zh-CN" altLang="en-US" sz="2800">
                <a:solidFill>
                  <a:srgbClr val="FF0000"/>
                </a:solidFill>
                <a:latin typeface="微软雅黑" panose="020B0503020204020204" charset="-122"/>
                <a:ea typeface="微软雅黑" panose="020B0503020204020204" charset="-122"/>
                <a:cs typeface="微软雅黑" panose="020B0503020204020204" charset="-122"/>
              </a:rPr>
              <a:t>第一节  邓小平理论的形成</a:t>
            </a:r>
            <a:endParaRPr lang="zh-CN" altLang="en-US" sz="280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300990" y="2331085"/>
            <a:ext cx="5662930" cy="3899535"/>
          </a:xfrm>
        </p:spPr>
        <p:txBody>
          <a:bodyPr/>
          <a:p>
            <a:pPr marL="0" indent="0">
              <a:lnSpc>
                <a:spcPct val="145000"/>
              </a:lnSpc>
              <a:buNone/>
            </a:pPr>
            <a:r>
              <a:rPr lang="zh-CN" altLang="en-US" sz="2400" b="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一 邓小平理论的形成条件</a:t>
            </a:r>
            <a:endParaRPr lang="zh-CN" altLang="en-US" sz="2400" b="1">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indent="0">
              <a:lnSpc>
                <a:spcPct val="145000"/>
              </a:lnSpc>
              <a:buNone/>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       邓小平理论是在</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和平与发展</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成为时代主题的</a:t>
            </a:r>
            <a:r>
              <a:rPr lang="zh-CN" altLang="en-US"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历史条件</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下，总结我国社会主义胜利和挫折的</a:t>
            </a:r>
            <a:r>
              <a:rPr lang="zh-CN" altLang="en-US"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历史经验</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并借鉴其他社会主义国家兴衰成败历史经验的基础上，在我国改革开放和现代化建设的</a:t>
            </a:r>
            <a:r>
              <a:rPr lang="zh-CN" altLang="en-US"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实践</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中，逐步形成和发展起来的。</a:t>
            </a:r>
            <a:endParaRPr lang="zh-CN" altLang="en-US" sz="240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44036" name="Picture 5" descr="0019b91ebfca091e2d3708">
            <a:hlinkClick r:id="rId1"/>
          </p:cNvPr>
          <p:cNvPicPr>
            <a:picLocks noChangeAspect="1"/>
          </p:cNvPicPr>
          <p:nvPr/>
        </p:nvPicPr>
        <p:blipFill>
          <a:blip r:embed="rId2"/>
          <a:stretch>
            <a:fillRect/>
          </a:stretch>
        </p:blipFill>
        <p:spPr>
          <a:xfrm>
            <a:off x="5963920" y="2897505"/>
            <a:ext cx="2797810" cy="2766060"/>
          </a:xfrm>
          <a:prstGeom prst="rect">
            <a:avLst/>
          </a:prstGeom>
          <a:noFill/>
          <a:ln w="9525">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7805" y="1397635"/>
            <a:ext cx="6799580" cy="553720"/>
          </a:xfrm>
        </p:spPr>
        <p:txBody>
          <a:bodyPr/>
          <a:p>
            <a:r>
              <a:rPr lang="en-US" altLang="zh-CN" sz="2800" dirty="0">
                <a:solidFill>
                  <a:srgbClr val="FF0000"/>
                </a:solidFill>
                <a:latin typeface="微软雅黑" panose="020B0503020204020204" charset="-122"/>
                <a:ea typeface="微软雅黑" panose="020B0503020204020204" charset="-122"/>
                <a:cs typeface="微软雅黑" panose="020B0503020204020204" charset="-122"/>
                <a:sym typeface="+mn-ea"/>
              </a:rPr>
              <a:t>1</a:t>
            </a:r>
            <a:r>
              <a:rPr lang="zh-CN" altLang="en-US" sz="2800" dirty="0">
                <a:solidFill>
                  <a:srgbClr val="FF0000"/>
                </a:solidFill>
                <a:latin typeface="微软雅黑" panose="020B0503020204020204" charset="-122"/>
                <a:ea typeface="微软雅黑" panose="020B0503020204020204" charset="-122"/>
                <a:cs typeface="微软雅黑" panose="020B0503020204020204" charset="-122"/>
                <a:sym typeface="+mn-ea"/>
              </a:rPr>
              <a:t>、时代背景：和平与发展成为时代主题</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65557" name="矩形 65556"/>
          <p:cNvSpPr/>
          <p:nvPr/>
        </p:nvSpPr>
        <p:spPr>
          <a:xfrm>
            <a:off x="384175" y="2071370"/>
            <a:ext cx="8376285" cy="1753235"/>
          </a:xfrm>
          <a:prstGeom prst="rect">
            <a:avLst/>
          </a:prstGeom>
          <a:solidFill>
            <a:schemeClr val="bg1"/>
          </a:solidFill>
          <a:ln w="38100">
            <a:noFill/>
          </a:ln>
        </p:spPr>
        <p:txBody>
          <a:bodyPr wrap="square">
            <a:spAutoFit/>
          </a:bodyPr>
          <a:p>
            <a:pPr lvl="0">
              <a:lnSpc>
                <a:spcPct val="150000"/>
              </a:lnSpc>
            </a:pPr>
            <a:r>
              <a:rPr lang="en-US" altLang="zh-CN" sz="2400" b="1" dirty="0">
                <a:latin typeface="宋体" panose="02010600030101010101" pitchFamily="2" charset="-122"/>
                <a:ea typeface="宋体" panose="02010600030101010101" pitchFamily="2" charset="-122"/>
              </a:rPr>
              <a:t>    </a:t>
            </a:r>
            <a:r>
              <a:rPr lang="zh-CN" altLang="en-US" sz="2400" i="0" dirty="0">
                <a:solidFill>
                  <a:schemeClr val="tx1"/>
                </a:solidFill>
                <a:latin typeface="微软雅黑" panose="020B0503020204020204" charset="-122"/>
                <a:ea typeface="微软雅黑" panose="020B0503020204020204" charset="-122"/>
                <a:cs typeface="微软雅黑" panose="020B0503020204020204" charset="-122"/>
              </a:rPr>
              <a:t>时代的主题逐步由战争与革命转向</a:t>
            </a:r>
            <a:r>
              <a:rPr lang="zh-CN" altLang="en-US" sz="2400" b="1" i="0" dirty="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和平与发展</a:t>
            </a:r>
            <a:r>
              <a:rPr lang="zh-CN" altLang="en-US" sz="2400" i="0" dirty="0">
                <a:solidFill>
                  <a:schemeClr val="tx1"/>
                </a:solidFill>
                <a:latin typeface="微软雅黑" panose="020B0503020204020204" charset="-122"/>
                <a:ea typeface="微软雅黑" panose="020B0503020204020204" charset="-122"/>
                <a:cs typeface="微软雅黑" panose="020B0503020204020204" charset="-122"/>
              </a:rPr>
              <a:t>，为我国一心一意搞社会主义现代化建设，实行改革开放，借鉴和吸收人类社会创造的一切文明成果提供了良好机遇。</a:t>
            </a:r>
            <a:endParaRPr lang="zh-CN" altLang="en-US" sz="2400" i="0" dirty="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60420" name="图片 7"/>
          <p:cNvPicPr>
            <a:picLocks noChangeAspect="1"/>
          </p:cNvPicPr>
          <p:nvPr/>
        </p:nvPicPr>
        <p:blipFill>
          <a:blip r:embed="rId1"/>
          <a:stretch>
            <a:fillRect/>
          </a:stretch>
        </p:blipFill>
        <p:spPr>
          <a:xfrm>
            <a:off x="850900" y="3912235"/>
            <a:ext cx="2736850" cy="2063750"/>
          </a:xfrm>
          <a:prstGeom prst="rect">
            <a:avLst/>
          </a:prstGeom>
          <a:noFill/>
          <a:ln w="9525">
            <a:noFill/>
          </a:ln>
        </p:spPr>
      </p:pic>
      <p:sp>
        <p:nvSpPr>
          <p:cNvPr id="60422" name="文本框 10"/>
          <p:cNvSpPr txBox="1"/>
          <p:nvPr/>
        </p:nvSpPr>
        <p:spPr>
          <a:xfrm>
            <a:off x="949325" y="6133465"/>
            <a:ext cx="2540000" cy="460375"/>
          </a:xfrm>
          <a:prstGeom prst="rect">
            <a:avLst/>
          </a:prstGeom>
          <a:noFill/>
          <a:ln w="9525">
            <a:noFill/>
          </a:ln>
        </p:spPr>
        <p:txBody>
          <a:bodyPr>
            <a:spAutoFit/>
          </a:bodyPr>
          <a:p>
            <a:pPr eaLnBrk="1" hangingPunct="1"/>
            <a:r>
              <a:rPr lang="zh-CN" altLang="en-US" sz="2400" b="1" dirty="0">
                <a:solidFill>
                  <a:schemeClr val="accent6"/>
                </a:solidFill>
                <a:latin typeface="Comic Sans MS" panose="030F0702030302020204" pitchFamily="66" charset="0"/>
              </a:rPr>
              <a:t>“打结的手枪”</a:t>
            </a:r>
            <a:endParaRPr lang="zh-CN" altLang="en-US" sz="2400" b="1" dirty="0">
              <a:solidFill>
                <a:schemeClr val="accent6"/>
              </a:solidFill>
              <a:latin typeface="Comic Sans MS" panose="030F0702030302020204" pitchFamily="66" charset="0"/>
            </a:endParaRPr>
          </a:p>
        </p:txBody>
      </p:sp>
      <p:pic>
        <p:nvPicPr>
          <p:cNvPr id="60419" name="图片 6"/>
          <p:cNvPicPr>
            <a:picLocks noChangeAspect="1"/>
          </p:cNvPicPr>
          <p:nvPr/>
        </p:nvPicPr>
        <p:blipFill>
          <a:blip r:embed="rId2"/>
          <a:stretch>
            <a:fillRect/>
          </a:stretch>
        </p:blipFill>
        <p:spPr>
          <a:xfrm>
            <a:off x="3802380" y="3912235"/>
            <a:ext cx="2844165" cy="2063115"/>
          </a:xfrm>
          <a:prstGeom prst="rect">
            <a:avLst/>
          </a:prstGeom>
          <a:noFill/>
          <a:ln w="9525">
            <a:noFill/>
          </a:ln>
        </p:spPr>
      </p:pic>
      <p:sp>
        <p:nvSpPr>
          <p:cNvPr id="60421" name="文本框 9"/>
          <p:cNvSpPr txBox="1"/>
          <p:nvPr/>
        </p:nvSpPr>
        <p:spPr>
          <a:xfrm>
            <a:off x="4106545" y="6076315"/>
            <a:ext cx="1990725" cy="460375"/>
          </a:xfrm>
          <a:prstGeom prst="rect">
            <a:avLst/>
          </a:prstGeom>
          <a:noFill/>
          <a:ln w="9525">
            <a:noFill/>
          </a:ln>
        </p:spPr>
        <p:txBody>
          <a:bodyPr wrap="square">
            <a:spAutoFit/>
          </a:bodyPr>
          <a:p>
            <a:pPr eaLnBrk="1" hangingPunct="1"/>
            <a:r>
              <a:rPr lang="zh-CN" altLang="en-US" sz="2400" b="1" dirty="0">
                <a:solidFill>
                  <a:schemeClr val="accent6"/>
                </a:solidFill>
                <a:latin typeface="宋体" panose="02010600030101010101" pitchFamily="2" charset="-122"/>
                <a:cs typeface="宋体" panose="02010600030101010101" pitchFamily="2" charset="-122"/>
              </a:rPr>
              <a:t>“铸剑为犁”</a:t>
            </a:r>
            <a:endParaRPr lang="zh-CN" altLang="en-US" sz="2400" b="1" dirty="0">
              <a:solidFill>
                <a:schemeClr val="accent6"/>
              </a:solidFill>
              <a:latin typeface="宋体" panose="02010600030101010101" pitchFamily="2" charset="-122"/>
              <a:cs typeface="宋体" panose="02010600030101010101" pitchFamily="2" charset="-122"/>
            </a:endParaRPr>
          </a:p>
        </p:txBody>
      </p:sp>
      <p:sp>
        <p:nvSpPr>
          <p:cNvPr id="4" name="文本框 3"/>
          <p:cNvSpPr txBox="1"/>
          <p:nvPr/>
        </p:nvSpPr>
        <p:spPr>
          <a:xfrm>
            <a:off x="7017385" y="4234815"/>
            <a:ext cx="1433195" cy="1198880"/>
          </a:xfrm>
          <a:prstGeom prst="rect">
            <a:avLst/>
          </a:prstGeom>
          <a:solidFill>
            <a:schemeClr val="accent6">
              <a:lumMod val="20000"/>
              <a:lumOff val="80000"/>
            </a:schemeClr>
          </a:solidFill>
        </p:spPr>
        <p:txBody>
          <a:bodyPr wrap="square" rtlCol="0" anchor="t">
            <a:spAutoFit/>
          </a:bodyPr>
          <a:p>
            <a:r>
              <a:rPr lang="en-US" altLang="zh-CN" sz="2400" b="1" dirty="0">
                <a:solidFill>
                  <a:srgbClr val="FF0000"/>
                </a:solidFill>
                <a:latin typeface="楷体" panose="02010609060101010101" charset="-122"/>
                <a:ea typeface="楷体" panose="02010609060101010101" charset="-122"/>
                <a:sym typeface="+mn-ea"/>
              </a:rPr>
              <a:t>联合国总部</a:t>
            </a:r>
            <a:r>
              <a:rPr lang="zh-CN" altLang="en-US" sz="2400" b="1" dirty="0">
                <a:solidFill>
                  <a:srgbClr val="FF0000"/>
                </a:solidFill>
                <a:latin typeface="楷体" panose="02010609060101010101" charset="-122"/>
                <a:ea typeface="楷体" panose="02010609060101010101" charset="-122"/>
                <a:sym typeface="+mn-ea"/>
              </a:rPr>
              <a:t>前</a:t>
            </a:r>
            <a:r>
              <a:rPr lang="en-US" altLang="zh-CN" sz="2400" b="1" dirty="0">
                <a:solidFill>
                  <a:srgbClr val="FF0000"/>
                </a:solidFill>
                <a:latin typeface="楷体" panose="02010609060101010101" charset="-122"/>
                <a:ea typeface="楷体" panose="02010609060101010101" charset="-122"/>
                <a:sym typeface="+mn-ea"/>
              </a:rPr>
              <a:t>的</a:t>
            </a:r>
            <a:r>
              <a:rPr lang="zh-CN" altLang="en-US" sz="2400" b="1" dirty="0">
                <a:solidFill>
                  <a:srgbClr val="FF0000"/>
                </a:solidFill>
                <a:latin typeface="楷体" panose="02010609060101010101" charset="-122"/>
                <a:ea typeface="楷体" panose="02010609060101010101" charset="-122"/>
                <a:sym typeface="+mn-ea"/>
              </a:rPr>
              <a:t>两</a:t>
            </a:r>
            <a:r>
              <a:rPr lang="en-US" altLang="zh-CN" sz="2400" b="1" dirty="0">
                <a:solidFill>
                  <a:srgbClr val="FF0000"/>
                </a:solidFill>
                <a:latin typeface="楷体" panose="02010609060101010101" charset="-122"/>
                <a:ea typeface="楷体" panose="02010609060101010101" charset="-122"/>
                <a:sym typeface="+mn-ea"/>
              </a:rPr>
              <a:t>座雕塑</a:t>
            </a:r>
            <a:endParaRPr lang="en-US" altLang="zh-CN" sz="2400" b="1" dirty="0">
              <a:solidFill>
                <a:srgbClr val="FF0000"/>
              </a:solidFill>
              <a:latin typeface="楷体" panose="02010609060101010101" charset="-122"/>
              <a:ea typeface="楷体" panose="02010609060101010101" charset="-122"/>
              <a:sym typeface="+mn-ea"/>
            </a:endParaRP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16560" y="1277620"/>
            <a:ext cx="5623560" cy="3080385"/>
          </a:xfrm>
          <a:prstGeom prst="rect">
            <a:avLst/>
          </a:prstGeom>
          <a:noFill/>
        </p:spPr>
        <p:txBody>
          <a:bodyPr wrap="square" rtlCol="0">
            <a:spAutoFit/>
          </a:bodyPr>
          <a:p>
            <a:pPr>
              <a:lnSpc>
                <a:spcPct val="135000"/>
              </a:lnSpc>
            </a:pPr>
            <a:r>
              <a:rPr lang="en-US" altLang="zh-CN" sz="2400" dirty="0">
                <a:solidFill>
                  <a:schemeClr val="tx1"/>
                </a:solidFill>
                <a:latin typeface="微软雅黑" panose="020B0503020204020204" charset="-122"/>
                <a:ea typeface="微软雅黑" panose="020B0503020204020204" charset="-122"/>
                <a:sym typeface="+mn-ea"/>
              </a:rPr>
              <a:t>       </a:t>
            </a: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现在世界上真正大的问题，带全球性的战略问题，</a:t>
            </a:r>
            <a:r>
              <a:rPr lang="zh-CN" altLang="en-US" sz="2400" b="1" dirty="0">
                <a:solidFill>
                  <a:srgbClr val="FF0000"/>
                </a:solidFill>
                <a:latin typeface="楷体" panose="02010609060101010101" charset="-122"/>
                <a:ea typeface="楷体" panose="02010609060101010101" charset="-122"/>
                <a:cs typeface="楷体" panose="02010609060101010101" charset="-122"/>
                <a:sym typeface="+mn-ea"/>
              </a:rPr>
              <a:t>一个是和平问题，一个是经济问题或者说是发展问题</a:t>
            </a:r>
            <a:r>
              <a:rPr lang="zh-CN" altLang="en-US" sz="2400" dirty="0">
                <a:solidFill>
                  <a:schemeClr val="tx1"/>
                </a:solidFill>
                <a:latin typeface="楷体" panose="02010609060101010101" charset="-122"/>
                <a:ea typeface="楷体" panose="02010609060101010101" charset="-122"/>
                <a:cs typeface="楷体" panose="02010609060101010101" charset="-122"/>
                <a:sym typeface="+mn-ea"/>
              </a:rPr>
              <a:t>。和平问题是东西问题，发展问题是南北问题。概括起来，就是东西南北四个字。南北问题是核心问题。</a:t>
            </a:r>
            <a:r>
              <a:rPr lang="en-US" altLang="zh-CN" sz="2400" dirty="0">
                <a:solidFill>
                  <a:srgbClr val="FF0000"/>
                </a:solidFill>
                <a:latin typeface="微软雅黑" panose="020B0503020204020204" charset="-122"/>
                <a:ea typeface="微软雅黑" panose="020B0503020204020204" charset="-122"/>
                <a:sym typeface="+mn-ea"/>
              </a:rPr>
              <a:t>—— </a:t>
            </a:r>
            <a:r>
              <a:rPr lang="zh-CN" altLang="en-US" sz="2400" dirty="0">
                <a:solidFill>
                  <a:srgbClr val="FF0000"/>
                </a:solidFill>
                <a:latin typeface="微软雅黑" panose="020B0503020204020204" charset="-122"/>
                <a:ea typeface="微软雅黑" panose="020B0503020204020204" charset="-122"/>
                <a:sym typeface="+mn-ea"/>
              </a:rPr>
              <a:t>邓小平 1985年</a:t>
            </a:r>
            <a:endParaRPr lang="zh-CN" altLang="en-US" sz="2400" dirty="0">
              <a:solidFill>
                <a:srgbClr val="FF0000"/>
              </a:solidFill>
              <a:latin typeface="微软雅黑" panose="020B0503020204020204" charset="-122"/>
              <a:ea typeface="微软雅黑" panose="020B0503020204020204" charset="-122"/>
              <a:sym typeface="+mn-ea"/>
            </a:endParaRPr>
          </a:p>
        </p:txBody>
      </p:sp>
      <p:pic>
        <p:nvPicPr>
          <p:cNvPr id="6" name="图片 5"/>
          <p:cNvPicPr>
            <a:picLocks noChangeAspect="1"/>
          </p:cNvPicPr>
          <p:nvPr/>
        </p:nvPicPr>
        <p:blipFill>
          <a:blip r:embed="rId1"/>
          <a:stretch>
            <a:fillRect/>
          </a:stretch>
        </p:blipFill>
        <p:spPr>
          <a:xfrm>
            <a:off x="6289675" y="1524635"/>
            <a:ext cx="2532380" cy="2799080"/>
          </a:xfrm>
          <a:prstGeom prst="rect">
            <a:avLst/>
          </a:prstGeom>
        </p:spPr>
      </p:pic>
      <p:sp>
        <p:nvSpPr>
          <p:cNvPr id="7" name="文本框 6"/>
          <p:cNvSpPr txBox="1"/>
          <p:nvPr/>
        </p:nvSpPr>
        <p:spPr>
          <a:xfrm>
            <a:off x="567055" y="4461510"/>
            <a:ext cx="8255000" cy="1863725"/>
          </a:xfrm>
          <a:prstGeom prst="rect">
            <a:avLst/>
          </a:prstGeom>
          <a:noFill/>
        </p:spPr>
        <p:txBody>
          <a:bodyPr wrap="square" rtlCol="0" anchor="t">
            <a:spAutoFit/>
          </a:bodyPr>
          <a:p>
            <a:pPr>
              <a:lnSpc>
                <a:spcPct val="120000"/>
              </a:lnSpc>
            </a:pPr>
            <a:r>
              <a:rPr lang="en-US" altLang="zh-CN" sz="2400">
                <a:solidFill>
                  <a:schemeClr val="accent2"/>
                </a:solidFill>
                <a:latin typeface="微软雅黑" panose="020B0503020204020204" charset="-122"/>
                <a:ea typeface="微软雅黑" panose="020B0503020204020204" charset="-122"/>
                <a:cs typeface="微软雅黑" panose="020B0503020204020204" charset="-122"/>
              </a:rPr>
              <a:t>      </a:t>
            </a:r>
            <a:r>
              <a:rPr lang="en-US" altLang="zh-CN" sz="2400">
                <a:solidFill>
                  <a:schemeClr val="accent2">
                    <a:lumMod val="75000"/>
                  </a:schemeClr>
                </a:solidFill>
                <a:latin typeface="微软雅黑" panose="020B0503020204020204" charset="-122"/>
                <a:ea typeface="微软雅黑" panose="020B0503020204020204" charset="-122"/>
                <a:cs typeface="微软雅黑" panose="020B0503020204020204" charset="-122"/>
              </a:rPr>
              <a:t> </a:t>
            </a:r>
            <a:r>
              <a:rPr lang="en-US" altLang="zh-CN" sz="2400">
                <a:solidFill>
                  <a:schemeClr val="accent2">
                    <a:lumMod val="75000"/>
                  </a:schemeClr>
                </a:solidFill>
                <a:latin typeface="楷体" panose="02010609060101010101" charset="-122"/>
                <a:ea typeface="楷体" panose="02010609060101010101" charset="-122"/>
                <a:cs typeface="楷体" panose="02010609060101010101" charset="-122"/>
              </a:rPr>
              <a:t>“</a:t>
            </a:r>
            <a:r>
              <a:rPr lang="zh-CN" altLang="en-US" sz="2400">
                <a:solidFill>
                  <a:schemeClr val="accent2">
                    <a:lumMod val="75000"/>
                  </a:schemeClr>
                </a:solidFill>
                <a:latin typeface="楷体" panose="02010609060101010101" charset="-122"/>
                <a:ea typeface="楷体" panose="02010609060101010101" charset="-122"/>
                <a:cs typeface="楷体" panose="02010609060101010101" charset="-122"/>
                <a:sym typeface="+mn-ea"/>
              </a:rPr>
              <a:t>应当把</a:t>
            </a:r>
            <a:r>
              <a:rPr lang="zh-CN" altLang="en-US" sz="2400" b="1">
                <a:solidFill>
                  <a:schemeClr val="accent2">
                    <a:lumMod val="75000"/>
                  </a:schemeClr>
                </a:solidFill>
                <a:latin typeface="楷体" panose="02010609060101010101" charset="-122"/>
                <a:ea typeface="楷体" panose="02010609060101010101" charset="-122"/>
                <a:cs typeface="楷体" panose="02010609060101010101" charset="-122"/>
                <a:sym typeface="+mn-ea"/>
              </a:rPr>
              <a:t>发展问题</a:t>
            </a:r>
            <a:r>
              <a:rPr lang="zh-CN" altLang="en-US" sz="2400">
                <a:solidFill>
                  <a:schemeClr val="accent2">
                    <a:lumMod val="75000"/>
                  </a:schemeClr>
                </a:solidFill>
                <a:latin typeface="楷体" panose="02010609060101010101" charset="-122"/>
                <a:ea typeface="楷体" panose="02010609060101010101" charset="-122"/>
                <a:cs typeface="楷体" panose="02010609060101010101" charset="-122"/>
                <a:sym typeface="+mn-ea"/>
              </a:rPr>
              <a:t>提到全人类的高度来认识，要从这个高度去观察问题和解决问题</a:t>
            </a:r>
            <a:r>
              <a:rPr lang="en-US" altLang="zh-CN" sz="2400">
                <a:solidFill>
                  <a:schemeClr val="accent2">
                    <a:lumMod val="75000"/>
                  </a:schemeClr>
                </a:solidFill>
                <a:latin typeface="楷体" panose="02010609060101010101" charset="-122"/>
                <a:ea typeface="楷体" panose="02010609060101010101" charset="-122"/>
                <a:cs typeface="楷体" panose="02010609060101010101" charset="-122"/>
              </a:rPr>
              <a:t>”</a:t>
            </a:r>
            <a:r>
              <a:rPr lang="zh-CN" altLang="en-US" sz="2400">
                <a:solidFill>
                  <a:schemeClr val="accent2">
                    <a:lumMod val="75000"/>
                  </a:schemeClr>
                </a:solidFill>
                <a:latin typeface="楷体" panose="02010609060101010101" charset="-122"/>
                <a:ea typeface="楷体" panose="02010609060101010101" charset="-122"/>
                <a:cs typeface="楷体" panose="02010609060101010101" charset="-122"/>
              </a:rPr>
              <a:t>，</a:t>
            </a:r>
            <a:r>
              <a:rPr lang="en-US" altLang="zh-CN" sz="2400">
                <a:solidFill>
                  <a:schemeClr val="accent2">
                    <a:lumMod val="75000"/>
                  </a:schemeClr>
                </a:solidFill>
                <a:latin typeface="楷体" panose="02010609060101010101" charset="-122"/>
                <a:ea typeface="楷体" panose="02010609060101010101" charset="-122"/>
                <a:cs typeface="楷体" panose="02010609060101010101" charset="-122"/>
              </a:rPr>
              <a:t>“</a:t>
            </a:r>
            <a:r>
              <a:rPr lang="zh-CN" altLang="en-US" sz="2400">
                <a:solidFill>
                  <a:schemeClr val="accent2">
                    <a:lumMod val="75000"/>
                  </a:schemeClr>
                </a:solidFill>
                <a:latin typeface="楷体" panose="02010609060101010101" charset="-122"/>
                <a:ea typeface="楷体" panose="02010609060101010101" charset="-122"/>
                <a:cs typeface="楷体" panose="02010609060101010101" charset="-122"/>
                <a:sym typeface="+mn-ea"/>
              </a:rPr>
              <a:t>我们搞的是有中国特色的社会主义，是不断</a:t>
            </a:r>
            <a:r>
              <a:rPr lang="zh-CN" altLang="en-US" sz="2400" b="1">
                <a:solidFill>
                  <a:srgbClr val="FF0000"/>
                </a:solidFill>
                <a:latin typeface="楷体" panose="02010609060101010101" charset="-122"/>
                <a:ea typeface="楷体" panose="02010609060101010101" charset="-122"/>
                <a:cs typeface="楷体" panose="02010609060101010101" charset="-122"/>
                <a:sym typeface="+mn-ea"/>
              </a:rPr>
              <a:t>发展社会生产力</a:t>
            </a:r>
            <a:r>
              <a:rPr lang="zh-CN" altLang="en-US" sz="2400">
                <a:solidFill>
                  <a:schemeClr val="accent2">
                    <a:lumMod val="75000"/>
                  </a:schemeClr>
                </a:solidFill>
                <a:latin typeface="楷体" panose="02010609060101010101" charset="-122"/>
                <a:ea typeface="楷体" panose="02010609060101010101" charset="-122"/>
                <a:cs typeface="楷体" panose="02010609060101010101" charset="-122"/>
                <a:sym typeface="+mn-ea"/>
              </a:rPr>
              <a:t>的社会主义，是主张和平的社会主义。</a:t>
            </a:r>
            <a:r>
              <a:rPr lang="en-US" altLang="zh-CN" sz="2400">
                <a:solidFill>
                  <a:schemeClr val="accent2">
                    <a:lumMod val="75000"/>
                  </a:schemeClr>
                </a:solidFill>
                <a:latin typeface="微软雅黑" panose="020B0503020204020204" charset="-122"/>
                <a:ea typeface="微软雅黑" panose="020B0503020204020204" charset="-122"/>
                <a:cs typeface="微软雅黑" panose="020B0503020204020204" charset="-122"/>
              </a:rPr>
              <a:t>”</a:t>
            </a:r>
            <a:r>
              <a:rPr lang="zh-CN" altLang="en-US" sz="2400">
                <a:solidFill>
                  <a:schemeClr val="accent2"/>
                </a:solidFill>
                <a:latin typeface="微软雅黑" panose="020B0503020204020204" charset="-122"/>
                <a:ea typeface="微软雅黑" panose="020B0503020204020204" charset="-122"/>
                <a:cs typeface="微软雅黑" panose="020B0503020204020204" charset="-122"/>
              </a:rPr>
              <a:t> </a:t>
            </a:r>
            <a:r>
              <a:rPr lang="en-US" altLang="zh-CN" sz="240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400">
                <a:solidFill>
                  <a:srgbClr val="FF0000"/>
                </a:solidFill>
                <a:latin typeface="微软雅黑" panose="020B0503020204020204" charset="-122"/>
                <a:ea typeface="微软雅黑" panose="020B0503020204020204" charset="-122"/>
                <a:cs typeface="微软雅黑" panose="020B0503020204020204" charset="-122"/>
              </a:rPr>
              <a:t>邓小平 </a:t>
            </a:r>
            <a:r>
              <a:rPr lang="en-US" altLang="zh-CN" sz="2400">
                <a:solidFill>
                  <a:srgbClr val="FF0000"/>
                </a:solidFill>
                <a:latin typeface="微软雅黑" panose="020B0503020204020204" charset="-122"/>
                <a:ea typeface="微软雅黑" panose="020B0503020204020204" charset="-122"/>
                <a:cs typeface="微软雅黑" panose="020B0503020204020204" charset="-122"/>
              </a:rPr>
              <a:t>1988</a:t>
            </a:r>
            <a:r>
              <a:rPr lang="zh-CN" altLang="en-US" sz="2400">
                <a:solidFill>
                  <a:srgbClr val="FF0000"/>
                </a:solidFill>
                <a:latin typeface="微软雅黑" panose="020B0503020204020204" charset="-122"/>
                <a:ea typeface="微软雅黑" panose="020B0503020204020204" charset="-122"/>
                <a:cs typeface="微软雅黑" panose="020B0503020204020204" charset="-122"/>
              </a:rPr>
              <a:t>年</a:t>
            </a:r>
            <a:endParaRPr lang="zh-CN" altLang="en-US" sz="240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文本占位符 773121"/>
          <p:cNvSpPr>
            <a:spLocks noGrp="1"/>
          </p:cNvSpPr>
          <p:nvPr>
            <p:ph idx="1"/>
          </p:nvPr>
        </p:nvSpPr>
        <p:spPr>
          <a:xfrm>
            <a:off x="219393" y="3458528"/>
            <a:ext cx="4392612" cy="2887662"/>
          </a:xfrm>
          <a:noFill/>
          <a:ln w="28575" cmpd="sng">
            <a:solidFill>
              <a:srgbClr val="92D050"/>
            </a:solidFill>
            <a:prstDash val="solid"/>
            <a:miter/>
          </a:ln>
        </p:spPr>
        <p:txBody>
          <a:bodyPr wrap="square" lIns="91440" tIns="45720" rIns="91440" bIns="45720" anchor="t"/>
          <a:p>
            <a:pPr marL="0" indent="0" eaLnBrk="1" hangingPunct="1">
              <a:lnSpc>
                <a:spcPct val="125000"/>
              </a:lnSpc>
              <a:buNone/>
            </a:pPr>
            <a:r>
              <a:rPr lang="en-US" altLang="zh-CN" sz="2400" b="1" dirty="0">
                <a:solidFill>
                  <a:srgbClr val="3333FF"/>
                </a:solidFill>
                <a:latin typeface="楷体_GB2312" pitchFamily="49" charset="-122"/>
                <a:ea typeface="楷体_GB2312" pitchFamily="49" charset="-122"/>
              </a:rPr>
              <a:t>  </a:t>
            </a:r>
            <a:r>
              <a:rPr lang="en-US" altLang="zh-CN" sz="2400" b="1" dirty="0">
                <a:solidFill>
                  <a:srgbClr val="3333FF"/>
                </a:solidFill>
                <a:latin typeface="楷体" panose="02010609060101010101" charset="-122"/>
                <a:ea typeface="楷体" panose="02010609060101010101" charset="-122"/>
              </a:rPr>
              <a:t> </a:t>
            </a:r>
            <a:r>
              <a:rPr lang="zh-CN" altLang="en-US" sz="2000" b="1" dirty="0">
                <a:solidFill>
                  <a:srgbClr val="002060"/>
                </a:solidFill>
                <a:latin typeface="楷体" panose="02010609060101010101" charset="-122"/>
                <a:ea typeface="楷体" panose="02010609060101010101" charset="-122"/>
              </a:rPr>
              <a:t>以电子信息技术为先导，以新材料技术、先进制造技术为基础，以新能源技术为支柱，在微观领域向生物技术、纳米技术开拓，在宏观领域向环境技术、海洋技术、空间技术扩展的一大批相互关联、成群集队的高技术和高技术产业群落</a:t>
            </a:r>
            <a:r>
              <a:rPr lang="zh-CN" altLang="en-US" sz="2000" b="1" dirty="0">
                <a:solidFill>
                  <a:srgbClr val="002060"/>
                </a:solidFill>
                <a:latin typeface="楷体_GB2312" pitchFamily="49" charset="-122"/>
                <a:ea typeface="楷体_GB2312" pitchFamily="49" charset="-122"/>
              </a:rPr>
              <a:t>。 </a:t>
            </a:r>
            <a:endParaRPr lang="zh-CN" altLang="en-US" sz="2000" b="1" dirty="0">
              <a:solidFill>
                <a:srgbClr val="002060"/>
              </a:solidFill>
              <a:latin typeface="楷体_GB2312" pitchFamily="49" charset="-122"/>
              <a:ea typeface="楷体_GB2312" pitchFamily="49" charset="-122"/>
            </a:endParaRPr>
          </a:p>
        </p:txBody>
      </p:sp>
      <p:sp>
        <p:nvSpPr>
          <p:cNvPr id="47106" name="圆角矩形 4"/>
          <p:cNvSpPr/>
          <p:nvPr/>
        </p:nvSpPr>
        <p:spPr>
          <a:xfrm>
            <a:off x="219710" y="1345565"/>
            <a:ext cx="4719320" cy="561975"/>
          </a:xfrm>
          <a:prstGeom prst="roundRect">
            <a:avLst>
              <a:gd name="adj" fmla="val 22616"/>
            </a:avLst>
          </a:prstGeom>
          <a:solidFill>
            <a:schemeClr val="accent5">
              <a:lumMod val="20000"/>
              <a:lumOff val="80000"/>
            </a:schemeClr>
          </a:solidFill>
          <a:ln w="38100" cap="flat" cmpd="sng">
            <a:noFill/>
            <a:prstDash val="solid"/>
            <a:round/>
            <a:headEnd type="none" w="med" len="med"/>
            <a:tailEnd type="none" w="med" len="med"/>
          </a:ln>
        </p:spPr>
        <p:txBody>
          <a:bodyPr anchor="t"/>
          <a:p>
            <a:pPr algn="ctr"/>
            <a:r>
              <a:rPr lang="zh-CN" altLang="en-US" sz="2800" b="1" dirty="0">
                <a:solidFill>
                  <a:srgbClr val="FF0000"/>
                </a:solidFill>
                <a:latin typeface="微软雅黑" panose="020B0503020204020204" charset="-122"/>
                <a:ea typeface="微软雅黑" panose="020B0503020204020204" charset="-122"/>
                <a:sym typeface="宋体" panose="02010600030101010101" pitchFamily="2" charset="-122"/>
              </a:rPr>
              <a:t>世界面临新技术革命的挑战</a:t>
            </a:r>
            <a:endParaRPr lang="zh-CN" altLang="en-US" sz="2800" b="1" dirty="0">
              <a:solidFill>
                <a:srgbClr val="FF0000"/>
              </a:solidFill>
              <a:latin typeface="微软雅黑" panose="020B0503020204020204" charset="-122"/>
              <a:ea typeface="微软雅黑" panose="020B0503020204020204" charset="-122"/>
              <a:sym typeface="宋体" panose="02010600030101010101" pitchFamily="2" charset="-122"/>
            </a:endParaRPr>
          </a:p>
        </p:txBody>
      </p:sp>
      <p:pic>
        <p:nvPicPr>
          <p:cNvPr id="47107" name="图片 773126" descr="20051021hj09">
            <a:hlinkClick r:id="rId1"/>
          </p:cNvPr>
          <p:cNvPicPr>
            <a:picLocks noChangeAspect="1"/>
          </p:cNvPicPr>
          <p:nvPr/>
        </p:nvPicPr>
        <p:blipFill>
          <a:blip r:embed="rId2"/>
          <a:srcRect b="21682"/>
          <a:stretch>
            <a:fillRect/>
          </a:stretch>
        </p:blipFill>
        <p:spPr>
          <a:xfrm>
            <a:off x="5080635" y="1228090"/>
            <a:ext cx="2574290" cy="2004695"/>
          </a:xfrm>
          <a:prstGeom prst="rect">
            <a:avLst/>
          </a:prstGeom>
          <a:noFill/>
          <a:ln w="9525">
            <a:noFill/>
          </a:ln>
        </p:spPr>
      </p:pic>
      <p:sp>
        <p:nvSpPr>
          <p:cNvPr id="47110" name="矩形 773130"/>
          <p:cNvSpPr/>
          <p:nvPr/>
        </p:nvSpPr>
        <p:spPr>
          <a:xfrm>
            <a:off x="7854315" y="1907540"/>
            <a:ext cx="1205865" cy="645160"/>
          </a:xfrm>
          <a:prstGeom prst="rect">
            <a:avLst/>
          </a:prstGeom>
          <a:solidFill>
            <a:srgbClr val="D1D1F0"/>
          </a:solidFill>
          <a:ln w="9525">
            <a:noFill/>
          </a:ln>
        </p:spPr>
        <p:txBody>
          <a:bodyPr wrap="square" anchor="t">
            <a:spAutoFit/>
          </a:bodyPr>
          <a:p>
            <a:r>
              <a:rPr lang="zh-CN" altLang="en-US" sz="1200" b="1" dirty="0">
                <a:solidFill>
                  <a:srgbClr val="FF0000"/>
                </a:solidFill>
                <a:latin typeface="Arial" panose="020B0604020202020204" pitchFamily="34" charset="0"/>
                <a:ea typeface="幼圆" pitchFamily="49" charset="-122"/>
              </a:rPr>
              <a:t>第一台电子计算机（埃尼阿克号）</a:t>
            </a:r>
            <a:endParaRPr lang="zh-CN" altLang="en-US" sz="1200" b="1" dirty="0">
              <a:solidFill>
                <a:srgbClr val="FF0000"/>
              </a:solidFill>
              <a:latin typeface="Arial" panose="020B0604020202020204" pitchFamily="34" charset="0"/>
              <a:ea typeface="幼圆" pitchFamily="49" charset="-122"/>
            </a:endParaRPr>
          </a:p>
        </p:txBody>
      </p:sp>
      <p:sp>
        <p:nvSpPr>
          <p:cNvPr id="47115" name="矩形 773138"/>
          <p:cNvSpPr/>
          <p:nvPr/>
        </p:nvSpPr>
        <p:spPr>
          <a:xfrm>
            <a:off x="5080318" y="3324543"/>
            <a:ext cx="3841750" cy="3155950"/>
          </a:xfrm>
          <a:prstGeom prst="rect">
            <a:avLst/>
          </a:prstGeom>
          <a:solidFill>
            <a:schemeClr val="accent3">
              <a:lumMod val="95000"/>
            </a:schemeClr>
          </a:solidFill>
          <a:ln w="9525">
            <a:noFill/>
          </a:ln>
        </p:spPr>
        <p:txBody>
          <a:bodyPr wrap="none" anchor="t">
            <a:spAutoFit/>
          </a:bodyPr>
          <a:p>
            <a:pPr fontAlgn="base">
              <a:lnSpc>
                <a:spcPct val="125000"/>
              </a:lnSpc>
            </a:pPr>
            <a:r>
              <a:rPr lang="en-US" altLang="zh-CN" sz="1600" b="1" strike="noStrike" noProof="1" dirty="0">
                <a:solidFill>
                  <a:srgbClr val="FF0000"/>
                </a:solidFill>
                <a:latin typeface="幼圆" pitchFamily="49" charset="-122"/>
                <a:ea typeface="幼圆" pitchFamily="49" charset="-122"/>
                <a:cs typeface="+mn-cs"/>
              </a:rPr>
              <a:t>1942</a:t>
            </a:r>
            <a:r>
              <a:rPr lang="zh-CN" altLang="en-US" sz="1600" b="1" strike="noStrike" noProof="1" dirty="0">
                <a:solidFill>
                  <a:srgbClr val="FF0000"/>
                </a:solidFill>
                <a:latin typeface="幼圆" pitchFamily="49" charset="-122"/>
                <a:ea typeface="幼圆" pitchFamily="49" charset="-122"/>
                <a:cs typeface="+mn-cs"/>
              </a:rPr>
              <a:t>，第一座原子反应堆</a:t>
            </a:r>
            <a:endParaRPr lang="zh-CN" altLang="en-US" sz="1600" b="1" strike="noStrike" noProof="1" dirty="0">
              <a:solidFill>
                <a:srgbClr val="FF0000"/>
              </a:solidFill>
              <a:latin typeface="幼圆" pitchFamily="49" charset="-122"/>
              <a:ea typeface="幼圆" pitchFamily="49" charset="-122"/>
            </a:endParaRPr>
          </a:p>
          <a:p>
            <a:pPr fontAlgn="base">
              <a:lnSpc>
                <a:spcPct val="125000"/>
              </a:lnSpc>
            </a:pPr>
            <a:r>
              <a:rPr lang="en-US" altLang="zh-CN" sz="1600" b="1" strike="noStrike" noProof="1" dirty="0">
                <a:solidFill>
                  <a:srgbClr val="FF0000"/>
                </a:solidFill>
                <a:latin typeface="幼圆" pitchFamily="49" charset="-122"/>
                <a:ea typeface="幼圆" pitchFamily="49" charset="-122"/>
                <a:cs typeface="+mn-cs"/>
              </a:rPr>
              <a:t>1945, </a:t>
            </a:r>
            <a:r>
              <a:rPr lang="zh-CN" altLang="en-US" sz="1600" b="1" strike="noStrike" noProof="1" dirty="0">
                <a:solidFill>
                  <a:srgbClr val="FF0000"/>
                </a:solidFill>
                <a:latin typeface="幼圆" pitchFamily="49" charset="-122"/>
                <a:ea typeface="幼圆" pitchFamily="49" charset="-122"/>
                <a:cs typeface="+mn-cs"/>
              </a:rPr>
              <a:t>第一颗原子弹</a:t>
            </a:r>
            <a:endParaRPr lang="zh-CN" altLang="en-US" sz="1600" b="1" strike="noStrike" noProof="1" dirty="0">
              <a:solidFill>
                <a:srgbClr val="FF0000"/>
              </a:solidFill>
              <a:latin typeface="幼圆" pitchFamily="49" charset="-122"/>
              <a:ea typeface="幼圆" pitchFamily="49" charset="-122"/>
            </a:endParaRPr>
          </a:p>
          <a:p>
            <a:pPr fontAlgn="base">
              <a:lnSpc>
                <a:spcPct val="125000"/>
              </a:lnSpc>
            </a:pPr>
            <a:r>
              <a:rPr lang="en-US" altLang="zh-CN" sz="1600" b="1" strike="noStrike" noProof="1" dirty="0">
                <a:solidFill>
                  <a:srgbClr val="FF0000"/>
                </a:solidFill>
                <a:latin typeface="幼圆" pitchFamily="49" charset="-122"/>
                <a:ea typeface="幼圆" pitchFamily="49" charset="-122"/>
                <a:cs typeface="+mn-cs"/>
              </a:rPr>
              <a:t>1946</a:t>
            </a:r>
            <a:r>
              <a:rPr lang="zh-CN" altLang="en-US" sz="1600" b="1" strike="noStrike" noProof="1" dirty="0">
                <a:solidFill>
                  <a:srgbClr val="FF0000"/>
                </a:solidFill>
                <a:latin typeface="幼圆" pitchFamily="49" charset="-122"/>
                <a:ea typeface="幼圆" pitchFamily="49" charset="-122"/>
                <a:cs typeface="+mn-cs"/>
              </a:rPr>
              <a:t>，第一台电子计算机（埃尼阿克号）</a:t>
            </a:r>
            <a:endParaRPr lang="zh-CN" altLang="en-US" sz="1600" b="1" strike="noStrike" noProof="1" dirty="0">
              <a:solidFill>
                <a:srgbClr val="FF0000"/>
              </a:solidFill>
              <a:latin typeface="幼圆" pitchFamily="49" charset="-122"/>
              <a:ea typeface="幼圆" pitchFamily="49" charset="-122"/>
            </a:endParaRPr>
          </a:p>
          <a:p>
            <a:pPr fontAlgn="base">
              <a:lnSpc>
                <a:spcPct val="125000"/>
              </a:lnSpc>
            </a:pPr>
            <a:r>
              <a:rPr lang="en-US" altLang="zh-CN" sz="1600" b="1" strike="noStrike" noProof="1" dirty="0">
                <a:solidFill>
                  <a:srgbClr val="FF0000"/>
                </a:solidFill>
                <a:latin typeface="幼圆" pitchFamily="49" charset="-122"/>
                <a:ea typeface="幼圆" pitchFamily="49" charset="-122"/>
                <a:cs typeface="+mn-cs"/>
              </a:rPr>
              <a:t>1948</a:t>
            </a:r>
            <a:r>
              <a:rPr lang="zh-CN" altLang="en-US" sz="1600" b="1" strike="noStrike" noProof="1" dirty="0">
                <a:solidFill>
                  <a:srgbClr val="FF0000"/>
                </a:solidFill>
                <a:latin typeface="幼圆" pitchFamily="49" charset="-122"/>
                <a:ea typeface="幼圆" pitchFamily="49" charset="-122"/>
                <a:cs typeface="+mn-cs"/>
              </a:rPr>
              <a:t>，第一只晶体管</a:t>
            </a:r>
            <a:endParaRPr lang="zh-CN" altLang="en-US" sz="1600" b="1" strike="noStrike" noProof="1" dirty="0">
              <a:solidFill>
                <a:srgbClr val="FF0000"/>
              </a:solidFill>
              <a:latin typeface="幼圆" pitchFamily="49" charset="-122"/>
              <a:ea typeface="幼圆" pitchFamily="49" charset="-122"/>
            </a:endParaRPr>
          </a:p>
          <a:p>
            <a:pPr fontAlgn="base">
              <a:lnSpc>
                <a:spcPct val="125000"/>
              </a:lnSpc>
            </a:pPr>
            <a:r>
              <a:rPr lang="en-US" altLang="zh-CN" sz="1600" b="1" strike="noStrike" noProof="1" dirty="0">
                <a:solidFill>
                  <a:srgbClr val="FF0000"/>
                </a:solidFill>
                <a:latin typeface="幼圆" pitchFamily="49" charset="-122"/>
                <a:ea typeface="幼圆" pitchFamily="49" charset="-122"/>
                <a:cs typeface="+mn-cs"/>
              </a:rPr>
              <a:t>1954</a:t>
            </a:r>
            <a:r>
              <a:rPr lang="zh-CN" altLang="en-US" sz="1600" b="1" strike="noStrike" noProof="1" dirty="0">
                <a:solidFill>
                  <a:srgbClr val="FF0000"/>
                </a:solidFill>
                <a:latin typeface="幼圆" pitchFamily="49" charset="-122"/>
                <a:ea typeface="幼圆" pitchFamily="49" charset="-122"/>
                <a:cs typeface="+mn-cs"/>
              </a:rPr>
              <a:t>，第一座核电站</a:t>
            </a:r>
            <a:endParaRPr lang="zh-CN" altLang="en-US" sz="1600" b="1" strike="noStrike" noProof="1" dirty="0">
              <a:solidFill>
                <a:srgbClr val="FF0000"/>
              </a:solidFill>
              <a:latin typeface="幼圆" pitchFamily="49" charset="-122"/>
              <a:ea typeface="幼圆" pitchFamily="49" charset="-122"/>
            </a:endParaRPr>
          </a:p>
          <a:p>
            <a:pPr fontAlgn="base">
              <a:lnSpc>
                <a:spcPct val="125000"/>
              </a:lnSpc>
            </a:pPr>
            <a:r>
              <a:rPr lang="en-US" altLang="zh-CN" sz="1600" b="1" strike="noStrike" noProof="1" dirty="0">
                <a:solidFill>
                  <a:srgbClr val="FF0000"/>
                </a:solidFill>
                <a:latin typeface="幼圆" pitchFamily="49" charset="-122"/>
                <a:ea typeface="幼圆" pitchFamily="49" charset="-122"/>
                <a:cs typeface="+mn-cs"/>
              </a:rPr>
              <a:t>1957</a:t>
            </a:r>
            <a:r>
              <a:rPr lang="zh-CN" altLang="en-US" sz="1600" b="1" strike="noStrike" noProof="1" dirty="0">
                <a:solidFill>
                  <a:srgbClr val="FF0000"/>
                </a:solidFill>
                <a:latin typeface="幼圆" pitchFamily="49" charset="-122"/>
                <a:ea typeface="幼圆" pitchFamily="49" charset="-122"/>
                <a:cs typeface="+mn-cs"/>
              </a:rPr>
              <a:t>，第一颗人造地球卫星</a:t>
            </a:r>
            <a:endParaRPr lang="zh-CN" altLang="en-US" sz="1600" b="1" strike="noStrike" noProof="1" dirty="0">
              <a:solidFill>
                <a:srgbClr val="FF0000"/>
              </a:solidFill>
              <a:latin typeface="幼圆" pitchFamily="49" charset="-122"/>
              <a:ea typeface="幼圆" pitchFamily="49" charset="-122"/>
            </a:endParaRPr>
          </a:p>
          <a:p>
            <a:pPr fontAlgn="base">
              <a:lnSpc>
                <a:spcPct val="125000"/>
              </a:lnSpc>
            </a:pPr>
            <a:r>
              <a:rPr lang="en-US" altLang="zh-CN" sz="1600" b="1" strike="noStrike" noProof="1" dirty="0">
                <a:solidFill>
                  <a:srgbClr val="FF0000"/>
                </a:solidFill>
                <a:latin typeface="幼圆" pitchFamily="49" charset="-122"/>
                <a:ea typeface="幼圆" pitchFamily="49" charset="-122"/>
                <a:cs typeface="+mn-cs"/>
              </a:rPr>
              <a:t>1959</a:t>
            </a:r>
            <a:r>
              <a:rPr lang="zh-CN" altLang="en-US" sz="1600" b="1" strike="noStrike" noProof="1" dirty="0">
                <a:solidFill>
                  <a:srgbClr val="FF0000"/>
                </a:solidFill>
                <a:latin typeface="幼圆" pitchFamily="49" charset="-122"/>
                <a:ea typeface="幼圆" pitchFamily="49" charset="-122"/>
                <a:cs typeface="+mn-cs"/>
              </a:rPr>
              <a:t>，集成电路</a:t>
            </a:r>
            <a:endParaRPr lang="zh-CN" altLang="en-US" sz="1600" b="1" strike="noStrike" noProof="1" dirty="0">
              <a:solidFill>
                <a:srgbClr val="FF0000"/>
              </a:solidFill>
              <a:latin typeface="幼圆" pitchFamily="49" charset="-122"/>
              <a:ea typeface="幼圆" pitchFamily="49" charset="-122"/>
            </a:endParaRPr>
          </a:p>
          <a:p>
            <a:pPr fontAlgn="base">
              <a:lnSpc>
                <a:spcPct val="125000"/>
              </a:lnSpc>
            </a:pPr>
            <a:r>
              <a:rPr lang="en-US" altLang="zh-CN" sz="1600" b="1" strike="noStrike" noProof="1" dirty="0">
                <a:solidFill>
                  <a:srgbClr val="FF0000"/>
                </a:solidFill>
                <a:latin typeface="幼圆" pitchFamily="49" charset="-122"/>
                <a:ea typeface="幼圆" pitchFamily="49" charset="-122"/>
                <a:cs typeface="+mn-cs"/>
              </a:rPr>
              <a:t>1960</a:t>
            </a:r>
            <a:r>
              <a:rPr lang="zh-CN" altLang="en-US" sz="1600" b="1" strike="noStrike" noProof="1" dirty="0">
                <a:solidFill>
                  <a:srgbClr val="FF0000"/>
                </a:solidFill>
                <a:latin typeface="幼圆" pitchFamily="49" charset="-122"/>
                <a:ea typeface="幼圆" pitchFamily="49" charset="-122"/>
                <a:cs typeface="+mn-cs"/>
              </a:rPr>
              <a:t>，第一台红宝石激光器</a:t>
            </a:r>
            <a:endParaRPr lang="zh-CN" altLang="en-US" sz="1600" b="1" strike="noStrike" noProof="1" dirty="0">
              <a:solidFill>
                <a:srgbClr val="FF0000"/>
              </a:solidFill>
              <a:latin typeface="幼圆" pitchFamily="49" charset="-122"/>
              <a:ea typeface="幼圆" pitchFamily="49" charset="-122"/>
            </a:endParaRPr>
          </a:p>
          <a:p>
            <a:pPr fontAlgn="base">
              <a:lnSpc>
                <a:spcPct val="125000"/>
              </a:lnSpc>
            </a:pPr>
            <a:r>
              <a:rPr lang="en-US" altLang="zh-CN" sz="1600" b="1" strike="noStrike" noProof="1" dirty="0">
                <a:solidFill>
                  <a:srgbClr val="FF0000"/>
                </a:solidFill>
                <a:latin typeface="幼圆" pitchFamily="49" charset="-122"/>
                <a:ea typeface="幼圆" pitchFamily="49" charset="-122"/>
                <a:cs typeface="+mn-cs"/>
              </a:rPr>
              <a:t>1969</a:t>
            </a:r>
            <a:r>
              <a:rPr lang="zh-CN" altLang="en-US" sz="1600" b="1" strike="noStrike" noProof="1" dirty="0">
                <a:solidFill>
                  <a:srgbClr val="FF0000"/>
                </a:solidFill>
                <a:latin typeface="幼圆" pitchFamily="49" charset="-122"/>
                <a:ea typeface="幼圆" pitchFamily="49" charset="-122"/>
                <a:cs typeface="+mn-cs"/>
              </a:rPr>
              <a:t>，阿波罗登月  大规模集成电路</a:t>
            </a:r>
            <a:endParaRPr lang="zh-CN" altLang="en-US" sz="1600" b="1" strike="noStrike" noProof="1" dirty="0">
              <a:solidFill>
                <a:srgbClr val="FF0000"/>
              </a:solidFill>
              <a:latin typeface="幼圆" pitchFamily="49" charset="-122"/>
              <a:ea typeface="幼圆" pitchFamily="49" charset="-122"/>
            </a:endParaRPr>
          </a:p>
          <a:p>
            <a:pPr fontAlgn="base">
              <a:lnSpc>
                <a:spcPct val="125000"/>
              </a:lnSpc>
            </a:pPr>
            <a:r>
              <a:rPr lang="en-US" altLang="zh-CN" sz="1600" b="1" strike="noStrike" noProof="1" dirty="0">
                <a:solidFill>
                  <a:srgbClr val="FF0000"/>
                </a:solidFill>
                <a:latin typeface="幼圆" pitchFamily="49" charset="-122"/>
                <a:ea typeface="幼圆" pitchFamily="49" charset="-122"/>
                <a:cs typeface="+mn-cs"/>
              </a:rPr>
              <a:t>1970’</a:t>
            </a:r>
            <a:r>
              <a:rPr lang="zh-CN" altLang="en-US" sz="1600" b="1" strike="noStrike" noProof="1" dirty="0">
                <a:solidFill>
                  <a:srgbClr val="FF0000"/>
                </a:solidFill>
                <a:latin typeface="幼圆" pitchFamily="49" charset="-122"/>
                <a:ea typeface="幼圆" pitchFamily="49" charset="-122"/>
                <a:cs typeface="+mn-cs"/>
              </a:rPr>
              <a:t>中，超大规模集成电路</a:t>
            </a:r>
            <a:endParaRPr lang="zh-CN" altLang="en-US" sz="1600" b="1" strike="noStrike" noProof="1" dirty="0">
              <a:solidFill>
                <a:srgbClr val="FF0000"/>
              </a:solidFill>
              <a:latin typeface="幼圆" pitchFamily="49" charset="-122"/>
              <a:ea typeface="幼圆" pitchFamily="49" charset="-122"/>
            </a:endParaRPr>
          </a:p>
        </p:txBody>
      </p:sp>
      <p:sp>
        <p:nvSpPr>
          <p:cNvPr id="47119" name="圆角矩形 6"/>
          <p:cNvSpPr/>
          <p:nvPr/>
        </p:nvSpPr>
        <p:spPr>
          <a:xfrm>
            <a:off x="60325" y="1907540"/>
            <a:ext cx="4711065" cy="1546225"/>
          </a:xfrm>
          <a:prstGeom prst="roundRect">
            <a:avLst>
              <a:gd name="adj" fmla="val 16667"/>
            </a:avLst>
          </a:prstGeom>
          <a:noFill/>
          <a:ln w="28575" cap="flat" cmpd="sng">
            <a:noFill/>
            <a:prstDash val="solid"/>
            <a:round/>
            <a:headEnd type="none" w="med" len="med"/>
            <a:tailEnd type="none" w="med" len="med"/>
          </a:ln>
        </p:spPr>
        <p:txBody>
          <a:bodyPr anchor="t"/>
          <a:p>
            <a:pPr>
              <a:lnSpc>
                <a:spcPct val="105000"/>
              </a:lnSpc>
              <a:spcBef>
                <a:spcPct val="20000"/>
              </a:spcBef>
            </a:pPr>
            <a:r>
              <a:rPr lang="en-US" altLang="zh-CN" b="1" dirty="0">
                <a:solidFill>
                  <a:srgbClr val="0000FF"/>
                </a:solidFill>
                <a:latin typeface="楷体" panose="02010609060101010101" charset="-122"/>
                <a:ea typeface="楷体" panose="02010609060101010101" charset="-122"/>
              </a:rPr>
              <a:t> </a:t>
            </a:r>
            <a:r>
              <a:rPr lang="en-US" altLang="zh-CN" sz="2400" b="1" dirty="0">
                <a:solidFill>
                  <a:srgbClr val="0000FF"/>
                </a:solidFill>
                <a:latin typeface="楷体" panose="02010609060101010101" charset="-122"/>
                <a:ea typeface="楷体" panose="02010609060101010101" charset="-122"/>
              </a:rPr>
              <a:t>   </a:t>
            </a:r>
            <a:r>
              <a:rPr lang="en-US" altLang="zh-CN" sz="2400" b="1" dirty="0">
                <a:solidFill>
                  <a:srgbClr val="0000FF"/>
                </a:solidFill>
                <a:latin typeface="幼圆" pitchFamily="49" charset="-122"/>
                <a:ea typeface="幼圆" pitchFamily="49" charset="-122"/>
              </a:rPr>
              <a:t>20</a:t>
            </a:r>
            <a:r>
              <a:rPr lang="zh-CN" altLang="en-US" sz="2400" b="1" dirty="0">
                <a:solidFill>
                  <a:srgbClr val="0000FF"/>
                </a:solidFill>
                <a:latin typeface="幼圆" pitchFamily="49" charset="-122"/>
                <a:ea typeface="幼圆" pitchFamily="49" charset="-122"/>
              </a:rPr>
              <a:t>世纪中叶，电子计算机、原子能的发明，使一场新技术革命的序幕悄悄拉开 。</a:t>
            </a:r>
            <a:endParaRPr lang="en-US" altLang="zh-CN" sz="2400" b="1" dirty="0">
              <a:solidFill>
                <a:srgbClr val="0000FF"/>
              </a:solidFill>
              <a:latin typeface="楷体" panose="02010609060101010101" charset="-122"/>
              <a:ea typeface="楷体" panose="02010609060101010101" charset="-122"/>
            </a:endParaRPr>
          </a:p>
        </p:txBody>
      </p:sp>
    </p:spTree>
    <p:custDataLst>
      <p:tags r:id="rId3"/>
    </p:custData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29" name="图片 776195" descr="laserworks"/>
          <p:cNvPicPr>
            <a:picLocks noChangeAspect="1"/>
          </p:cNvPicPr>
          <p:nvPr/>
        </p:nvPicPr>
        <p:blipFill>
          <a:blip r:embed="rId1"/>
          <a:stretch>
            <a:fillRect/>
          </a:stretch>
        </p:blipFill>
        <p:spPr>
          <a:xfrm>
            <a:off x="1154113" y="1171258"/>
            <a:ext cx="3400425" cy="2046287"/>
          </a:xfrm>
          <a:prstGeom prst="rect">
            <a:avLst/>
          </a:prstGeom>
          <a:noFill/>
          <a:ln w="9525">
            <a:noFill/>
          </a:ln>
        </p:spPr>
      </p:pic>
      <p:sp>
        <p:nvSpPr>
          <p:cNvPr id="48130" name="矩形 776196"/>
          <p:cNvSpPr>
            <a:spLocks noTextEdit="1"/>
          </p:cNvSpPr>
          <p:nvPr/>
        </p:nvSpPr>
        <p:spPr>
          <a:xfrm rot="5400000">
            <a:off x="-1668462" y="3444558"/>
            <a:ext cx="4610100" cy="457200"/>
          </a:xfrm>
          <a:prstGeom prst="rect">
            <a:avLst/>
          </a:prstGeom>
        </p:spPr>
        <p:txBody>
          <a:bodyPr vert="eaVert" wrap="none" fromWordArt="1">
            <a:prstTxWarp prst="textPlain">
              <a:avLst>
                <a:gd name="adj" fmla="val 50000"/>
              </a:avLst>
            </a:prstTxWarp>
            <a:normAutofit/>
          </a:bodyPr>
          <a:p>
            <a:pPr algn="ctr"/>
            <a:r>
              <a:rPr lang="zh-CN" altLang="en-US" sz="3600" i="1">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宋体" panose="02010600030101010101" pitchFamily="2" charset="-122"/>
                <a:ea typeface="宋体" panose="02010600030101010101" pitchFamily="2" charset="-122"/>
              </a:rPr>
              <a:t>高技术领域的竞争</a:t>
            </a:r>
            <a:endParaRPr lang="zh-CN" altLang="en-US" sz="3600" i="1">
              <a:ln w="9525" cap="flat" cmpd="sng">
                <a:solidFill>
                  <a:srgbClr val="800000"/>
                </a:solidFill>
                <a:prstDash val="solid"/>
                <a:round/>
                <a:headEnd type="none" w="med" len="med"/>
                <a:tailEnd type="none" w="med" len="med"/>
              </a:ln>
              <a:solidFill>
                <a:srgbClr val="800000"/>
              </a:solidFill>
              <a:effectLst>
                <a:outerShdw dist="35921" dir="2699999" algn="ctr" rotWithShape="0">
                  <a:srgbClr val="B2B2B2">
                    <a:alpha val="79999"/>
                  </a:srgbClr>
                </a:outerShdw>
              </a:effectLst>
              <a:latin typeface="宋体" panose="02010600030101010101" pitchFamily="2" charset="-122"/>
              <a:ea typeface="宋体" panose="02010600030101010101" pitchFamily="2" charset="-122"/>
            </a:endParaRPr>
          </a:p>
        </p:txBody>
      </p:sp>
      <p:pic>
        <p:nvPicPr>
          <p:cNvPr id="48131" name="图片 776198" descr="35693_101106020115_1"/>
          <p:cNvPicPr>
            <a:picLocks noChangeAspect="1"/>
          </p:cNvPicPr>
          <p:nvPr/>
        </p:nvPicPr>
        <p:blipFill>
          <a:blip r:embed="rId2"/>
          <a:stretch>
            <a:fillRect/>
          </a:stretch>
        </p:blipFill>
        <p:spPr>
          <a:xfrm>
            <a:off x="5159375" y="1128395"/>
            <a:ext cx="3196590" cy="2089150"/>
          </a:xfrm>
          <a:prstGeom prst="rect">
            <a:avLst/>
          </a:prstGeom>
          <a:noFill/>
          <a:ln w="9525">
            <a:noFill/>
          </a:ln>
        </p:spPr>
      </p:pic>
      <p:pic>
        <p:nvPicPr>
          <p:cNvPr id="48132" name="图片 776202" descr="a1901t01"/>
          <p:cNvPicPr>
            <a:picLocks noChangeAspect="1"/>
          </p:cNvPicPr>
          <p:nvPr/>
        </p:nvPicPr>
        <p:blipFill>
          <a:blip r:embed="rId3"/>
          <a:stretch>
            <a:fillRect/>
          </a:stretch>
        </p:blipFill>
        <p:spPr>
          <a:xfrm>
            <a:off x="5067300" y="3373120"/>
            <a:ext cx="3127375" cy="2659063"/>
          </a:xfrm>
          <a:prstGeom prst="rect">
            <a:avLst/>
          </a:prstGeom>
          <a:noFill/>
          <a:ln w="9525">
            <a:noFill/>
          </a:ln>
        </p:spPr>
      </p:pic>
      <p:pic>
        <p:nvPicPr>
          <p:cNvPr id="48133" name="图片 776204" descr="201109291002188243"/>
          <p:cNvPicPr>
            <a:picLocks noChangeAspect="1"/>
          </p:cNvPicPr>
          <p:nvPr/>
        </p:nvPicPr>
        <p:blipFill>
          <a:blip r:embed="rId4"/>
          <a:stretch>
            <a:fillRect/>
          </a:stretch>
        </p:blipFill>
        <p:spPr>
          <a:xfrm>
            <a:off x="1154113" y="3520758"/>
            <a:ext cx="3462337" cy="2732087"/>
          </a:xfrm>
          <a:prstGeom prst="rect">
            <a:avLst/>
          </a:prstGeom>
          <a:noFill/>
          <a:ln w="9525">
            <a:noFill/>
          </a:ln>
        </p:spPr>
      </p:pic>
      <p:sp>
        <p:nvSpPr>
          <p:cNvPr id="4" name="文本框 3"/>
          <p:cNvSpPr txBox="1"/>
          <p:nvPr/>
        </p:nvSpPr>
        <p:spPr>
          <a:xfrm>
            <a:off x="2439353" y="2849245"/>
            <a:ext cx="2137410" cy="368300"/>
          </a:xfrm>
          <a:prstGeom prst="rect">
            <a:avLst/>
          </a:prstGeom>
          <a:solidFill>
            <a:schemeClr val="accent3">
              <a:lumMod val="95000"/>
            </a:schemeClr>
          </a:solidFill>
        </p:spPr>
        <p:txBody>
          <a:bodyPr wrap="none" rtlCol="0" anchor="t">
            <a:spAutoFit/>
          </a:bodyPr>
          <a:p>
            <a:r>
              <a:rPr lang="zh-CN" altLang="en-US" b="1" noProof="1">
                <a:solidFill>
                  <a:schemeClr val="accent2"/>
                </a:solidFill>
                <a:latin typeface="楷体" panose="02010609060101010101" charset="-122"/>
                <a:ea typeface="楷体" panose="02010609060101010101" charset="-122"/>
                <a:cs typeface="+mn-cs"/>
              </a:rPr>
              <a:t>美国 星球大战计划</a:t>
            </a:r>
            <a:endParaRPr lang="zh-CN" altLang="en-US" b="1" noProof="1">
              <a:solidFill>
                <a:schemeClr val="accent2"/>
              </a:solidFill>
              <a:latin typeface="楷体" panose="02010609060101010101" charset="-122"/>
              <a:ea typeface="楷体" panose="02010609060101010101" charset="-122"/>
            </a:endParaRPr>
          </a:p>
        </p:txBody>
      </p:sp>
      <p:sp>
        <p:nvSpPr>
          <p:cNvPr id="5" name="文本框 4"/>
          <p:cNvSpPr txBox="1"/>
          <p:nvPr/>
        </p:nvSpPr>
        <p:spPr>
          <a:xfrm>
            <a:off x="2698115" y="5978208"/>
            <a:ext cx="1907540" cy="368300"/>
          </a:xfrm>
          <a:prstGeom prst="rect">
            <a:avLst/>
          </a:prstGeom>
          <a:solidFill>
            <a:schemeClr val="accent3">
              <a:lumMod val="95000"/>
            </a:schemeClr>
          </a:solidFill>
        </p:spPr>
        <p:txBody>
          <a:bodyPr wrap="none" rtlCol="0" anchor="t">
            <a:spAutoFit/>
          </a:bodyPr>
          <a:p>
            <a:r>
              <a:rPr lang="zh-CN" altLang="en-US" b="1" noProof="1">
                <a:solidFill>
                  <a:schemeClr val="accent2"/>
                </a:solidFill>
                <a:latin typeface="楷体" panose="02010609060101010101" charset="-122"/>
                <a:ea typeface="楷体" panose="02010609060101010101" charset="-122"/>
                <a:cs typeface="+mn-cs"/>
              </a:rPr>
              <a:t>欧盟 尤里卡计划</a:t>
            </a:r>
            <a:endParaRPr lang="zh-CN" altLang="en-US" b="1" noProof="1">
              <a:solidFill>
                <a:schemeClr val="accent2"/>
              </a:solidFill>
              <a:latin typeface="楷体" panose="02010609060101010101" charset="-122"/>
              <a:ea typeface="楷体" panose="02010609060101010101" charset="-122"/>
            </a:endParaRPr>
          </a:p>
        </p:txBody>
      </p:sp>
      <p:sp>
        <p:nvSpPr>
          <p:cNvPr id="6" name="文本框 5"/>
          <p:cNvSpPr txBox="1"/>
          <p:nvPr/>
        </p:nvSpPr>
        <p:spPr>
          <a:xfrm>
            <a:off x="4999038" y="2849245"/>
            <a:ext cx="3516630" cy="368300"/>
          </a:xfrm>
          <a:prstGeom prst="rect">
            <a:avLst/>
          </a:prstGeom>
          <a:solidFill>
            <a:schemeClr val="accent3">
              <a:lumMod val="95000"/>
            </a:schemeClr>
          </a:solidFill>
        </p:spPr>
        <p:txBody>
          <a:bodyPr wrap="none" rtlCol="0" anchor="t">
            <a:spAutoFit/>
          </a:bodyPr>
          <a:p>
            <a:r>
              <a:rPr lang="zh-CN" altLang="en-US" b="1" noProof="1">
                <a:solidFill>
                  <a:schemeClr val="accent2"/>
                </a:solidFill>
                <a:latin typeface="楷体" panose="02010609060101010101" charset="-122"/>
                <a:ea typeface="楷体" panose="02010609060101010101" charset="-122"/>
                <a:cs typeface="+mn-cs"/>
                <a:sym typeface="+mn-ea"/>
              </a:rPr>
              <a:t>苏联东欧 科学技术进步</a:t>
            </a:r>
            <a:r>
              <a:rPr lang="zh-CN" altLang="en-US" b="1" noProof="1">
                <a:solidFill>
                  <a:schemeClr val="accent2"/>
                </a:solidFill>
                <a:latin typeface="楷体" panose="02010609060101010101" charset="-122"/>
                <a:ea typeface="楷体" panose="02010609060101010101" charset="-122"/>
                <a:cs typeface="+mn-cs"/>
              </a:rPr>
              <a:t>综合纲要</a:t>
            </a:r>
            <a:endParaRPr lang="zh-CN" altLang="en-US" b="1" noProof="1">
              <a:solidFill>
                <a:schemeClr val="accent2"/>
              </a:solidFill>
              <a:latin typeface="楷体" panose="02010609060101010101" charset="-122"/>
              <a:ea typeface="楷体" panose="02010609060101010101" charset="-122"/>
            </a:endParaRPr>
          </a:p>
        </p:txBody>
      </p:sp>
      <p:sp>
        <p:nvSpPr>
          <p:cNvPr id="7" name="文本框 6"/>
          <p:cNvSpPr txBox="1"/>
          <p:nvPr/>
        </p:nvSpPr>
        <p:spPr>
          <a:xfrm>
            <a:off x="6629718" y="5664200"/>
            <a:ext cx="1564640" cy="368300"/>
          </a:xfrm>
          <a:prstGeom prst="rect">
            <a:avLst/>
          </a:prstGeom>
          <a:solidFill>
            <a:schemeClr val="accent3">
              <a:lumMod val="95000"/>
            </a:schemeClr>
          </a:solidFill>
        </p:spPr>
        <p:txBody>
          <a:bodyPr wrap="none" rtlCol="0" anchor="t">
            <a:spAutoFit/>
          </a:bodyPr>
          <a:p>
            <a:r>
              <a:rPr lang="zh-CN" altLang="en-US" b="1" noProof="1">
                <a:solidFill>
                  <a:schemeClr val="accent2"/>
                </a:solidFill>
                <a:latin typeface="楷体" panose="02010609060101010101" charset="-122"/>
                <a:ea typeface="楷体" panose="02010609060101010101" charset="-122"/>
                <a:cs typeface="+mn-cs"/>
              </a:rPr>
              <a:t>中国 </a:t>
            </a:r>
            <a:r>
              <a:rPr lang="en-US" altLang="zh-CN" b="1" noProof="1">
                <a:solidFill>
                  <a:schemeClr val="accent2"/>
                </a:solidFill>
                <a:latin typeface="楷体" panose="02010609060101010101" charset="-122"/>
                <a:ea typeface="楷体" panose="02010609060101010101" charset="-122"/>
                <a:cs typeface="+mn-cs"/>
              </a:rPr>
              <a:t>863</a:t>
            </a:r>
            <a:r>
              <a:rPr lang="zh-CN" altLang="en-US" b="1" noProof="1">
                <a:solidFill>
                  <a:schemeClr val="accent2"/>
                </a:solidFill>
                <a:latin typeface="楷体" panose="02010609060101010101" charset="-122"/>
                <a:ea typeface="楷体" panose="02010609060101010101" charset="-122"/>
                <a:cs typeface="+mn-cs"/>
              </a:rPr>
              <a:t>计划</a:t>
            </a:r>
            <a:endParaRPr lang="zh-CN" altLang="en-US" b="1" noProof="1">
              <a:solidFill>
                <a:schemeClr val="accent2"/>
              </a:solidFill>
              <a:latin typeface="楷体" panose="02010609060101010101" charset="-122"/>
              <a:ea typeface="楷体" panose="02010609060101010101" charset="-122"/>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9315" y="1669415"/>
            <a:ext cx="7149465" cy="701675"/>
          </a:xfrm>
        </p:spPr>
        <p:txBody>
          <a:bodyPr/>
          <a:lstStyle/>
          <a:p>
            <a:pPr algn="ctr"/>
            <a:r>
              <a:rPr lang="zh-CN" altLang="en-US">
                <a:solidFill>
                  <a:srgbClr val="FF0000"/>
                </a:solidFill>
                <a:latin typeface="微软雅黑" panose="020B0503020204020204" charset="-122"/>
                <a:ea typeface="微软雅黑" panose="020B0503020204020204" charset="-122"/>
              </a:rPr>
              <a:t>第五章    邓小平理论</a:t>
            </a:r>
            <a:endParaRPr lang="zh-CN" altLang="en-US">
              <a:solidFill>
                <a:srgbClr val="FF0000"/>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2182495" y="2652395"/>
            <a:ext cx="4779010" cy="2950845"/>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文本占位符 778241"/>
          <p:cNvSpPr>
            <a:spLocks noGrp="1"/>
          </p:cNvSpPr>
          <p:nvPr>
            <p:ph idx="1"/>
          </p:nvPr>
        </p:nvSpPr>
        <p:spPr>
          <a:xfrm>
            <a:off x="376555" y="1296353"/>
            <a:ext cx="3246438" cy="5111750"/>
          </a:xfrm>
          <a:solidFill>
            <a:schemeClr val="accent3">
              <a:lumMod val="95000"/>
            </a:schemeClr>
          </a:solidFill>
          <a:ln w="19050">
            <a:noFill/>
          </a:ln>
        </p:spPr>
        <p:txBody>
          <a:bodyPr wrap="square" lIns="91440" tIns="45720" rIns="91440" bIns="45720" anchor="t"/>
          <a:p>
            <a:pPr eaLnBrk="1" fontAlgn="base" hangingPunct="1">
              <a:lnSpc>
                <a:spcPct val="125000"/>
              </a:lnSpc>
              <a:buNone/>
            </a:pPr>
            <a:r>
              <a:rPr lang="en-US" altLang="zh-CN" sz="2000" b="1" strike="noStrike" noProof="1" dirty="0">
                <a:solidFill>
                  <a:srgbClr val="C00000"/>
                </a:solidFill>
                <a:latin typeface="华文新魏" pitchFamily="2" charset="-122"/>
                <a:ea typeface="华文新魏" pitchFamily="2" charset="-122"/>
              </a:rPr>
              <a:t>-</a:t>
            </a:r>
            <a:r>
              <a:rPr lang="zh-CN" altLang="en-US" sz="2000" b="1" strike="noStrike" noProof="1" dirty="0">
                <a:solidFill>
                  <a:srgbClr val="C00000"/>
                </a:solidFill>
                <a:latin typeface="华文新魏" pitchFamily="2" charset="-122"/>
                <a:ea typeface="华文新魏" pitchFamily="2" charset="-122"/>
              </a:rPr>
              <a:t>生物技术领域：</a:t>
            </a:r>
            <a:endParaRPr lang="zh-CN" altLang="en-US" sz="2000" b="1" strike="noStrike" noProof="1" dirty="0">
              <a:solidFill>
                <a:srgbClr val="C00000"/>
              </a:solidFill>
              <a:latin typeface="华文新魏" pitchFamily="2" charset="-122"/>
              <a:ea typeface="华文新魏" pitchFamily="2" charset="-122"/>
            </a:endParaRPr>
          </a:p>
          <a:p>
            <a:pPr eaLnBrk="1" fontAlgn="base" hangingPunct="1">
              <a:lnSpc>
                <a:spcPct val="125000"/>
              </a:lnSpc>
              <a:buNone/>
            </a:pPr>
            <a:r>
              <a:rPr lang="zh-CN" altLang="en-US" sz="1800" b="1" strike="noStrike" noProof="1" dirty="0">
                <a:solidFill>
                  <a:srgbClr val="0000FF"/>
                </a:solidFill>
                <a:latin typeface="华文新魏" pitchFamily="2" charset="-122"/>
                <a:ea typeface="华文新魏" pitchFamily="2" charset="-122"/>
              </a:rPr>
              <a:t>  </a:t>
            </a:r>
            <a:r>
              <a:rPr lang="zh-CN" altLang="en-US" sz="1800" b="1" strike="noStrike" noProof="1" dirty="0">
                <a:solidFill>
                  <a:srgbClr val="0000FF"/>
                </a:solidFill>
                <a:latin typeface="幼圆" pitchFamily="49" charset="-122"/>
                <a:ea typeface="幼圆" pitchFamily="49" charset="-122"/>
              </a:rPr>
              <a:t>基因工程、蛋白质工程</a:t>
            </a:r>
            <a:endParaRPr lang="zh-CN" altLang="en-US" sz="1800" b="1" strike="noStrike" noProof="1" dirty="0">
              <a:solidFill>
                <a:srgbClr val="0000FF"/>
              </a:solidFill>
              <a:latin typeface="幼圆" pitchFamily="49" charset="-122"/>
              <a:ea typeface="幼圆" pitchFamily="49" charset="-122"/>
            </a:endParaRPr>
          </a:p>
          <a:p>
            <a:pPr eaLnBrk="1" fontAlgn="base" hangingPunct="1">
              <a:lnSpc>
                <a:spcPct val="125000"/>
              </a:lnSpc>
              <a:buNone/>
            </a:pPr>
            <a:r>
              <a:rPr lang="en-US" altLang="zh-CN" sz="2000" b="1" strike="noStrike" noProof="1" dirty="0">
                <a:solidFill>
                  <a:srgbClr val="C00000"/>
                </a:solidFill>
                <a:latin typeface="华文新魏" pitchFamily="2" charset="-122"/>
                <a:ea typeface="华文新魏" pitchFamily="2" charset="-122"/>
              </a:rPr>
              <a:t>-</a:t>
            </a:r>
            <a:r>
              <a:rPr lang="zh-CN" altLang="en-US" sz="2000" b="1" strike="noStrike" noProof="1" dirty="0">
                <a:solidFill>
                  <a:srgbClr val="C00000"/>
                </a:solidFill>
                <a:latin typeface="华文新魏" pitchFamily="2" charset="-122"/>
                <a:ea typeface="华文新魏" pitchFamily="2" charset="-122"/>
              </a:rPr>
              <a:t>信息技术领域：</a:t>
            </a:r>
            <a:endParaRPr lang="zh-CN" altLang="en-US" sz="2000" b="1" strike="noStrike" noProof="1" dirty="0">
              <a:solidFill>
                <a:srgbClr val="C00000"/>
              </a:solidFill>
              <a:latin typeface="华文新魏" pitchFamily="2" charset="-122"/>
              <a:ea typeface="华文新魏" pitchFamily="2" charset="-122"/>
            </a:endParaRPr>
          </a:p>
          <a:p>
            <a:pPr eaLnBrk="1" fontAlgn="base" hangingPunct="1">
              <a:lnSpc>
                <a:spcPct val="125000"/>
              </a:lnSpc>
              <a:buNone/>
            </a:pPr>
            <a:r>
              <a:rPr lang="zh-CN" altLang="en-US" sz="1800" b="1" strike="noStrike" noProof="1" dirty="0">
                <a:solidFill>
                  <a:srgbClr val="0000FF"/>
                </a:solidFill>
                <a:latin typeface="华文新魏" pitchFamily="2" charset="-122"/>
                <a:ea typeface="华文新魏" pitchFamily="2" charset="-122"/>
              </a:rPr>
              <a:t>  </a:t>
            </a:r>
            <a:r>
              <a:rPr lang="zh-CN" altLang="en-US" sz="1800" b="1" strike="noStrike" noProof="1" dirty="0">
                <a:solidFill>
                  <a:srgbClr val="0000FF"/>
                </a:solidFill>
                <a:latin typeface="幼圆" pitchFamily="49" charset="-122"/>
                <a:ea typeface="幼圆" pitchFamily="49" charset="-122"/>
              </a:rPr>
              <a:t>智能计算机、智能机器人</a:t>
            </a:r>
            <a:endParaRPr lang="zh-CN" altLang="en-US" sz="1800" b="1" strike="noStrike" noProof="1" dirty="0">
              <a:solidFill>
                <a:srgbClr val="0000FF"/>
              </a:solidFill>
              <a:latin typeface="幼圆" pitchFamily="49" charset="-122"/>
              <a:ea typeface="幼圆" pitchFamily="49" charset="-122"/>
            </a:endParaRPr>
          </a:p>
          <a:p>
            <a:pPr eaLnBrk="1" fontAlgn="base" hangingPunct="1">
              <a:lnSpc>
                <a:spcPct val="125000"/>
              </a:lnSpc>
              <a:buNone/>
            </a:pPr>
            <a:r>
              <a:rPr lang="en-US" altLang="zh-CN" sz="2000" b="1" strike="noStrike" noProof="1" dirty="0">
                <a:solidFill>
                  <a:srgbClr val="0000FF"/>
                </a:solidFill>
                <a:latin typeface="华文新魏" pitchFamily="2" charset="-122"/>
                <a:ea typeface="华文新魏" pitchFamily="2" charset="-122"/>
              </a:rPr>
              <a:t>-</a:t>
            </a:r>
            <a:r>
              <a:rPr lang="zh-CN" altLang="en-US" sz="2000" b="1" strike="noStrike" noProof="1" dirty="0">
                <a:solidFill>
                  <a:srgbClr val="C00000"/>
                </a:solidFill>
                <a:latin typeface="华文新魏" pitchFamily="2" charset="-122"/>
                <a:ea typeface="华文新魏" pitchFamily="2" charset="-122"/>
              </a:rPr>
              <a:t>新材料技术领域：</a:t>
            </a:r>
            <a:endParaRPr lang="zh-CN" altLang="en-US" sz="2000" b="1" strike="noStrike" noProof="1" dirty="0">
              <a:solidFill>
                <a:srgbClr val="C00000"/>
              </a:solidFill>
              <a:latin typeface="华文新魏" pitchFamily="2" charset="-122"/>
              <a:ea typeface="华文新魏" pitchFamily="2" charset="-122"/>
            </a:endParaRPr>
          </a:p>
          <a:p>
            <a:pPr eaLnBrk="1" fontAlgn="base" hangingPunct="1">
              <a:lnSpc>
                <a:spcPct val="125000"/>
              </a:lnSpc>
              <a:buNone/>
            </a:pPr>
            <a:r>
              <a:rPr lang="zh-CN" altLang="en-US" sz="1800" b="1" strike="noStrike" noProof="1" dirty="0">
                <a:solidFill>
                  <a:srgbClr val="0000FF"/>
                </a:solidFill>
                <a:latin typeface="华文新魏" pitchFamily="2" charset="-122"/>
                <a:ea typeface="华文新魏" pitchFamily="2" charset="-122"/>
              </a:rPr>
              <a:t>  </a:t>
            </a:r>
            <a:r>
              <a:rPr lang="zh-CN" altLang="en-US" sz="1800" b="1" strike="noStrike" noProof="1" dirty="0">
                <a:solidFill>
                  <a:srgbClr val="0000FF"/>
                </a:solidFill>
                <a:latin typeface="幼圆" pitchFamily="49" charset="-122"/>
                <a:ea typeface="幼圆" pitchFamily="49" charset="-122"/>
              </a:rPr>
              <a:t>分子设计、超导材料</a:t>
            </a:r>
            <a:endParaRPr lang="zh-CN" altLang="en-US" sz="1800" b="1" strike="noStrike" noProof="1" dirty="0">
              <a:solidFill>
                <a:srgbClr val="0000FF"/>
              </a:solidFill>
              <a:latin typeface="幼圆" pitchFamily="49" charset="-122"/>
              <a:ea typeface="幼圆" pitchFamily="49" charset="-122"/>
            </a:endParaRPr>
          </a:p>
          <a:p>
            <a:pPr eaLnBrk="1" fontAlgn="base" hangingPunct="1">
              <a:lnSpc>
                <a:spcPct val="125000"/>
              </a:lnSpc>
              <a:buNone/>
            </a:pPr>
            <a:r>
              <a:rPr lang="en-US" altLang="zh-CN" sz="2000" b="1" strike="noStrike" noProof="1" dirty="0">
                <a:solidFill>
                  <a:srgbClr val="C00000"/>
                </a:solidFill>
                <a:latin typeface="华文新魏" pitchFamily="2" charset="-122"/>
                <a:ea typeface="华文新魏" pitchFamily="2" charset="-122"/>
              </a:rPr>
              <a:t>-</a:t>
            </a:r>
            <a:r>
              <a:rPr lang="zh-CN" altLang="en-US" sz="2000" b="1" strike="noStrike" noProof="1" dirty="0">
                <a:solidFill>
                  <a:srgbClr val="C00000"/>
                </a:solidFill>
                <a:latin typeface="华文新魏" pitchFamily="2" charset="-122"/>
                <a:ea typeface="华文新魏" pitchFamily="2" charset="-122"/>
              </a:rPr>
              <a:t>新能源技术领域：</a:t>
            </a:r>
            <a:endParaRPr lang="zh-CN" altLang="en-US" sz="2000" b="1" strike="noStrike" noProof="1" dirty="0">
              <a:solidFill>
                <a:srgbClr val="C00000"/>
              </a:solidFill>
              <a:latin typeface="华文新魏" pitchFamily="2" charset="-122"/>
              <a:ea typeface="华文新魏" pitchFamily="2" charset="-122"/>
            </a:endParaRPr>
          </a:p>
          <a:p>
            <a:pPr eaLnBrk="1" fontAlgn="base" hangingPunct="1">
              <a:lnSpc>
                <a:spcPct val="125000"/>
              </a:lnSpc>
              <a:buNone/>
            </a:pPr>
            <a:r>
              <a:rPr lang="zh-CN" altLang="en-US" sz="1800" b="1" strike="noStrike" noProof="1" dirty="0">
                <a:solidFill>
                  <a:srgbClr val="0000FF"/>
                </a:solidFill>
                <a:latin typeface="华文新魏" pitchFamily="2" charset="-122"/>
                <a:ea typeface="华文新魏" pitchFamily="2" charset="-122"/>
              </a:rPr>
              <a:t>  </a:t>
            </a:r>
            <a:r>
              <a:rPr lang="zh-CN" altLang="en-US" sz="1800" b="1" strike="noStrike" noProof="1" dirty="0">
                <a:solidFill>
                  <a:srgbClr val="0000FF"/>
                </a:solidFill>
                <a:latin typeface="幼圆" pitchFamily="49" charset="-122"/>
                <a:ea typeface="幼圆" pitchFamily="49" charset="-122"/>
              </a:rPr>
              <a:t>核能聚变、太阳能利用</a:t>
            </a:r>
            <a:endParaRPr lang="zh-CN" altLang="en-US" sz="1800" b="1" strike="noStrike" noProof="1" dirty="0">
              <a:solidFill>
                <a:srgbClr val="0000FF"/>
              </a:solidFill>
              <a:latin typeface="幼圆" pitchFamily="49" charset="-122"/>
              <a:ea typeface="幼圆" pitchFamily="49" charset="-122"/>
            </a:endParaRPr>
          </a:p>
          <a:p>
            <a:pPr eaLnBrk="1" fontAlgn="base" hangingPunct="1">
              <a:lnSpc>
                <a:spcPct val="125000"/>
              </a:lnSpc>
              <a:buNone/>
            </a:pPr>
            <a:r>
              <a:rPr lang="en-US" altLang="zh-CN" sz="2000" b="1" strike="noStrike" noProof="1" dirty="0">
                <a:solidFill>
                  <a:srgbClr val="C00000"/>
                </a:solidFill>
                <a:latin typeface="华文新魏" pitchFamily="2" charset="-122"/>
                <a:ea typeface="华文新魏" pitchFamily="2" charset="-122"/>
              </a:rPr>
              <a:t>-</a:t>
            </a:r>
            <a:r>
              <a:rPr lang="zh-CN" altLang="en-US" sz="2000" b="1" strike="noStrike" noProof="1" dirty="0">
                <a:solidFill>
                  <a:srgbClr val="C00000"/>
                </a:solidFill>
                <a:latin typeface="华文新魏" pitchFamily="2" charset="-122"/>
                <a:ea typeface="华文新魏" pitchFamily="2" charset="-122"/>
              </a:rPr>
              <a:t>空间技术领域：</a:t>
            </a:r>
            <a:endParaRPr lang="zh-CN" altLang="en-US" sz="2000" b="1" strike="noStrike" noProof="1" dirty="0">
              <a:solidFill>
                <a:srgbClr val="C00000"/>
              </a:solidFill>
              <a:latin typeface="华文新魏" pitchFamily="2" charset="-122"/>
              <a:ea typeface="华文新魏" pitchFamily="2" charset="-122"/>
            </a:endParaRPr>
          </a:p>
          <a:p>
            <a:pPr eaLnBrk="1" fontAlgn="base" hangingPunct="1">
              <a:lnSpc>
                <a:spcPct val="125000"/>
              </a:lnSpc>
              <a:buNone/>
            </a:pPr>
            <a:r>
              <a:rPr lang="zh-CN" altLang="en-US" sz="1800" b="1" strike="noStrike" noProof="1" dirty="0">
                <a:solidFill>
                  <a:srgbClr val="0000FF"/>
                </a:solidFill>
                <a:latin typeface="华文新魏" pitchFamily="2" charset="-122"/>
                <a:ea typeface="华文新魏" pitchFamily="2" charset="-122"/>
              </a:rPr>
              <a:t>  </a:t>
            </a:r>
            <a:r>
              <a:rPr lang="zh-CN" altLang="en-US" sz="1800" b="1" strike="noStrike" noProof="1" dirty="0">
                <a:solidFill>
                  <a:srgbClr val="0000FF"/>
                </a:solidFill>
                <a:latin typeface="幼圆" pitchFamily="49" charset="-122"/>
                <a:ea typeface="幼圆" pitchFamily="49" charset="-122"/>
              </a:rPr>
              <a:t>航天飞机、永久性空间站</a:t>
            </a:r>
            <a:endParaRPr lang="zh-CN" altLang="en-US" sz="1800" b="1" strike="noStrike" noProof="1" dirty="0">
              <a:solidFill>
                <a:srgbClr val="0000FF"/>
              </a:solidFill>
              <a:latin typeface="幼圆" pitchFamily="49" charset="-122"/>
              <a:ea typeface="幼圆" pitchFamily="49" charset="-122"/>
            </a:endParaRPr>
          </a:p>
          <a:p>
            <a:pPr eaLnBrk="1" fontAlgn="base" hangingPunct="1">
              <a:lnSpc>
                <a:spcPct val="125000"/>
              </a:lnSpc>
              <a:buNone/>
            </a:pPr>
            <a:r>
              <a:rPr lang="en-US" altLang="zh-CN" sz="2000" b="1" strike="noStrike" noProof="1" dirty="0">
                <a:solidFill>
                  <a:srgbClr val="C00000"/>
                </a:solidFill>
                <a:latin typeface="华文新魏" pitchFamily="2" charset="-122"/>
                <a:ea typeface="华文新魏" pitchFamily="2" charset="-122"/>
              </a:rPr>
              <a:t>-</a:t>
            </a:r>
            <a:r>
              <a:rPr lang="zh-CN" altLang="en-US" sz="2000" b="1" strike="noStrike" noProof="1" dirty="0">
                <a:solidFill>
                  <a:srgbClr val="C00000"/>
                </a:solidFill>
                <a:latin typeface="华文新魏" pitchFamily="2" charset="-122"/>
                <a:ea typeface="华文新魏" pitchFamily="2" charset="-122"/>
              </a:rPr>
              <a:t>海洋技术领域：</a:t>
            </a:r>
            <a:endParaRPr lang="zh-CN" altLang="en-US" sz="2000" b="1" strike="noStrike" noProof="1" dirty="0">
              <a:solidFill>
                <a:srgbClr val="C00000"/>
              </a:solidFill>
              <a:latin typeface="华文新魏" pitchFamily="2" charset="-122"/>
              <a:ea typeface="华文新魏" pitchFamily="2" charset="-122"/>
            </a:endParaRPr>
          </a:p>
          <a:p>
            <a:pPr eaLnBrk="1" fontAlgn="base" hangingPunct="1">
              <a:lnSpc>
                <a:spcPct val="125000"/>
              </a:lnSpc>
              <a:buNone/>
            </a:pPr>
            <a:r>
              <a:rPr lang="zh-CN" altLang="en-US" sz="1800" b="1" strike="noStrike" noProof="1" dirty="0">
                <a:solidFill>
                  <a:srgbClr val="0000FF"/>
                </a:solidFill>
                <a:latin typeface="华文新魏" pitchFamily="2" charset="-122"/>
                <a:ea typeface="华文新魏" pitchFamily="2" charset="-122"/>
              </a:rPr>
              <a:t>  </a:t>
            </a:r>
            <a:r>
              <a:rPr lang="zh-CN" altLang="en-US" sz="1800" b="1" strike="noStrike" noProof="1" dirty="0">
                <a:solidFill>
                  <a:srgbClr val="0000FF"/>
                </a:solidFill>
                <a:latin typeface="华文新魏" pitchFamily="2" charset="-122"/>
                <a:ea typeface="幼圆" pitchFamily="49" charset="-122"/>
              </a:rPr>
              <a:t>深海探矿、海水淡化</a:t>
            </a:r>
            <a:endParaRPr lang="zh-CN" altLang="en-US" sz="1800" b="1" strike="noStrike" noProof="1" dirty="0">
              <a:solidFill>
                <a:srgbClr val="0000FF"/>
              </a:solidFill>
              <a:ea typeface="幼圆" pitchFamily="49" charset="-122"/>
            </a:endParaRPr>
          </a:p>
        </p:txBody>
      </p:sp>
      <p:sp>
        <p:nvSpPr>
          <p:cNvPr id="49154" name="矩形 778251"/>
          <p:cNvSpPr/>
          <p:nvPr/>
        </p:nvSpPr>
        <p:spPr>
          <a:xfrm>
            <a:off x="2073593" y="6155690"/>
            <a:ext cx="169862" cy="366713"/>
          </a:xfrm>
          <a:prstGeom prst="rect">
            <a:avLst/>
          </a:prstGeom>
          <a:noFill/>
          <a:ln w="9525">
            <a:noFill/>
          </a:ln>
        </p:spPr>
        <p:txBody>
          <a:bodyPr wrap="none" anchor="t">
            <a:spAutoFit/>
          </a:bodyPr>
          <a:p>
            <a:endParaRPr lang="zh-CN" altLang="zh-CN" b="1" dirty="0">
              <a:solidFill>
                <a:srgbClr val="365AC0"/>
              </a:solidFill>
              <a:latin typeface="Arial" panose="020B0604020202020204" pitchFamily="34" charset="0"/>
              <a:ea typeface="宋体" panose="02010600030101010101" pitchFamily="2" charset="-122"/>
            </a:endParaRPr>
          </a:p>
        </p:txBody>
      </p:sp>
      <p:pic>
        <p:nvPicPr>
          <p:cNvPr id="49155" name="图片 778252" descr="00e04c8173f60aec9da001"/>
          <p:cNvPicPr>
            <a:picLocks noChangeAspect="1"/>
          </p:cNvPicPr>
          <p:nvPr/>
        </p:nvPicPr>
        <p:blipFill>
          <a:blip r:embed="rId1"/>
          <a:stretch>
            <a:fillRect/>
          </a:stretch>
        </p:blipFill>
        <p:spPr>
          <a:xfrm rot="891893">
            <a:off x="3662680" y="3995103"/>
            <a:ext cx="2663825" cy="2287587"/>
          </a:xfrm>
          <a:prstGeom prst="rect">
            <a:avLst/>
          </a:prstGeom>
          <a:noFill/>
          <a:ln w="9525">
            <a:noFill/>
          </a:ln>
        </p:spPr>
      </p:pic>
      <p:sp>
        <p:nvSpPr>
          <p:cNvPr id="49156" name="矩形 778253"/>
          <p:cNvSpPr/>
          <p:nvPr/>
        </p:nvSpPr>
        <p:spPr>
          <a:xfrm>
            <a:off x="3735705" y="755015"/>
            <a:ext cx="1282700" cy="2879725"/>
          </a:xfrm>
          <a:prstGeom prst="rect">
            <a:avLst/>
          </a:prstGeom>
          <a:noFill/>
          <a:ln w="9525">
            <a:noFill/>
          </a:ln>
        </p:spPr>
        <p:txBody>
          <a:bodyPr vert="eaVert" anchor="t">
            <a:spAutoFit/>
          </a:bodyPr>
          <a:p>
            <a:r>
              <a:rPr lang="zh-CN" altLang="en-US" sz="3600" b="1" i="1" dirty="0">
                <a:solidFill>
                  <a:srgbClr val="800080"/>
                </a:solidFill>
                <a:latin typeface="Arial" panose="020B0604020202020204" pitchFamily="34" charset="0"/>
                <a:ea typeface="黑体" panose="02010609060101010101" pitchFamily="49" charset="-122"/>
              </a:rPr>
              <a:t>六大技术领域</a:t>
            </a:r>
            <a:endParaRPr lang="zh-CN" altLang="en-US" sz="3600" b="1" i="1" dirty="0">
              <a:solidFill>
                <a:srgbClr val="800080"/>
              </a:solidFill>
              <a:latin typeface="Arial" panose="020B0604020202020204" pitchFamily="34" charset="0"/>
              <a:ea typeface="黑体" panose="02010609060101010101" pitchFamily="49" charset="-122"/>
            </a:endParaRPr>
          </a:p>
          <a:p>
            <a:r>
              <a:rPr lang="zh-CN" altLang="en-US" sz="3600" b="1" i="1" dirty="0">
                <a:solidFill>
                  <a:srgbClr val="800080"/>
                </a:solidFill>
                <a:latin typeface="Arial" panose="020B0604020202020204" pitchFamily="34" charset="0"/>
                <a:ea typeface="黑体" panose="02010609060101010101" pitchFamily="49" charset="-122"/>
              </a:rPr>
              <a:t>及其重要技术</a:t>
            </a:r>
            <a:endParaRPr lang="zh-CN" altLang="en-US" sz="3600" b="1" i="1" dirty="0">
              <a:solidFill>
                <a:srgbClr val="800080"/>
              </a:solidFill>
              <a:latin typeface="Arial" panose="020B0604020202020204" pitchFamily="34" charset="0"/>
              <a:ea typeface="黑体" panose="02010609060101010101" pitchFamily="49" charset="-122"/>
            </a:endParaRPr>
          </a:p>
        </p:txBody>
      </p:sp>
      <p:sp>
        <p:nvSpPr>
          <p:cNvPr id="49157" name="圆角矩形 4"/>
          <p:cNvSpPr/>
          <p:nvPr/>
        </p:nvSpPr>
        <p:spPr>
          <a:xfrm>
            <a:off x="6902768" y="5498465"/>
            <a:ext cx="1435100" cy="460375"/>
          </a:xfrm>
          <a:prstGeom prst="roundRect">
            <a:avLst>
              <a:gd name="adj" fmla="val 22616"/>
            </a:avLst>
          </a:prstGeom>
          <a:blipFill rotWithShape="1">
            <a:blip r:embed="rId2"/>
          </a:blipFill>
          <a:ln w="38100" cap="flat" cmpd="sng">
            <a:solidFill>
              <a:srgbClr val="A3A3E0"/>
            </a:solidFill>
            <a:prstDash val="solid"/>
            <a:round/>
            <a:headEnd type="none" w="med" len="med"/>
            <a:tailEnd type="none" w="med" len="med"/>
          </a:ln>
        </p:spPr>
        <p:txBody>
          <a:bodyPr anchor="t"/>
          <a:p>
            <a:pPr algn="ctr"/>
            <a:r>
              <a:rPr lang="zh-CN" altLang="en-US" sz="2000" b="1" dirty="0">
                <a:solidFill>
                  <a:srgbClr val="FF0000"/>
                </a:solidFill>
                <a:latin typeface="幼圆" pitchFamily="49" charset="-122"/>
                <a:ea typeface="幼圆" pitchFamily="49" charset="-122"/>
              </a:rPr>
              <a:t>高技术</a:t>
            </a:r>
            <a:endParaRPr lang="zh-CN" altLang="en-US" sz="2000" b="1" dirty="0">
              <a:solidFill>
                <a:srgbClr val="FF0000"/>
              </a:solidFill>
              <a:latin typeface="幼圆" pitchFamily="49" charset="-122"/>
              <a:ea typeface="幼圆" pitchFamily="49" charset="-122"/>
            </a:endParaRPr>
          </a:p>
        </p:txBody>
      </p:sp>
      <p:grpSp>
        <p:nvGrpSpPr>
          <p:cNvPr id="49158" name="组合 778269"/>
          <p:cNvGrpSpPr/>
          <p:nvPr/>
        </p:nvGrpSpPr>
        <p:grpSpPr>
          <a:xfrm>
            <a:off x="5175568" y="828040"/>
            <a:ext cx="3851275" cy="4308475"/>
            <a:chOff x="3334" y="1344"/>
            <a:chExt cx="2426" cy="2714"/>
          </a:xfrm>
        </p:grpSpPr>
        <p:pic>
          <p:nvPicPr>
            <p:cNvPr id="49159" name="图片 778256" descr="6608733_150356375000_2"/>
            <p:cNvPicPr>
              <a:picLocks noChangeAspect="1"/>
            </p:cNvPicPr>
            <p:nvPr/>
          </p:nvPicPr>
          <p:blipFill>
            <a:blip r:embed="rId3"/>
            <a:stretch>
              <a:fillRect/>
            </a:stretch>
          </p:blipFill>
          <p:spPr>
            <a:xfrm>
              <a:off x="3696" y="1842"/>
              <a:ext cx="1927" cy="1285"/>
            </a:xfrm>
            <a:prstGeom prst="rect">
              <a:avLst/>
            </a:prstGeom>
            <a:noFill/>
            <a:ln w="9525">
              <a:noFill/>
            </a:ln>
          </p:spPr>
        </p:pic>
        <p:sp>
          <p:nvSpPr>
            <p:cNvPr id="49160" name="椭圆 778257"/>
            <p:cNvSpPr/>
            <p:nvPr/>
          </p:nvSpPr>
          <p:spPr>
            <a:xfrm>
              <a:off x="3334" y="1480"/>
              <a:ext cx="629" cy="544"/>
            </a:xfrm>
            <a:prstGeom prst="ellipse">
              <a:avLst/>
            </a:prstGeom>
            <a:solidFill>
              <a:srgbClr val="FFCCCC"/>
            </a:solidFill>
            <a:ln w="9525" cap="flat" cmpd="sng">
              <a:solidFill>
                <a:schemeClr val="tx1"/>
              </a:solidFill>
              <a:prstDash val="solid"/>
              <a:round/>
              <a:headEnd type="none" w="med" len="med"/>
              <a:tailEnd type="none" w="med" len="med"/>
            </a:ln>
          </p:spPr>
          <p:txBody>
            <a:bodyPr wrap="none" anchor="ctr"/>
            <a:p>
              <a:pPr algn="ctr"/>
              <a:r>
                <a:rPr lang="zh-CN" altLang="en-US" b="1" dirty="0">
                  <a:solidFill>
                    <a:srgbClr val="3333FF"/>
                  </a:solidFill>
                  <a:latin typeface="Arial" panose="020B0604020202020204" pitchFamily="34" charset="0"/>
                  <a:ea typeface="宋体" panose="02010600030101010101" pitchFamily="2" charset="-122"/>
                </a:rPr>
                <a:t>生物</a:t>
              </a:r>
              <a:endParaRPr lang="zh-CN" altLang="en-US" b="1" dirty="0">
                <a:solidFill>
                  <a:srgbClr val="3333FF"/>
                </a:solidFill>
                <a:latin typeface="Arial" panose="020B0604020202020204" pitchFamily="34" charset="0"/>
                <a:ea typeface="宋体" panose="02010600030101010101" pitchFamily="2" charset="-122"/>
              </a:endParaRPr>
            </a:p>
            <a:p>
              <a:pPr algn="ctr"/>
              <a:r>
                <a:rPr lang="zh-CN" altLang="en-US" b="1" dirty="0">
                  <a:solidFill>
                    <a:srgbClr val="3333FF"/>
                  </a:solidFill>
                  <a:latin typeface="Arial" panose="020B0604020202020204" pitchFamily="34" charset="0"/>
                  <a:ea typeface="宋体" panose="02010600030101010101" pitchFamily="2" charset="-122"/>
                </a:rPr>
                <a:t>纳米</a:t>
              </a:r>
              <a:endParaRPr lang="zh-CN" altLang="en-US" sz="1600" b="1" dirty="0">
                <a:solidFill>
                  <a:srgbClr val="3333FF"/>
                </a:solidFill>
                <a:latin typeface="Arial" panose="020B0604020202020204" pitchFamily="34" charset="0"/>
                <a:ea typeface="宋体" panose="02010600030101010101" pitchFamily="2" charset="-122"/>
              </a:endParaRPr>
            </a:p>
          </p:txBody>
        </p:sp>
        <p:sp>
          <p:nvSpPr>
            <p:cNvPr id="49161" name="椭圆 778258"/>
            <p:cNvSpPr/>
            <p:nvPr/>
          </p:nvSpPr>
          <p:spPr>
            <a:xfrm>
              <a:off x="4286" y="1389"/>
              <a:ext cx="629" cy="486"/>
            </a:xfrm>
            <a:prstGeom prst="ellipse">
              <a:avLst/>
            </a:prstGeom>
            <a:solidFill>
              <a:srgbClr val="FFCCCC"/>
            </a:solidFill>
            <a:ln w="9525" cap="flat" cmpd="sng">
              <a:solidFill>
                <a:schemeClr val="tx1"/>
              </a:solidFill>
              <a:prstDash val="solid"/>
              <a:round/>
              <a:headEnd type="none" w="med" len="med"/>
              <a:tailEnd type="none" w="med" len="med"/>
            </a:ln>
          </p:spPr>
          <p:txBody>
            <a:bodyPr wrap="none" anchor="ctr"/>
            <a:p>
              <a:pPr algn="ctr"/>
              <a:r>
                <a:rPr lang="zh-CN" altLang="en-US" b="1" dirty="0">
                  <a:solidFill>
                    <a:srgbClr val="3333FF"/>
                  </a:solidFill>
                  <a:latin typeface="Arial" panose="020B0604020202020204" pitchFamily="34" charset="0"/>
                  <a:ea typeface="宋体" panose="02010600030101010101" pitchFamily="2" charset="-122"/>
                </a:rPr>
                <a:t>空间</a:t>
              </a:r>
              <a:endParaRPr lang="zh-CN" altLang="en-US" sz="1600" b="1" dirty="0">
                <a:solidFill>
                  <a:srgbClr val="3333FF"/>
                </a:solidFill>
                <a:latin typeface="Arial" panose="020B0604020202020204" pitchFamily="34" charset="0"/>
                <a:ea typeface="宋体" panose="02010600030101010101" pitchFamily="2" charset="-122"/>
              </a:endParaRPr>
            </a:p>
          </p:txBody>
        </p:sp>
        <p:sp>
          <p:nvSpPr>
            <p:cNvPr id="49162" name="椭圆 778259"/>
            <p:cNvSpPr/>
            <p:nvPr/>
          </p:nvSpPr>
          <p:spPr>
            <a:xfrm>
              <a:off x="5148" y="1344"/>
              <a:ext cx="612" cy="543"/>
            </a:xfrm>
            <a:prstGeom prst="ellipse">
              <a:avLst/>
            </a:prstGeom>
            <a:solidFill>
              <a:srgbClr val="FFCCCC"/>
            </a:solidFill>
            <a:ln w="9525" cap="flat" cmpd="sng">
              <a:solidFill>
                <a:schemeClr val="tx1"/>
              </a:solidFill>
              <a:prstDash val="solid"/>
              <a:round/>
              <a:headEnd type="none" w="med" len="med"/>
              <a:tailEnd type="none" w="med" len="med"/>
            </a:ln>
          </p:spPr>
          <p:txBody>
            <a:bodyPr wrap="none" anchor="ctr"/>
            <a:p>
              <a:pPr algn="ctr"/>
              <a:r>
                <a:rPr lang="zh-CN" altLang="en-US" sz="1600" b="1" dirty="0">
                  <a:solidFill>
                    <a:srgbClr val="3333FF"/>
                  </a:solidFill>
                  <a:latin typeface="Arial" panose="020B0604020202020204" pitchFamily="34" charset="0"/>
                  <a:ea typeface="宋体" panose="02010600030101010101" pitchFamily="2" charset="-122"/>
                </a:rPr>
                <a:t>海洋</a:t>
              </a:r>
              <a:endParaRPr lang="zh-CN" altLang="en-US" sz="1600" b="1" dirty="0">
                <a:solidFill>
                  <a:srgbClr val="3333FF"/>
                </a:solidFill>
                <a:latin typeface="Arial" panose="020B0604020202020204" pitchFamily="34" charset="0"/>
                <a:ea typeface="宋体" panose="02010600030101010101" pitchFamily="2" charset="-122"/>
              </a:endParaRPr>
            </a:p>
            <a:p>
              <a:pPr algn="ctr"/>
              <a:r>
                <a:rPr lang="zh-CN" altLang="en-US" sz="1600" b="1" dirty="0">
                  <a:solidFill>
                    <a:srgbClr val="3333FF"/>
                  </a:solidFill>
                  <a:latin typeface="Arial" panose="020B0604020202020204" pitchFamily="34" charset="0"/>
                  <a:ea typeface="宋体" panose="02010600030101010101" pitchFamily="2" charset="-122"/>
                </a:rPr>
                <a:t>环境</a:t>
              </a:r>
              <a:endParaRPr lang="zh-CN" altLang="en-US" sz="1600" b="1" dirty="0">
                <a:solidFill>
                  <a:srgbClr val="3333FF"/>
                </a:solidFill>
                <a:latin typeface="Arial" panose="020B0604020202020204" pitchFamily="34" charset="0"/>
                <a:ea typeface="宋体" panose="02010600030101010101" pitchFamily="2" charset="-122"/>
              </a:endParaRPr>
            </a:p>
          </p:txBody>
        </p:sp>
        <p:sp>
          <p:nvSpPr>
            <p:cNvPr id="49163" name="椭圆 778261"/>
            <p:cNvSpPr/>
            <p:nvPr/>
          </p:nvSpPr>
          <p:spPr>
            <a:xfrm>
              <a:off x="4286" y="2478"/>
              <a:ext cx="680" cy="272"/>
            </a:xfrm>
            <a:prstGeom prst="ellipse">
              <a:avLst/>
            </a:prstGeom>
            <a:solidFill>
              <a:srgbClr val="FFCCCC"/>
            </a:solidFill>
            <a:ln w="9525" cap="flat" cmpd="sng">
              <a:solidFill>
                <a:schemeClr val="tx1"/>
              </a:solidFill>
              <a:prstDash val="solid"/>
              <a:round/>
              <a:headEnd type="none" w="med" len="med"/>
              <a:tailEnd type="none" w="med" len="med"/>
            </a:ln>
          </p:spPr>
          <p:txBody>
            <a:bodyPr wrap="none" anchor="ctr"/>
            <a:p>
              <a:pPr algn="ctr"/>
              <a:r>
                <a:rPr lang="zh-CN" altLang="en-US" sz="1600" b="1" dirty="0">
                  <a:solidFill>
                    <a:srgbClr val="3333FF"/>
                  </a:solidFill>
                  <a:latin typeface="Arial" panose="020B0604020202020204" pitchFamily="34" charset="0"/>
                  <a:ea typeface="宋体" panose="02010600030101010101" pitchFamily="2" charset="-122"/>
                </a:rPr>
                <a:t>电子信息</a:t>
              </a:r>
              <a:endParaRPr lang="zh-CN" altLang="en-US" sz="1600" b="1" dirty="0">
                <a:solidFill>
                  <a:srgbClr val="3333FF"/>
                </a:solidFill>
                <a:latin typeface="Arial" panose="020B0604020202020204" pitchFamily="34" charset="0"/>
                <a:ea typeface="宋体" panose="02010600030101010101" pitchFamily="2" charset="-122"/>
              </a:endParaRPr>
            </a:p>
          </p:txBody>
        </p:sp>
        <p:pic>
          <p:nvPicPr>
            <p:cNvPr id="49164" name="图片 778263" descr="u=3291527288,2156476447&amp;fm=21&amp;gp=0"/>
            <p:cNvPicPr>
              <a:picLocks noChangeAspect="1"/>
            </p:cNvPicPr>
            <p:nvPr/>
          </p:nvPicPr>
          <p:blipFill>
            <a:blip r:embed="rId4"/>
            <a:stretch>
              <a:fillRect/>
            </a:stretch>
          </p:blipFill>
          <p:spPr>
            <a:xfrm>
              <a:off x="4059" y="3158"/>
              <a:ext cx="1362" cy="900"/>
            </a:xfrm>
            <a:prstGeom prst="rect">
              <a:avLst/>
            </a:prstGeom>
            <a:noFill/>
            <a:ln w="9525">
              <a:noFill/>
            </a:ln>
          </p:spPr>
        </p:pic>
        <p:sp>
          <p:nvSpPr>
            <p:cNvPr id="49165" name="矩形 778264"/>
            <p:cNvSpPr/>
            <p:nvPr/>
          </p:nvSpPr>
          <p:spPr>
            <a:xfrm>
              <a:off x="4422" y="2840"/>
              <a:ext cx="499" cy="817"/>
            </a:xfrm>
            <a:prstGeom prst="rect">
              <a:avLst/>
            </a:prstGeom>
            <a:solidFill>
              <a:srgbClr val="FFCCCC"/>
            </a:solidFill>
            <a:ln w="9525" cap="flat" cmpd="sng">
              <a:solidFill>
                <a:schemeClr val="tx1"/>
              </a:solidFill>
              <a:prstDash val="solid"/>
              <a:miter/>
              <a:headEnd type="none" w="med" len="med"/>
              <a:tailEnd type="none" w="med" len="med"/>
            </a:ln>
          </p:spPr>
          <p:txBody>
            <a:bodyPr wrap="none" anchor="ctr"/>
            <a:p>
              <a:pPr algn="ctr"/>
              <a:r>
                <a:rPr lang="zh-CN" altLang="en-US" b="1" dirty="0">
                  <a:solidFill>
                    <a:srgbClr val="3333FF"/>
                  </a:solidFill>
                  <a:latin typeface="Arial" panose="020B0604020202020204" pitchFamily="34" charset="0"/>
                  <a:ea typeface="宋体" panose="02010600030101010101" pitchFamily="2" charset="-122"/>
                </a:rPr>
                <a:t>新</a:t>
              </a:r>
              <a:endParaRPr lang="zh-CN" altLang="en-US" b="1" dirty="0">
                <a:solidFill>
                  <a:srgbClr val="3333FF"/>
                </a:solidFill>
                <a:latin typeface="Arial" panose="020B0604020202020204" pitchFamily="34" charset="0"/>
                <a:ea typeface="宋体" panose="02010600030101010101" pitchFamily="2" charset="-122"/>
              </a:endParaRPr>
            </a:p>
            <a:p>
              <a:pPr algn="ctr"/>
              <a:r>
                <a:rPr lang="zh-CN" altLang="en-US" b="1" dirty="0">
                  <a:solidFill>
                    <a:srgbClr val="3333FF"/>
                  </a:solidFill>
                  <a:latin typeface="Arial" panose="020B0604020202020204" pitchFamily="34" charset="0"/>
                  <a:ea typeface="宋体" panose="02010600030101010101" pitchFamily="2" charset="-122"/>
                </a:rPr>
                <a:t>能</a:t>
              </a:r>
              <a:endParaRPr lang="zh-CN" altLang="en-US" b="1" dirty="0">
                <a:solidFill>
                  <a:srgbClr val="3333FF"/>
                </a:solidFill>
                <a:latin typeface="Arial" panose="020B0604020202020204" pitchFamily="34" charset="0"/>
                <a:ea typeface="宋体" panose="02010600030101010101" pitchFamily="2" charset="-122"/>
              </a:endParaRPr>
            </a:p>
            <a:p>
              <a:pPr algn="ctr"/>
              <a:r>
                <a:rPr lang="zh-CN" altLang="en-US" b="1" dirty="0">
                  <a:solidFill>
                    <a:srgbClr val="3333FF"/>
                  </a:solidFill>
                  <a:latin typeface="Arial" panose="020B0604020202020204" pitchFamily="34" charset="0"/>
                  <a:ea typeface="宋体" panose="02010600030101010101" pitchFamily="2" charset="-122"/>
                </a:rPr>
                <a:t>源</a:t>
              </a:r>
              <a:endParaRPr lang="zh-CN" altLang="en-US" b="1" dirty="0">
                <a:solidFill>
                  <a:srgbClr val="3333FF"/>
                </a:solidFill>
                <a:latin typeface="Arial" panose="020B0604020202020204" pitchFamily="34" charset="0"/>
                <a:ea typeface="宋体" panose="02010600030101010101" pitchFamily="2" charset="-122"/>
              </a:endParaRPr>
            </a:p>
          </p:txBody>
        </p:sp>
        <p:sp>
          <p:nvSpPr>
            <p:cNvPr id="49166" name="矩形 778265"/>
            <p:cNvSpPr/>
            <p:nvPr/>
          </p:nvSpPr>
          <p:spPr>
            <a:xfrm>
              <a:off x="4014" y="3566"/>
              <a:ext cx="1412" cy="317"/>
            </a:xfrm>
            <a:prstGeom prst="rect">
              <a:avLst/>
            </a:prstGeom>
            <a:solidFill>
              <a:srgbClr val="FFCCCC"/>
            </a:solidFill>
            <a:ln w="9525" cap="flat" cmpd="sng">
              <a:solidFill>
                <a:schemeClr val="tx1"/>
              </a:solidFill>
              <a:prstDash val="solid"/>
              <a:miter/>
              <a:headEnd type="none" w="med" len="med"/>
              <a:tailEnd type="none" w="med" len="med"/>
            </a:ln>
          </p:spPr>
          <p:txBody>
            <a:bodyPr wrap="none" anchor="ctr"/>
            <a:p>
              <a:pPr algn="ctr"/>
              <a:r>
                <a:rPr lang="zh-CN" altLang="en-US" sz="1600" b="1" dirty="0">
                  <a:solidFill>
                    <a:srgbClr val="3333FF"/>
                  </a:solidFill>
                  <a:latin typeface="Arial" panose="020B0604020202020204" pitchFamily="34" charset="0"/>
                  <a:ea typeface="宋体" panose="02010600030101010101" pitchFamily="2" charset="-122"/>
                </a:rPr>
                <a:t>新材料 先进制造</a:t>
              </a:r>
              <a:endParaRPr lang="zh-CN" altLang="en-US" sz="1600" b="1" dirty="0">
                <a:solidFill>
                  <a:srgbClr val="3333FF"/>
                </a:solidFill>
                <a:latin typeface="Arial" panose="020B0604020202020204" pitchFamily="34" charset="0"/>
                <a:ea typeface="宋体" panose="02010600030101010101" pitchFamily="2" charset="-122"/>
              </a:endParaRPr>
            </a:p>
          </p:txBody>
        </p: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0177" name="图片 755716" descr="Img248277793"/>
          <p:cNvPicPr>
            <a:picLocks noChangeAspect="1"/>
          </p:cNvPicPr>
          <p:nvPr/>
        </p:nvPicPr>
        <p:blipFill>
          <a:blip r:embed="rId1"/>
          <a:stretch>
            <a:fillRect/>
          </a:stretch>
        </p:blipFill>
        <p:spPr>
          <a:xfrm>
            <a:off x="695960" y="3629660"/>
            <a:ext cx="3776980" cy="2262505"/>
          </a:xfrm>
          <a:prstGeom prst="rect">
            <a:avLst/>
          </a:prstGeom>
          <a:noFill/>
          <a:ln w="9525">
            <a:noFill/>
          </a:ln>
        </p:spPr>
      </p:pic>
      <p:grpSp>
        <p:nvGrpSpPr>
          <p:cNvPr id="49154" name="组合 755717"/>
          <p:cNvGrpSpPr/>
          <p:nvPr/>
        </p:nvGrpSpPr>
        <p:grpSpPr>
          <a:xfrm rot="-6204049">
            <a:off x="1708144" y="-10167"/>
            <a:ext cx="2157413" cy="4471995"/>
            <a:chOff x="2304" y="912"/>
            <a:chExt cx="3264" cy="2112"/>
          </a:xfrm>
          <a:solidFill>
            <a:schemeClr val="accent6">
              <a:lumMod val="20000"/>
              <a:lumOff val="80000"/>
            </a:schemeClr>
          </a:solidFill>
        </p:grpSpPr>
        <p:sp>
          <p:nvSpPr>
            <p:cNvPr id="49155" name="云形标注 755718"/>
            <p:cNvSpPr/>
            <p:nvPr/>
          </p:nvSpPr>
          <p:spPr>
            <a:xfrm>
              <a:off x="2304" y="912"/>
              <a:ext cx="3264" cy="2112"/>
            </a:xfrm>
            <a:prstGeom prst="cloudCallout">
              <a:avLst>
                <a:gd name="adj1" fmla="val -64065"/>
                <a:gd name="adj2" fmla="val 13875"/>
              </a:avLst>
            </a:prstGeom>
            <a:grpFill/>
            <a:ln w="9525" cap="flat" cmpd="sng">
              <a:solidFill>
                <a:schemeClr val="tx1"/>
              </a:solidFill>
              <a:prstDash val="solid"/>
              <a:round/>
              <a:headEnd type="none" w="med" len="med"/>
              <a:tailEnd type="none" w="med" len="med"/>
            </a:ln>
          </p:spPr>
          <p:txBody>
            <a:bodyPr vert="eaVert" anchor="t"/>
            <a:p>
              <a:pPr algn="ctr" fontAlgn="base"/>
              <a:endParaRPr lang="zh-CN" altLang="zh-CN" sz="2400" strike="noStrike" noProof="1" dirty="0">
                <a:latin typeface="Times New Roman" panose="02020603050405020304" charset="0"/>
                <a:ea typeface="宋体" panose="02010600030101010101" pitchFamily="2" charset="-122"/>
              </a:endParaRPr>
            </a:p>
          </p:txBody>
        </p:sp>
        <p:sp>
          <p:nvSpPr>
            <p:cNvPr id="49156" name="文本框 755719"/>
            <p:cNvSpPr txBox="1"/>
            <p:nvPr/>
          </p:nvSpPr>
          <p:spPr>
            <a:xfrm>
              <a:off x="4506" y="1198"/>
              <a:ext cx="831" cy="291"/>
            </a:xfrm>
            <a:prstGeom prst="rect">
              <a:avLst/>
            </a:prstGeom>
            <a:grpFill/>
            <a:ln w="9525">
              <a:noFill/>
            </a:ln>
          </p:spPr>
          <p:txBody>
            <a:bodyPr vert="eaVert" anchor="t">
              <a:spAutoFit/>
            </a:bodyPr>
            <a:p>
              <a:pPr fontAlgn="base"/>
              <a:endParaRPr lang="zh-CN" altLang="zh-CN" sz="2400" strike="noStrike" noProof="1" dirty="0">
                <a:latin typeface="Times New Roman" panose="02020603050405020304" charset="0"/>
                <a:ea typeface="宋体" panose="02010600030101010101" pitchFamily="2" charset="-122"/>
              </a:endParaRPr>
            </a:p>
          </p:txBody>
        </p:sp>
      </p:grpSp>
      <p:sp>
        <p:nvSpPr>
          <p:cNvPr id="50179" name="矩形 755720"/>
          <p:cNvSpPr/>
          <p:nvPr/>
        </p:nvSpPr>
        <p:spPr>
          <a:xfrm>
            <a:off x="766763" y="1501140"/>
            <a:ext cx="4157662" cy="1476375"/>
          </a:xfrm>
          <a:prstGeom prst="rect">
            <a:avLst/>
          </a:prstGeom>
          <a:noFill/>
          <a:ln w="9525">
            <a:noFill/>
          </a:ln>
        </p:spPr>
        <p:txBody>
          <a:bodyPr anchor="ctr">
            <a:spAutoFit/>
          </a:bodyPr>
          <a:p>
            <a:pPr>
              <a:lnSpc>
                <a:spcPct val="125000"/>
              </a:lnSpc>
            </a:pPr>
            <a:r>
              <a:rPr lang="en-US" altLang="zh-CN" sz="2400" b="1" dirty="0">
                <a:solidFill>
                  <a:srgbClr val="990000"/>
                </a:solidFill>
                <a:latin typeface="华文行楷" pitchFamily="2" charset="-122"/>
                <a:ea typeface="华文行楷" pitchFamily="2" charset="-122"/>
              </a:rPr>
              <a:t>  </a:t>
            </a:r>
            <a:r>
              <a:rPr lang="en-US" altLang="zh-CN" sz="2000" b="1" dirty="0">
                <a:solidFill>
                  <a:srgbClr val="990000"/>
                </a:solidFill>
                <a:latin typeface="楷体" panose="02010609060101010101" charset="-122"/>
                <a:ea typeface="楷体" panose="02010609060101010101" charset="-122"/>
              </a:rPr>
              <a:t>“</a:t>
            </a:r>
            <a:r>
              <a:rPr lang="zh-CN" altLang="en-US" sz="2000" b="1" dirty="0">
                <a:solidFill>
                  <a:srgbClr val="990000"/>
                </a:solidFill>
                <a:latin typeface="楷体" panose="02010609060101010101" charset="-122"/>
                <a:ea typeface="楷体" panose="02010609060101010101" charset="-122"/>
              </a:rPr>
              <a:t>快，真快！就像后边有鞭子赶着似的！这就是现在我们需要的速度。”“我们现在很需要跑。”</a:t>
            </a:r>
            <a:r>
              <a:rPr lang="zh-CN" altLang="en-US" sz="2800" b="1" dirty="0">
                <a:solidFill>
                  <a:srgbClr val="990000"/>
                </a:solidFill>
                <a:latin typeface="楷体" panose="02010609060101010101" charset="-122"/>
                <a:ea typeface="楷体" panose="02010609060101010101" charset="-122"/>
              </a:rPr>
              <a:t> </a:t>
            </a:r>
            <a:endParaRPr lang="zh-CN" altLang="en-US" sz="2800" b="1" dirty="0">
              <a:solidFill>
                <a:srgbClr val="990000"/>
              </a:solidFill>
              <a:latin typeface="楷体" panose="02010609060101010101" charset="-122"/>
              <a:ea typeface="楷体" panose="02010609060101010101" charset="-122"/>
            </a:endParaRPr>
          </a:p>
        </p:txBody>
      </p:sp>
      <p:sp>
        <p:nvSpPr>
          <p:cNvPr id="50180" name="文本框 755722"/>
          <p:cNvSpPr txBox="1"/>
          <p:nvPr/>
        </p:nvSpPr>
        <p:spPr>
          <a:xfrm>
            <a:off x="361950" y="6074410"/>
            <a:ext cx="4563110" cy="398780"/>
          </a:xfrm>
          <a:prstGeom prst="rect">
            <a:avLst/>
          </a:prstGeom>
          <a:solidFill>
            <a:srgbClr val="CCECFF"/>
          </a:solidFill>
          <a:ln w="38100" cap="flat" cmpd="sng">
            <a:noFill/>
            <a:prstDash val="solid"/>
            <a:miter/>
            <a:headEnd type="none" w="med" len="med"/>
            <a:tailEnd type="none" w="med" len="med"/>
          </a:ln>
        </p:spPr>
        <p:txBody>
          <a:bodyPr wrap="square" anchor="t">
            <a:spAutoFit/>
          </a:bodyPr>
          <a:p>
            <a:r>
              <a:rPr lang="en-US" altLang="zh-CN" sz="2000" b="1" dirty="0">
                <a:solidFill>
                  <a:srgbClr val="FF0000"/>
                </a:solidFill>
                <a:latin typeface="楷体" panose="02010609060101010101" charset="-122"/>
                <a:ea typeface="楷体" panose="02010609060101010101" charset="-122"/>
              </a:rPr>
              <a:t>“</a:t>
            </a:r>
            <a:r>
              <a:rPr lang="zh-CN" altLang="en-US" sz="2000" b="1" dirty="0">
                <a:solidFill>
                  <a:srgbClr val="FF0000"/>
                </a:solidFill>
                <a:latin typeface="楷体" panose="02010609060101010101" charset="-122"/>
                <a:ea typeface="楷体" panose="02010609060101010101" charset="-122"/>
                <a:sym typeface="+mn-ea"/>
              </a:rPr>
              <a:t>这次访日，我明白什么叫现代化了</a:t>
            </a:r>
            <a:r>
              <a:rPr lang="en-US" altLang="zh-CN" sz="2000" b="1" dirty="0">
                <a:solidFill>
                  <a:srgbClr val="FF0000"/>
                </a:solidFill>
                <a:latin typeface="楷体" panose="02010609060101010101" charset="-122"/>
                <a:ea typeface="楷体" panose="02010609060101010101" charset="-122"/>
              </a:rPr>
              <a:t>”</a:t>
            </a:r>
            <a:endParaRPr lang="zh-CN" altLang="en-US" sz="2000" b="1" dirty="0">
              <a:solidFill>
                <a:srgbClr val="FF0000"/>
              </a:solidFill>
              <a:latin typeface="楷体" panose="02010609060101010101" charset="-122"/>
              <a:ea typeface="楷体" panose="02010609060101010101" charset="-122"/>
            </a:endParaRPr>
          </a:p>
        </p:txBody>
      </p:sp>
      <p:pic>
        <p:nvPicPr>
          <p:cNvPr id="50181" name="图片 755726" descr="887886744828425889"/>
          <p:cNvPicPr>
            <a:picLocks noChangeAspect="1"/>
          </p:cNvPicPr>
          <p:nvPr/>
        </p:nvPicPr>
        <p:blipFill>
          <a:blip r:embed="rId2"/>
          <a:stretch>
            <a:fillRect/>
          </a:stretch>
        </p:blipFill>
        <p:spPr>
          <a:xfrm>
            <a:off x="5880735" y="1501140"/>
            <a:ext cx="2446655" cy="2068830"/>
          </a:xfrm>
          <a:prstGeom prst="rect">
            <a:avLst/>
          </a:prstGeom>
          <a:noFill/>
          <a:ln w="9525">
            <a:noFill/>
          </a:ln>
        </p:spPr>
      </p:pic>
      <p:sp>
        <p:nvSpPr>
          <p:cNvPr id="50182" name="矩形 755727"/>
          <p:cNvSpPr/>
          <p:nvPr/>
        </p:nvSpPr>
        <p:spPr>
          <a:xfrm>
            <a:off x="5015230" y="3793173"/>
            <a:ext cx="3971290" cy="1052830"/>
          </a:xfrm>
          <a:prstGeom prst="rect">
            <a:avLst/>
          </a:prstGeom>
          <a:solidFill>
            <a:srgbClr val="FFFF99"/>
          </a:solidFill>
          <a:ln w="9525" cap="flat" cmpd="sng">
            <a:noFill/>
            <a:prstDash val="solid"/>
            <a:miter/>
            <a:headEnd type="none" w="med" len="med"/>
            <a:tailEnd type="none" w="med" len="med"/>
          </a:ln>
        </p:spPr>
        <p:txBody>
          <a:bodyPr wrap="square" anchor="ctr">
            <a:spAutoFit/>
          </a:bodyPr>
          <a:p>
            <a:pPr>
              <a:lnSpc>
                <a:spcPct val="125000"/>
              </a:lnSpc>
            </a:pPr>
            <a:r>
              <a:rPr lang="zh-CN" altLang="en-US" dirty="0">
                <a:latin typeface="Arial" panose="020B0604020202020204" pitchFamily="34" charset="0"/>
                <a:ea typeface="宋体" panose="02010600030101010101" pitchFamily="2" charset="-122"/>
              </a:rPr>
              <a:t>　</a:t>
            </a:r>
            <a:r>
              <a:rPr lang="en-US" altLang="zh-CN" sz="1600" b="1" dirty="0">
                <a:solidFill>
                  <a:srgbClr val="0000FF"/>
                </a:solidFill>
                <a:latin typeface="楷体" panose="02010609060101010101" charset="-122"/>
                <a:ea typeface="楷体" panose="02010609060101010101" charset="-122"/>
              </a:rPr>
              <a:t>1979</a:t>
            </a:r>
            <a:r>
              <a:rPr lang="zh-CN" altLang="en-US" sz="1600" b="1" dirty="0">
                <a:solidFill>
                  <a:srgbClr val="0000FF"/>
                </a:solidFill>
                <a:latin typeface="楷体" panose="02010609060101010101" charset="-122"/>
                <a:ea typeface="楷体" panose="02010609060101010101" charset="-122"/>
              </a:rPr>
              <a:t>年</a:t>
            </a:r>
            <a:r>
              <a:rPr lang="en-US" altLang="zh-CN" sz="1600" b="1" dirty="0">
                <a:solidFill>
                  <a:srgbClr val="0000FF"/>
                </a:solidFill>
                <a:latin typeface="楷体" panose="02010609060101010101" charset="-122"/>
                <a:ea typeface="楷体" panose="02010609060101010101" charset="-122"/>
              </a:rPr>
              <a:t>2</a:t>
            </a:r>
            <a:r>
              <a:rPr lang="zh-CN" altLang="en-US" sz="1600" b="1" dirty="0">
                <a:solidFill>
                  <a:srgbClr val="0000FF"/>
                </a:solidFill>
                <a:latin typeface="楷体" panose="02010609060101010101" charset="-122"/>
                <a:ea typeface="楷体" panose="02010609060101010101" charset="-122"/>
              </a:rPr>
              <a:t>月</a:t>
            </a:r>
            <a:r>
              <a:rPr lang="en-US" altLang="zh-CN" sz="1600" b="1" dirty="0">
                <a:solidFill>
                  <a:srgbClr val="0000FF"/>
                </a:solidFill>
                <a:latin typeface="楷体" panose="02010609060101010101" charset="-122"/>
                <a:ea typeface="楷体" panose="02010609060101010101" charset="-122"/>
              </a:rPr>
              <a:t>2</a:t>
            </a:r>
            <a:r>
              <a:rPr lang="zh-CN" altLang="en-US" sz="1600" b="1" dirty="0">
                <a:solidFill>
                  <a:srgbClr val="0000FF"/>
                </a:solidFill>
                <a:latin typeface="楷体" panose="02010609060101010101" charset="-122"/>
                <a:ea typeface="楷体" panose="02010609060101010101" charset="-122"/>
              </a:rPr>
              <a:t>日，邓小平与夫人卓琳在克里斯多夫・</a:t>
            </a:r>
            <a:r>
              <a:rPr lang="en-US" altLang="zh-CN" sz="1600" b="1" dirty="0">
                <a:solidFill>
                  <a:srgbClr val="0000FF"/>
                </a:solidFill>
                <a:latin typeface="楷体" panose="02010609060101010101" charset="-122"/>
                <a:ea typeface="楷体" panose="02010609060101010101" charset="-122"/>
              </a:rPr>
              <a:t>C</a:t>
            </a:r>
            <a:r>
              <a:rPr lang="zh-CN" altLang="en-US" sz="1600" b="1" dirty="0">
                <a:solidFill>
                  <a:srgbClr val="0000FF"/>
                </a:solidFill>
                <a:latin typeface="楷体" panose="02010609060101010101" charset="-122"/>
                <a:ea typeface="楷体" panose="02010609060101010101" charset="-122"/>
              </a:rPr>
              <a:t>・克拉夫特博士的陪同下，参观了美国国家航空航天局的载人航天工程</a:t>
            </a:r>
            <a:endParaRPr lang="zh-CN" altLang="en-US" sz="1600" b="1" dirty="0">
              <a:solidFill>
                <a:srgbClr val="0000FF"/>
              </a:solidFill>
              <a:latin typeface="楷体" panose="02010609060101010101" charset="-122"/>
              <a:ea typeface="楷体" panose="02010609060101010101" charset="-122"/>
            </a:endParaRPr>
          </a:p>
        </p:txBody>
      </p:sp>
      <p:sp>
        <p:nvSpPr>
          <p:cNvPr id="50183" name="矩形 755729"/>
          <p:cNvSpPr/>
          <p:nvPr/>
        </p:nvSpPr>
        <p:spPr>
          <a:xfrm>
            <a:off x="5015865" y="5020945"/>
            <a:ext cx="3970655" cy="744855"/>
          </a:xfrm>
          <a:prstGeom prst="rect">
            <a:avLst/>
          </a:prstGeom>
          <a:solidFill>
            <a:srgbClr val="FFFF99"/>
          </a:solidFill>
          <a:ln w="9525" cap="flat" cmpd="sng">
            <a:solidFill>
              <a:srgbClr val="FF99CC"/>
            </a:solidFill>
            <a:prstDash val="solid"/>
            <a:miter/>
            <a:headEnd type="none" w="med" len="med"/>
            <a:tailEnd type="none" w="med" len="med"/>
          </a:ln>
        </p:spPr>
        <p:txBody>
          <a:bodyPr wrap="square" anchor="ctr">
            <a:spAutoFit/>
          </a:bodyPr>
          <a:p>
            <a:pPr>
              <a:lnSpc>
                <a:spcPct val="125000"/>
              </a:lnSpc>
            </a:pPr>
            <a:r>
              <a:rPr lang="zh-CN" altLang="en-US" dirty="0">
                <a:latin typeface="Arial" panose="020B0604020202020204" pitchFamily="34" charset="0"/>
                <a:ea typeface="宋体" panose="02010600030101010101" pitchFamily="2" charset="-122"/>
              </a:rPr>
              <a:t>　</a:t>
            </a:r>
            <a:r>
              <a:rPr lang="en-US" altLang="zh-CN" sz="1600" b="1" dirty="0">
                <a:solidFill>
                  <a:srgbClr val="0000FF"/>
                </a:solidFill>
                <a:latin typeface="楷体" panose="02010609060101010101" charset="-122"/>
                <a:ea typeface="楷体" panose="02010609060101010101" charset="-122"/>
              </a:rPr>
              <a:t>1978</a:t>
            </a:r>
            <a:r>
              <a:rPr lang="zh-CN" altLang="en-US" sz="1600" b="1" dirty="0">
                <a:solidFill>
                  <a:srgbClr val="0000FF"/>
                </a:solidFill>
                <a:latin typeface="楷体" panose="02010609060101010101" charset="-122"/>
                <a:ea typeface="楷体" panose="02010609060101010101" charset="-122"/>
              </a:rPr>
              <a:t>年</a:t>
            </a:r>
            <a:r>
              <a:rPr lang="en-US" altLang="zh-CN" sz="1600" b="1" dirty="0">
                <a:solidFill>
                  <a:srgbClr val="0000FF"/>
                </a:solidFill>
                <a:latin typeface="楷体" panose="02010609060101010101" charset="-122"/>
                <a:ea typeface="楷体" panose="02010609060101010101" charset="-122"/>
              </a:rPr>
              <a:t>10</a:t>
            </a:r>
            <a:r>
              <a:rPr lang="zh-CN" altLang="en-US" sz="1600" b="1" dirty="0">
                <a:solidFill>
                  <a:srgbClr val="0000FF"/>
                </a:solidFill>
                <a:latin typeface="楷体" panose="02010609060101010101" charset="-122"/>
                <a:ea typeface="楷体" panose="02010609060101010101" charset="-122"/>
              </a:rPr>
              <a:t>月</a:t>
            </a:r>
            <a:r>
              <a:rPr lang="en-US" altLang="zh-CN" sz="1600" b="1" dirty="0">
                <a:solidFill>
                  <a:srgbClr val="0000FF"/>
                </a:solidFill>
                <a:latin typeface="楷体" panose="02010609060101010101" charset="-122"/>
                <a:ea typeface="楷体" panose="02010609060101010101" charset="-122"/>
              </a:rPr>
              <a:t>26</a:t>
            </a:r>
            <a:r>
              <a:rPr lang="zh-CN" altLang="en-US" sz="1600" b="1" dirty="0">
                <a:solidFill>
                  <a:srgbClr val="0000FF"/>
                </a:solidFill>
                <a:latin typeface="楷体" panose="02010609060101010101" charset="-122"/>
                <a:ea typeface="楷体" panose="02010609060101010101" charset="-122"/>
              </a:rPr>
              <a:t>日，邓小平副总理一行乘坐新干线列车赴文化古城京都访问。</a:t>
            </a:r>
            <a:r>
              <a:rPr lang="zh-CN" altLang="en-US" sz="1600" b="1" dirty="0">
                <a:solidFill>
                  <a:srgbClr val="0000FF"/>
                </a:solidFill>
                <a:latin typeface="楷体_GB2312" pitchFamily="49" charset="-122"/>
                <a:ea typeface="楷体_GB2312" pitchFamily="49" charset="-122"/>
              </a:rPr>
              <a:t> </a:t>
            </a:r>
            <a:endParaRPr lang="zh-CN" altLang="en-US" sz="1600" b="1" dirty="0">
              <a:solidFill>
                <a:srgbClr val="0000FF"/>
              </a:solidFill>
              <a:latin typeface="楷体_GB2312" pitchFamily="49" charset="-122"/>
              <a:ea typeface="楷体_GB2312" pitchFamily="49" charset="-122"/>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32" name="图片 1"/>
          <p:cNvPicPr>
            <a:picLocks noChangeAspect="1"/>
          </p:cNvPicPr>
          <p:nvPr/>
        </p:nvPicPr>
        <p:blipFill>
          <a:blip r:embed="rId1"/>
          <a:stretch>
            <a:fillRect/>
          </a:stretch>
        </p:blipFill>
        <p:spPr>
          <a:xfrm>
            <a:off x="5550535" y="3493135"/>
            <a:ext cx="3511550" cy="3171825"/>
          </a:xfrm>
          <a:prstGeom prst="rect">
            <a:avLst/>
          </a:prstGeom>
          <a:noFill/>
          <a:ln w="9525">
            <a:noFill/>
          </a:ln>
        </p:spPr>
      </p:pic>
      <p:sp>
        <p:nvSpPr>
          <p:cNvPr id="4" name="云形标注 781315"/>
          <p:cNvSpPr/>
          <p:nvPr/>
        </p:nvSpPr>
        <p:spPr>
          <a:xfrm>
            <a:off x="114935" y="1299210"/>
            <a:ext cx="5927725" cy="3233738"/>
          </a:xfrm>
          <a:prstGeom prst="cloudCallout">
            <a:avLst>
              <a:gd name="adj1" fmla="val 56135"/>
              <a:gd name="adj2" fmla="val 27252"/>
            </a:avLst>
          </a:prstGeom>
          <a:solidFill>
            <a:schemeClr val="accent2">
              <a:lumMod val="20000"/>
              <a:lumOff val="80000"/>
            </a:schemeClr>
          </a:solidFill>
          <a:ln w="9525" cap="flat" cmpd="sng">
            <a:solidFill>
              <a:schemeClr val="tx1"/>
            </a:solidFill>
            <a:prstDash val="solid"/>
            <a:round/>
            <a:headEnd type="none" w="med" len="med"/>
            <a:tailEnd type="none" w="med" len="med"/>
          </a:ln>
        </p:spPr>
        <p:txBody>
          <a:bodyPr/>
          <a:p>
            <a:pPr marL="0" marR="0" lvl="0" indent="0" algn="ctr" defTabSz="914400" rtl="0" eaLnBrk="1" fontAlgn="base" latinLnBrk="0" hangingPunct="1">
              <a:lnSpc>
                <a:spcPct val="100000"/>
              </a:lnSpc>
              <a:spcBef>
                <a:spcPct val="0"/>
              </a:spcBef>
              <a:spcAft>
                <a:spcPct val="0"/>
              </a:spcAft>
              <a:buClr>
                <a:schemeClr val="bg1"/>
              </a:buClr>
              <a:buSzTx/>
              <a:buFont typeface="Arial" panose="020B0604020202020204" pitchFamily="34" charset="0"/>
              <a:buNone/>
              <a:defRPr/>
            </a:pPr>
            <a:endParaRPr kumimoji="0" lang="zh-CN" altLang="zh-CN" sz="2400" b="0" i="0" u="none" strike="noStrike" kern="1200" cap="none" spc="0" normalizeH="0" baseline="0" noProof="1">
              <a:ln>
                <a:noFill/>
              </a:ln>
              <a:solidFill>
                <a:schemeClr val="tx1"/>
              </a:solidFill>
              <a:effectLst/>
              <a:uLnTx/>
              <a:uFillTx/>
              <a:latin typeface="Times New Roman" panose="02020603050405020304" charset="0"/>
              <a:ea typeface="宋体" panose="02010600030101010101" pitchFamily="2" charset="-122"/>
              <a:cs typeface="+mn-cs"/>
            </a:endParaRPr>
          </a:p>
        </p:txBody>
      </p:sp>
      <p:sp>
        <p:nvSpPr>
          <p:cNvPr id="52234" name="矩形 781317"/>
          <p:cNvSpPr/>
          <p:nvPr/>
        </p:nvSpPr>
        <p:spPr>
          <a:xfrm>
            <a:off x="749935" y="1870710"/>
            <a:ext cx="4765675" cy="2092325"/>
          </a:xfrm>
          <a:prstGeom prst="rect">
            <a:avLst/>
          </a:prstGeom>
          <a:noFill/>
          <a:ln w="9525">
            <a:noFill/>
          </a:ln>
        </p:spPr>
        <p:txBody>
          <a:bodyPr wrap="square" anchor="t">
            <a:spAutoFit/>
          </a:bodyPr>
          <a:p>
            <a:pPr>
              <a:lnSpc>
                <a:spcPct val="125000"/>
              </a:lnSpc>
            </a:pPr>
            <a:r>
              <a:rPr lang="en-US" altLang="zh-CN" sz="2400" b="1" dirty="0">
                <a:latin typeface="Arial" panose="020B0604020202020204" pitchFamily="34" charset="0"/>
                <a:ea typeface="宋体" panose="02010600030101010101" pitchFamily="2" charset="-122"/>
              </a:rPr>
              <a:t>   </a:t>
            </a:r>
            <a:r>
              <a:rPr lang="zh-CN" altLang="en-US" sz="2000" b="1" dirty="0">
                <a:solidFill>
                  <a:srgbClr val="C00000"/>
                </a:solidFill>
                <a:latin typeface="楷体" panose="02010609060101010101" charset="-122"/>
                <a:ea typeface="楷体" panose="02010609060101010101" charset="-122"/>
              </a:rPr>
              <a:t>世界形势日新月异，特别是现代科学技术发展很快。现在的一年抵得上过去古老社会几十年、上百年甚至更长的时间。不以新的思想、观点去继承、发展马克思主义，不是真正的马克思主义者</a:t>
            </a:r>
            <a:endParaRPr lang="en-US" altLang="zh-CN" sz="2000" b="1" dirty="0">
              <a:solidFill>
                <a:srgbClr val="C00000"/>
              </a:solidFill>
              <a:latin typeface="楷体" panose="02010609060101010101" charset="-122"/>
              <a:ea typeface="楷体" panose="02010609060101010101" charset="-122"/>
            </a:endParaRPr>
          </a:p>
        </p:txBody>
      </p:sp>
      <p:sp>
        <p:nvSpPr>
          <p:cNvPr id="52235" name="圆角矩形标注 9"/>
          <p:cNvSpPr/>
          <p:nvPr/>
        </p:nvSpPr>
        <p:spPr>
          <a:xfrm>
            <a:off x="5941060" y="1299210"/>
            <a:ext cx="2949575" cy="1697038"/>
          </a:xfrm>
          <a:prstGeom prst="wedgeRoundRectCallout">
            <a:avLst>
              <a:gd name="adj1" fmla="val -9690"/>
              <a:gd name="adj2" fmla="val 82907"/>
              <a:gd name="adj3" fmla="val 16667"/>
            </a:avLst>
          </a:prstGeom>
          <a:blipFill rotWithShape="1">
            <a:blip r:embed="rId2"/>
          </a:blipFill>
          <a:ln w="38100" cap="flat" cmpd="sng">
            <a:solidFill>
              <a:srgbClr val="FF66CC"/>
            </a:solid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当今世界是开放的世界、中国的发展都离不开世界这个时代的趋势。</a:t>
            </a:r>
            <a:endParaRPr lang="zh-CN" altLang="en-US" sz="2000" b="1" dirty="0">
              <a:solidFill>
                <a:srgbClr val="0000FF"/>
              </a:solidFill>
              <a:latin typeface="楷体" panose="02010609060101010101" charset="-122"/>
              <a:ea typeface="楷体" panose="02010609060101010101" charset="-122"/>
            </a:endParaRPr>
          </a:p>
        </p:txBody>
      </p:sp>
      <p:sp>
        <p:nvSpPr>
          <p:cNvPr id="39940" name="矩形 760836" descr="白色大理石"/>
          <p:cNvSpPr>
            <a:spLocks noTextEdit="1"/>
          </p:cNvSpPr>
          <p:nvPr/>
        </p:nvSpPr>
        <p:spPr>
          <a:xfrm>
            <a:off x="749935" y="6047423"/>
            <a:ext cx="3914775" cy="4318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solidFill>
                  <a:srgbClr val="FF0000"/>
                </a:solidFill>
                <a:latin typeface="宋体" panose="02010600030101010101" pitchFamily="2" charset="-122"/>
                <a:ea typeface="宋体" panose="02010600030101010101" pitchFamily="2" charset="-122"/>
                <a:cs typeface="+mn-cs"/>
              </a:rPr>
              <a:t>冷静沉着 抓住机遇 发展自己  </a:t>
            </a:r>
            <a:endParaRPr lang="zh-CN" altLang="en-US" sz="3600" strike="noStrike" noProof="1">
              <a:solidFill>
                <a:srgbClr val="FF0000"/>
              </a:solidFill>
              <a:latin typeface="宋体" panose="02010600030101010101" pitchFamily="2" charset="-122"/>
              <a:ea typeface="宋体" panose="02010600030101010101" pitchFamily="2" charset="-122"/>
            </a:endParaRPr>
          </a:p>
        </p:txBody>
      </p:sp>
      <p:sp>
        <p:nvSpPr>
          <p:cNvPr id="5" name="矩形 760836" descr="白色大理石"/>
          <p:cNvSpPr>
            <a:spLocks noTextEdit="1"/>
          </p:cNvSpPr>
          <p:nvPr/>
        </p:nvSpPr>
        <p:spPr>
          <a:xfrm>
            <a:off x="434023" y="4728210"/>
            <a:ext cx="4703763" cy="4318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solidFill>
                  <a:schemeClr val="accent2"/>
                </a:solidFill>
                <a:latin typeface="宋体" panose="02010600030101010101" pitchFamily="2" charset="-122"/>
                <a:ea typeface="宋体" panose="02010600030101010101" pitchFamily="2" charset="-122"/>
                <a:cs typeface="+mn-cs"/>
              </a:rPr>
              <a:t>一心一意搞社会主义现代化建设 </a:t>
            </a:r>
            <a:endParaRPr lang="zh-CN" altLang="en-US" sz="3600" strike="noStrike" noProof="1">
              <a:solidFill>
                <a:schemeClr val="accent2"/>
              </a:solidFill>
              <a:latin typeface="宋体" panose="02010600030101010101" pitchFamily="2" charset="-122"/>
              <a:ea typeface="宋体" panose="02010600030101010101" pitchFamily="2" charset="-122"/>
              <a:cs typeface="+mn-cs"/>
            </a:endParaRPr>
          </a:p>
        </p:txBody>
      </p:sp>
      <p:sp>
        <p:nvSpPr>
          <p:cNvPr id="6" name="矩形 760836" descr="白色大理石"/>
          <p:cNvSpPr>
            <a:spLocks noTextEdit="1"/>
          </p:cNvSpPr>
          <p:nvPr/>
        </p:nvSpPr>
        <p:spPr>
          <a:xfrm>
            <a:off x="354648" y="5353685"/>
            <a:ext cx="5033963" cy="4318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solidFill>
                  <a:srgbClr val="FF0000"/>
                </a:solidFill>
                <a:latin typeface="宋体" panose="02010600030101010101" pitchFamily="2" charset="-122"/>
                <a:ea typeface="宋体" panose="02010600030101010101" pitchFamily="2" charset="-122"/>
                <a:cs typeface="+mn-cs"/>
              </a:rPr>
              <a:t>借鉴和吸收人类社会创造的一切文明成果 </a:t>
            </a:r>
            <a:endParaRPr lang="zh-CN" altLang="en-US" sz="3600" strike="noStrike" noProof="1">
              <a:solidFill>
                <a:srgbClr val="FF0000"/>
              </a:solidFill>
              <a:latin typeface="宋体" panose="02010600030101010101" pitchFamily="2" charset="-122"/>
              <a:ea typeface="宋体" panose="02010600030101010101" pitchFamily="2" charset="-122"/>
              <a:cs typeface="+mn-cs"/>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7805" y="1383030"/>
            <a:ext cx="8229600" cy="595630"/>
          </a:xfrm>
        </p:spPr>
        <p:txBody>
          <a:bodyPr/>
          <a:p>
            <a:r>
              <a:rPr lang="en-US" altLang="zh-CN" sz="2800" dirty="0">
                <a:solidFill>
                  <a:srgbClr val="FF0000"/>
                </a:solidFill>
                <a:latin typeface="微软雅黑" panose="020B0503020204020204" charset="-122"/>
                <a:ea typeface="微软雅黑" panose="020B0503020204020204" charset="-122"/>
                <a:cs typeface="微软雅黑" panose="020B0503020204020204" charset="-122"/>
                <a:sym typeface="+mn-ea"/>
              </a:rPr>
              <a:t>2 </a:t>
            </a:r>
            <a:r>
              <a:rPr lang="zh-CN" altLang="en-US" sz="2800" dirty="0">
                <a:solidFill>
                  <a:srgbClr val="FF0000"/>
                </a:solidFill>
                <a:latin typeface="微软雅黑" panose="020B0503020204020204" charset="-122"/>
                <a:ea typeface="微软雅黑" panose="020B0503020204020204" charset="-122"/>
                <a:cs typeface="微软雅黑" panose="020B0503020204020204" charset="-122"/>
                <a:sym typeface="+mn-ea"/>
              </a:rPr>
              <a:t>历史依据：社会主义建设的经验教训</a:t>
            </a:r>
            <a:endParaRPr lang="zh-CN" altLang="en-US" sz="2800"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217805" y="2262505"/>
            <a:ext cx="5512435" cy="3569335"/>
          </a:xfrm>
        </p:spPr>
        <p:txBody>
          <a:bodyPr/>
          <a:p>
            <a:pPr marL="0" indent="0">
              <a:lnSpc>
                <a:spcPct val="185000"/>
              </a:lnSpc>
              <a:buNone/>
            </a:pP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sym typeface="+mn-ea"/>
              </a:rPr>
              <a:t>社会主义建设初步探索的重要成果</a:t>
            </a:r>
            <a:endParaRPr lang="zh-CN" altLang="en-US" b="1" dirty="0">
              <a:solidFill>
                <a:srgbClr val="0000FF"/>
              </a:solidFill>
              <a:latin typeface="微软雅黑" panose="020B0503020204020204" charset="-122"/>
              <a:ea typeface="微软雅黑" panose="020B0503020204020204" charset="-122"/>
              <a:cs typeface="微软雅黑" panose="020B0503020204020204" charset="-122"/>
              <a:sym typeface="+mn-ea"/>
            </a:endParaRPr>
          </a:p>
          <a:p>
            <a:pPr marL="0" indent="0">
              <a:lnSpc>
                <a:spcPct val="185000"/>
              </a:lnSpc>
              <a:buNone/>
            </a:pP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以苏为鉴，总结我们自己的经验，探索自己的建设社会主义的道路。形成了一些正确和比较正确的理论观点、方针政策和实践经验。</a:t>
            </a:r>
            <a:endParaRPr lang="zh-CN" altLang="en-US"/>
          </a:p>
        </p:txBody>
      </p:sp>
      <p:pic>
        <p:nvPicPr>
          <p:cNvPr id="55307" name="图片 1"/>
          <p:cNvPicPr>
            <a:picLocks noChangeAspect="1"/>
          </p:cNvPicPr>
          <p:nvPr/>
        </p:nvPicPr>
        <p:blipFill>
          <a:blip r:embed="rId1"/>
          <a:stretch>
            <a:fillRect/>
          </a:stretch>
        </p:blipFill>
        <p:spPr>
          <a:xfrm>
            <a:off x="6024245" y="1978660"/>
            <a:ext cx="2872740" cy="2155190"/>
          </a:xfrm>
          <a:prstGeom prst="rect">
            <a:avLst/>
          </a:prstGeom>
          <a:noFill/>
          <a:ln w="9525">
            <a:noFill/>
          </a:ln>
        </p:spPr>
      </p:pic>
      <p:pic>
        <p:nvPicPr>
          <p:cNvPr id="55309" name="图片 3"/>
          <p:cNvPicPr>
            <a:picLocks noChangeAspect="1"/>
          </p:cNvPicPr>
          <p:nvPr/>
        </p:nvPicPr>
        <p:blipFill>
          <a:blip r:embed="rId2"/>
          <a:stretch>
            <a:fillRect/>
          </a:stretch>
        </p:blipFill>
        <p:spPr>
          <a:xfrm>
            <a:off x="5955030" y="4243070"/>
            <a:ext cx="2941955" cy="172974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259205"/>
            <a:ext cx="3749675" cy="650875"/>
          </a:xfrm>
        </p:spPr>
        <p:txBody>
          <a:bodyPr/>
          <a:p>
            <a:r>
              <a:rPr lang="zh-CN" altLang="en-US" sz="2400" dirty="0">
                <a:solidFill>
                  <a:schemeClr val="accent2"/>
                </a:solidFill>
                <a:latin typeface="微软雅黑" panose="020B0503020204020204" charset="-122"/>
                <a:ea typeface="微软雅黑" panose="020B0503020204020204" charset="-122"/>
                <a:sym typeface="+mn-ea"/>
              </a:rPr>
              <a:t>社会主义建设中的挫折</a:t>
            </a:r>
            <a:endParaRPr lang="zh-CN" altLang="en-US" sz="2400" dirty="0">
              <a:solidFill>
                <a:schemeClr val="accent2"/>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173355" y="1910080"/>
            <a:ext cx="5442585" cy="2373630"/>
          </a:xfrm>
        </p:spPr>
        <p:txBody>
          <a:bodyPr/>
          <a:p>
            <a:pPr marL="0" indent="0">
              <a:lnSpc>
                <a:spcPct val="145000"/>
              </a:lnSpc>
              <a:buNone/>
            </a:pP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经济上急于求成，盲目求纯和急于过渡；政治上坚持以阶级斗争为纲。</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indent="0">
              <a:lnSpc>
                <a:spcPct val="145000"/>
              </a:lnSpc>
              <a:buNone/>
            </a:pPr>
            <a:r>
              <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    - </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sym typeface="+mn-ea"/>
              </a:rPr>
              <a:t>偏离了实事求是思想路线</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marL="0" indent="0">
              <a:lnSpc>
                <a:spcPct val="145000"/>
              </a:lnSpc>
              <a:buNone/>
            </a:pPr>
            <a:r>
              <a:rPr lang="zh-CN" altLang="en-US" sz="2400"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lang="en-US" alt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sym typeface="+mn-ea"/>
              </a:rPr>
              <a:t>没有完全搞清楚什么是社会主义</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56336" name="图片 5"/>
          <p:cNvPicPr>
            <a:picLocks noChangeAspect="1"/>
          </p:cNvPicPr>
          <p:nvPr/>
        </p:nvPicPr>
        <p:blipFill>
          <a:blip r:embed="rId1"/>
          <a:stretch>
            <a:fillRect/>
          </a:stretch>
        </p:blipFill>
        <p:spPr>
          <a:xfrm>
            <a:off x="5615940" y="1523365"/>
            <a:ext cx="3176905" cy="2030095"/>
          </a:xfrm>
          <a:prstGeom prst="rect">
            <a:avLst/>
          </a:prstGeom>
          <a:noFill/>
          <a:ln w="9525">
            <a:noFill/>
          </a:ln>
        </p:spPr>
      </p:pic>
      <p:pic>
        <p:nvPicPr>
          <p:cNvPr id="4" name="图片 3"/>
          <p:cNvPicPr>
            <a:picLocks noChangeAspect="1"/>
          </p:cNvPicPr>
          <p:nvPr/>
        </p:nvPicPr>
        <p:blipFill>
          <a:blip r:embed="rId2"/>
          <a:stretch>
            <a:fillRect/>
          </a:stretch>
        </p:blipFill>
        <p:spPr>
          <a:xfrm>
            <a:off x="1374775" y="4519930"/>
            <a:ext cx="3040380" cy="1948180"/>
          </a:xfrm>
          <a:prstGeom prst="rect">
            <a:avLst/>
          </a:prstGeom>
        </p:spPr>
      </p:pic>
      <p:pic>
        <p:nvPicPr>
          <p:cNvPr id="5" name="图片 4"/>
          <p:cNvPicPr>
            <a:picLocks noChangeAspect="1"/>
          </p:cNvPicPr>
          <p:nvPr/>
        </p:nvPicPr>
        <p:blipFill>
          <a:blip r:embed="rId3"/>
          <a:stretch>
            <a:fillRect/>
          </a:stretch>
        </p:blipFill>
        <p:spPr>
          <a:xfrm>
            <a:off x="5615940" y="3763010"/>
            <a:ext cx="3195955" cy="2141220"/>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17170" y="1369695"/>
            <a:ext cx="8229600" cy="594995"/>
          </a:xfrm>
        </p:spPr>
        <p:txBody>
          <a:bodyPr/>
          <a:p>
            <a:r>
              <a:rPr lang="zh-CN" altLang="en-US" sz="2400" dirty="0">
                <a:solidFill>
                  <a:schemeClr val="accent2"/>
                </a:solidFill>
                <a:latin typeface="微软雅黑" panose="020B0503020204020204" charset="-122"/>
                <a:ea typeface="微软雅黑" panose="020B0503020204020204" charset="-122"/>
                <a:sym typeface="+mn-ea"/>
              </a:rPr>
              <a:t>其他社会主义国家的兴衰成败</a:t>
            </a:r>
            <a:endParaRPr lang="zh-CN" altLang="en-US" sz="2400" dirty="0">
              <a:solidFill>
                <a:schemeClr val="accent2"/>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25120" y="1964690"/>
            <a:ext cx="8493760" cy="1699895"/>
          </a:xfrm>
        </p:spPr>
        <p:txBody>
          <a:bodyPr/>
          <a:p>
            <a:pPr marL="0" indent="0">
              <a:lnSpc>
                <a:spcPct val="200000"/>
              </a:lnSpc>
              <a:buNone/>
            </a:pPr>
            <a:r>
              <a:rPr lang="en-US" altLang="zh-CN" sz="2400" dirty="0">
                <a:solidFill>
                  <a:schemeClr val="tx2"/>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solidFill>
                  <a:schemeClr val="tx2"/>
                </a:solidFill>
                <a:latin typeface="微软雅黑" panose="020B0503020204020204" charset="-122"/>
                <a:ea typeface="微软雅黑" panose="020B0503020204020204" charset="-122"/>
                <a:cs typeface="微软雅黑" panose="020B0503020204020204" charset="-122"/>
                <a:sym typeface="+mn-ea"/>
              </a:rPr>
              <a:t>原苏联和东欧一些国家在社会主义发展问题上所提供的丰富经验和深刻教训，也是邓小平理论形成的重要历史根据。</a:t>
            </a:r>
            <a:endParaRPr lang="zh-CN" altLang="en-US" sz="2400" dirty="0">
              <a:solidFill>
                <a:schemeClr val="tx2"/>
              </a:solidFill>
              <a:latin typeface="微软雅黑" panose="020B0503020204020204" charset="-122"/>
              <a:ea typeface="微软雅黑" panose="020B0503020204020204" charset="-122"/>
              <a:cs typeface="微软雅黑" panose="020B0503020204020204" charset="-122"/>
              <a:sym typeface="+mn-ea"/>
            </a:endParaRPr>
          </a:p>
        </p:txBody>
      </p:sp>
      <p:pic>
        <p:nvPicPr>
          <p:cNvPr id="57357" name="图片 1"/>
          <p:cNvPicPr>
            <a:picLocks noChangeAspect="1"/>
          </p:cNvPicPr>
          <p:nvPr/>
        </p:nvPicPr>
        <p:blipFill>
          <a:blip r:embed="rId1"/>
          <a:stretch>
            <a:fillRect/>
          </a:stretch>
        </p:blipFill>
        <p:spPr>
          <a:xfrm>
            <a:off x="2075180" y="3839210"/>
            <a:ext cx="3558540" cy="266128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56" name="图片 2" descr="苏联解体地图.jpg"/>
          <p:cNvPicPr>
            <a:picLocks noChangeAspect="1"/>
          </p:cNvPicPr>
          <p:nvPr/>
        </p:nvPicPr>
        <p:blipFill>
          <a:blip r:embed="rId1"/>
          <a:stretch>
            <a:fillRect/>
          </a:stretch>
        </p:blipFill>
        <p:spPr>
          <a:xfrm>
            <a:off x="441960" y="1479550"/>
            <a:ext cx="3733165" cy="2192655"/>
          </a:xfrm>
          <a:prstGeom prst="rect">
            <a:avLst/>
          </a:prstGeom>
          <a:noFill/>
          <a:ln w="9525">
            <a:noFill/>
          </a:ln>
        </p:spPr>
      </p:pic>
      <p:pic>
        <p:nvPicPr>
          <p:cNvPr id="4" name="图片 3"/>
          <p:cNvPicPr>
            <a:picLocks noChangeAspect="1"/>
          </p:cNvPicPr>
          <p:nvPr/>
        </p:nvPicPr>
        <p:blipFill>
          <a:blip r:embed="rId2"/>
          <a:stretch>
            <a:fillRect/>
          </a:stretch>
        </p:blipFill>
        <p:spPr>
          <a:xfrm>
            <a:off x="581025" y="3954780"/>
            <a:ext cx="3594735" cy="2030730"/>
          </a:xfrm>
          <a:prstGeom prst="rect">
            <a:avLst/>
          </a:prstGeom>
        </p:spPr>
      </p:pic>
      <p:pic>
        <p:nvPicPr>
          <p:cNvPr id="5" name="图片 4"/>
          <p:cNvPicPr>
            <a:picLocks noChangeAspect="1"/>
          </p:cNvPicPr>
          <p:nvPr/>
        </p:nvPicPr>
        <p:blipFill>
          <a:blip r:embed="rId3"/>
          <a:stretch>
            <a:fillRect/>
          </a:stretch>
        </p:blipFill>
        <p:spPr>
          <a:xfrm>
            <a:off x="4284345" y="1555115"/>
            <a:ext cx="3781425" cy="2041525"/>
          </a:xfrm>
          <a:prstGeom prst="rect">
            <a:avLst/>
          </a:prstGeom>
        </p:spPr>
      </p:pic>
      <p:sp>
        <p:nvSpPr>
          <p:cNvPr id="7" name="文本框 6"/>
          <p:cNvSpPr txBox="1"/>
          <p:nvPr/>
        </p:nvSpPr>
        <p:spPr>
          <a:xfrm>
            <a:off x="4453890" y="3802380"/>
            <a:ext cx="4414520" cy="1308735"/>
          </a:xfrm>
          <a:prstGeom prst="rect">
            <a:avLst/>
          </a:prstGeom>
          <a:noFill/>
        </p:spPr>
        <p:txBody>
          <a:bodyPr wrap="square" rtlCol="0" anchor="t">
            <a:spAutoFit/>
          </a:bodyPr>
          <a:p>
            <a:pPr>
              <a:lnSpc>
                <a:spcPct val="110000"/>
              </a:lnSpc>
            </a:pPr>
            <a:r>
              <a:rPr lang="en-US" altLang="zh-CN" sz="2400" b="1" dirty="0">
                <a:solidFill>
                  <a:srgbClr val="5C0000"/>
                </a:solidFill>
                <a:latin typeface="楷体" panose="02010609060101010101" charset="-122"/>
                <a:ea typeface="楷体" panose="02010609060101010101" charset="-122"/>
                <a:sym typeface="+mn-ea"/>
              </a:rPr>
              <a:t>   “</a:t>
            </a:r>
            <a:r>
              <a:rPr lang="zh-CN" altLang="en-US" sz="2400" b="1" dirty="0">
                <a:solidFill>
                  <a:srgbClr val="5C0000"/>
                </a:solidFill>
                <a:latin typeface="楷体" panose="02010609060101010101" charset="-122"/>
                <a:ea typeface="楷体" panose="02010609060101010101" charset="-122"/>
                <a:sym typeface="+mn-ea"/>
              </a:rPr>
              <a:t>社会主义究竟是个什么样子，苏联搞了很多年，也并没有完全搞清楚。”</a:t>
            </a:r>
            <a:endParaRPr lang="zh-CN" altLang="en-US" sz="2400" b="1" dirty="0">
              <a:solidFill>
                <a:srgbClr val="5C0000"/>
              </a:solidFill>
              <a:latin typeface="楷体" panose="02010609060101010101" charset="-122"/>
              <a:ea typeface="楷体" panose="02010609060101010101" charset="-122"/>
              <a:sym typeface="+mn-ea"/>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355" y="1384300"/>
            <a:ext cx="6849745" cy="608965"/>
          </a:xfrm>
        </p:spPr>
        <p:txBody>
          <a:bodyPr/>
          <a:p>
            <a:r>
              <a:rPr lang="en-US" altLang="zh-CN" sz="2400" dirty="0">
                <a:solidFill>
                  <a:schemeClr val="accent2"/>
                </a:solidFill>
                <a:latin typeface="微软雅黑" panose="020B0503020204020204" charset="-122"/>
                <a:ea typeface="微软雅黑" panose="020B0503020204020204" charset="-122"/>
                <a:cs typeface="微软雅黑" panose="020B0503020204020204" charset="-122"/>
                <a:sym typeface="+mn-ea"/>
              </a:rPr>
              <a:t>3 </a:t>
            </a:r>
            <a:r>
              <a:rPr lang="zh-CN" altLang="en-US" sz="2400" dirty="0">
                <a:solidFill>
                  <a:schemeClr val="accent2"/>
                </a:solidFill>
                <a:latin typeface="微软雅黑" panose="020B0503020204020204" charset="-122"/>
                <a:ea typeface="微软雅黑" panose="020B0503020204020204" charset="-122"/>
                <a:cs typeface="微软雅黑" panose="020B0503020204020204" charset="-122"/>
                <a:sym typeface="+mn-ea"/>
              </a:rPr>
              <a:t>现实依据：改革开放和现代化建设的实践</a:t>
            </a:r>
            <a:endParaRPr lang="zh-CN" altLang="en-US" sz="2400" dirty="0">
              <a:solidFill>
                <a:schemeClr val="accent2"/>
              </a:solidFill>
              <a:latin typeface="微软雅黑" panose="020B0503020204020204" charset="-122"/>
              <a:ea typeface="微软雅黑" panose="020B0503020204020204" charset="-122"/>
              <a:cs typeface="微软雅黑" panose="020B0503020204020204" charset="-122"/>
              <a:sym typeface="+mn-ea"/>
            </a:endParaRPr>
          </a:p>
        </p:txBody>
      </p:sp>
      <p:pic>
        <p:nvPicPr>
          <p:cNvPr id="71685" name="Picture 5" descr="十一届三中全会"/>
          <p:cNvPicPr>
            <a:picLocks noChangeAspect="1"/>
          </p:cNvPicPr>
          <p:nvPr/>
        </p:nvPicPr>
        <p:blipFill>
          <a:blip r:embed="rId1"/>
          <a:stretch>
            <a:fillRect/>
          </a:stretch>
        </p:blipFill>
        <p:spPr>
          <a:xfrm>
            <a:off x="402590" y="2251075"/>
            <a:ext cx="3808095" cy="3030855"/>
          </a:xfrm>
          <a:prstGeom prst="rect">
            <a:avLst/>
          </a:prstGeom>
          <a:noFill/>
          <a:ln w="9525">
            <a:noFill/>
          </a:ln>
        </p:spPr>
      </p:pic>
      <p:pic>
        <p:nvPicPr>
          <p:cNvPr id="4" name="图片 3"/>
          <p:cNvPicPr>
            <a:picLocks noChangeAspect="1"/>
          </p:cNvPicPr>
          <p:nvPr/>
        </p:nvPicPr>
        <p:blipFill>
          <a:blip r:embed="rId2"/>
          <a:stretch>
            <a:fillRect/>
          </a:stretch>
        </p:blipFill>
        <p:spPr>
          <a:xfrm>
            <a:off x="4348480" y="2250440"/>
            <a:ext cx="4540885" cy="3031490"/>
          </a:xfrm>
          <a:prstGeom prst="rect">
            <a:avLst/>
          </a:prstGeom>
        </p:spPr>
      </p:pic>
      <p:sp>
        <p:nvSpPr>
          <p:cNvPr id="5" name="文本框 4"/>
          <p:cNvSpPr txBox="1"/>
          <p:nvPr/>
        </p:nvSpPr>
        <p:spPr>
          <a:xfrm>
            <a:off x="4780280" y="2432050"/>
            <a:ext cx="723265" cy="368300"/>
          </a:xfrm>
          <a:prstGeom prst="rect">
            <a:avLst/>
          </a:prstGeom>
          <a:noFill/>
        </p:spPr>
        <p:txBody>
          <a:bodyPr wrap="square" rtlCol="0">
            <a:spAutoFit/>
          </a:bodyPr>
          <a:p>
            <a:r>
              <a:rPr lang="zh-CN" altLang="en-US"/>
              <a:t>深圳</a:t>
            </a:r>
            <a:endParaRPr lang="zh-CN" altLang="en-US"/>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2560" y="1315720"/>
            <a:ext cx="8229600" cy="759460"/>
          </a:xfrm>
        </p:spPr>
        <p:txBody>
          <a:bodyPr/>
          <a:p>
            <a:r>
              <a:rPr lang="zh-CN" altLang="en-US" sz="2800" dirty="0">
                <a:solidFill>
                  <a:srgbClr val="FF0000"/>
                </a:solidFill>
                <a:effectLst/>
                <a:latin typeface="微软雅黑" panose="020B0503020204020204" charset="-122"/>
                <a:ea typeface="微软雅黑" panose="020B0503020204020204" charset="-122"/>
                <a:sym typeface="+mn-ea"/>
              </a:rPr>
              <a:t>二  邓小平理论的形成过程</a:t>
            </a:r>
            <a:endParaRPr lang="zh-CN" altLang="en-US" sz="2800" dirty="0">
              <a:solidFill>
                <a:srgbClr val="FF0000"/>
              </a:solidFill>
              <a:effectLst/>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25120" y="2248535"/>
            <a:ext cx="8493760" cy="3569335"/>
          </a:xfrm>
        </p:spPr>
        <p:txBody>
          <a:bodyPr/>
          <a:p>
            <a:pPr marL="0" indent="0">
              <a:lnSpc>
                <a:spcPct val="140000"/>
              </a:lnSpc>
              <a:buNone/>
            </a:pPr>
            <a:r>
              <a:rPr lang="en-US" altLang="zh-CN" sz="2400" dirty="0">
                <a:solidFill>
                  <a:srgbClr val="0000FF"/>
                </a:solidFill>
                <a:latin typeface="微软雅黑" panose="020B0503020204020204" charset="-122"/>
                <a:ea typeface="微软雅黑" panose="020B0503020204020204" charset="-122"/>
                <a:cs typeface="微软雅黑" panose="020B0503020204020204" charset="-122"/>
                <a:sym typeface="+mn-ea"/>
              </a:rPr>
              <a:t>      </a:t>
            </a:r>
            <a:r>
              <a:rPr lang="en-US" altLang="zh-CN" sz="2400" dirty="0">
                <a:solidFill>
                  <a:schemeClr val="tx2"/>
                </a:solidFill>
                <a:latin typeface="微软雅黑" panose="020B0503020204020204" charset="-122"/>
                <a:ea typeface="微软雅黑" panose="020B0503020204020204" charset="-122"/>
                <a:cs typeface="微软雅黑" panose="020B0503020204020204" charset="-122"/>
                <a:sym typeface="+mn-ea"/>
              </a:rPr>
              <a:t> 邓小平理论是在我国改革开放和社会主义现代化建设的进程中逐步形成的</a:t>
            </a:r>
            <a:r>
              <a:rPr lang="zh-CN" altLang="en-US" sz="2400" dirty="0">
                <a:solidFill>
                  <a:schemeClr val="tx2"/>
                </a:solidFill>
                <a:latin typeface="微软雅黑" panose="020B0503020204020204" charset="-122"/>
                <a:ea typeface="微软雅黑" panose="020B0503020204020204" charset="-122"/>
                <a:cs typeface="微软雅黑" panose="020B0503020204020204" charset="-122"/>
                <a:sym typeface="+mn-ea"/>
              </a:rPr>
              <a:t>。</a:t>
            </a:r>
            <a:r>
              <a:rPr lang="en-US" altLang="zh-CN" sz="2400" dirty="0">
                <a:solidFill>
                  <a:schemeClr val="tx2"/>
                </a:solidFill>
                <a:latin typeface="微软雅黑" panose="020B0503020204020204" charset="-122"/>
                <a:ea typeface="微软雅黑" panose="020B0503020204020204" charset="-122"/>
                <a:cs typeface="微软雅黑" panose="020B0503020204020204" charset="-122"/>
                <a:sym typeface="+mn-ea"/>
              </a:rPr>
              <a:t>从十一届三中全会算起到邓小平逝世，大致经历三个时期：</a:t>
            </a:r>
            <a:endParaRPr lang="en-US" altLang="zh-CN" sz="2400" dirty="0">
              <a:solidFill>
                <a:schemeClr val="tx2"/>
              </a:solidFill>
              <a:latin typeface="微软雅黑" panose="020B0503020204020204" charset="-122"/>
              <a:ea typeface="微软雅黑" panose="020B0503020204020204" charset="-122"/>
              <a:cs typeface="微软雅黑" panose="020B0503020204020204" charset="-122"/>
              <a:sym typeface="+mn-ea"/>
            </a:endParaRPr>
          </a:p>
          <a:p>
            <a:pPr marL="0" indent="0">
              <a:lnSpc>
                <a:spcPct val="140000"/>
              </a:lnSpc>
              <a:buNone/>
            </a:pPr>
            <a:r>
              <a:rPr lang="zh-CN" altLang="en-US" sz="2400" b="1" dirty="0">
                <a:solidFill>
                  <a:srgbClr val="0000FF"/>
                </a:solidFill>
                <a:latin typeface="楷体" panose="02010609060101010101" charset="-122"/>
                <a:ea typeface="楷体" panose="02010609060101010101" charset="-122"/>
                <a:sym typeface="+mn-ea"/>
              </a:rPr>
              <a:t>   产生和形成时期</a:t>
            </a:r>
            <a:r>
              <a:rPr lang="en-US" altLang="zh-CN" sz="2400" b="1" dirty="0">
                <a:solidFill>
                  <a:srgbClr val="0000FF"/>
                </a:solidFill>
                <a:latin typeface="楷体" panose="02010609060101010101" charset="-122"/>
                <a:ea typeface="楷体" panose="02010609060101010101" charset="-122"/>
                <a:sym typeface="+mn-ea"/>
              </a:rPr>
              <a:t>(1978—1982)</a:t>
            </a:r>
            <a:endParaRPr lang="en-US" altLang="zh-CN" sz="2400" b="1" dirty="0">
              <a:solidFill>
                <a:srgbClr val="0000FF"/>
              </a:solidFill>
              <a:latin typeface="楷体" panose="02010609060101010101" charset="-122"/>
              <a:ea typeface="楷体" panose="02010609060101010101" charset="-122"/>
              <a:sym typeface="+mn-ea"/>
            </a:endParaRPr>
          </a:p>
          <a:p>
            <a:pPr marL="0" indent="0">
              <a:lnSpc>
                <a:spcPct val="140000"/>
              </a:lnSpc>
              <a:buNone/>
            </a:pPr>
            <a:r>
              <a:rPr lang="zh-CN" altLang="en-US" sz="2400" b="1" dirty="0">
                <a:solidFill>
                  <a:srgbClr val="0000FF"/>
                </a:solidFill>
                <a:latin typeface="楷体" panose="02010609060101010101" charset="-122"/>
                <a:ea typeface="楷体" panose="02010609060101010101" charset="-122"/>
                <a:sym typeface="+mn-ea"/>
              </a:rPr>
              <a:t>   逐步展开并形成轮廓时期</a:t>
            </a:r>
            <a:r>
              <a:rPr lang="en-US" altLang="zh-CN" sz="2400" b="1" dirty="0">
                <a:solidFill>
                  <a:srgbClr val="0000FF"/>
                </a:solidFill>
                <a:latin typeface="楷体" panose="02010609060101010101" charset="-122"/>
                <a:ea typeface="楷体" panose="02010609060101010101" charset="-122"/>
                <a:sym typeface="+mn-ea"/>
              </a:rPr>
              <a:t>(1982—1987)</a:t>
            </a:r>
            <a:endParaRPr lang="en-US" altLang="zh-CN" sz="2400" b="1" dirty="0">
              <a:solidFill>
                <a:srgbClr val="0000FF"/>
              </a:solidFill>
              <a:latin typeface="楷体" panose="02010609060101010101" charset="-122"/>
              <a:ea typeface="楷体" panose="02010609060101010101" charset="-122"/>
            </a:endParaRPr>
          </a:p>
          <a:p>
            <a:pPr marL="0" indent="0">
              <a:lnSpc>
                <a:spcPct val="140000"/>
              </a:lnSpc>
              <a:buNone/>
            </a:pPr>
            <a:r>
              <a:rPr lang="zh-CN" altLang="en-US" sz="2400" b="1" dirty="0">
                <a:solidFill>
                  <a:srgbClr val="0000FF"/>
                </a:solidFill>
                <a:latin typeface="楷体" panose="02010609060101010101" charset="-122"/>
                <a:ea typeface="楷体" panose="02010609060101010101" charset="-122"/>
                <a:sym typeface="+mn-ea"/>
              </a:rPr>
              <a:t>   走向成熟，形成体系时期</a:t>
            </a:r>
            <a:r>
              <a:rPr lang="en-US" altLang="zh-CN" sz="2400" b="1" dirty="0">
                <a:solidFill>
                  <a:srgbClr val="0000FF"/>
                </a:solidFill>
                <a:latin typeface="楷体" panose="02010609060101010101" charset="-122"/>
                <a:ea typeface="楷体" panose="02010609060101010101" charset="-122"/>
                <a:sym typeface="+mn-ea"/>
              </a:rPr>
              <a:t>(1987—1997)</a:t>
            </a:r>
            <a:endParaRPr lang="en-US" altLang="zh-CN" sz="2400" dirty="0">
              <a:solidFill>
                <a:schemeClr val="tx2"/>
              </a:solidFill>
              <a:latin typeface="微软雅黑" panose="020B0503020204020204" charset="-122"/>
              <a:ea typeface="微软雅黑" panose="020B0503020204020204" charset="-122"/>
              <a:cs typeface="微软雅黑" panose="020B0503020204020204" charset="-122"/>
              <a:sym typeface="+mn-ea"/>
            </a:endParaRPr>
          </a:p>
        </p:txBody>
      </p:sp>
      <p:pic>
        <p:nvPicPr>
          <p:cNvPr id="63489" name="图片 505860" descr="NO_2627"/>
          <p:cNvPicPr>
            <a:picLocks noChangeAspect="1"/>
          </p:cNvPicPr>
          <p:nvPr/>
        </p:nvPicPr>
        <p:blipFill>
          <a:blip r:embed="rId1"/>
          <a:stretch>
            <a:fillRect/>
          </a:stretch>
        </p:blipFill>
        <p:spPr>
          <a:xfrm rot="840000">
            <a:off x="6385560" y="3736975"/>
            <a:ext cx="2361565" cy="1626870"/>
          </a:xfrm>
          <a:prstGeom prst="rect">
            <a:avLst/>
          </a:prstGeom>
          <a:noFill/>
          <a:ln w="9525" cap="flat" cmpd="sng">
            <a:solidFill>
              <a:srgbClr val="66FF99"/>
            </a:solidFill>
            <a:prstDash val="solid"/>
            <a:miter/>
            <a:headEnd type="none" w="med" len="med"/>
            <a:tailEnd type="none" w="med" len="med"/>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矩形 506882"/>
          <p:cNvSpPr/>
          <p:nvPr/>
        </p:nvSpPr>
        <p:spPr>
          <a:xfrm>
            <a:off x="2840990" y="4138930"/>
            <a:ext cx="5476875" cy="1714500"/>
          </a:xfrm>
          <a:prstGeom prst="rect">
            <a:avLst/>
          </a:prstGeom>
          <a:noFill/>
          <a:ln w="28575" cap="flat" cmpd="sng">
            <a:noFill/>
            <a:prstDash val="solid"/>
            <a:miter/>
            <a:headEnd type="none" w="med" len="med"/>
            <a:tailEnd type="none" w="med" len="med"/>
          </a:ln>
        </p:spPr>
        <p:txBody>
          <a:bodyPr wrap="square" anchor="t">
            <a:spAutoFit/>
          </a:bodyPr>
          <a:p>
            <a:pPr lvl="0">
              <a:lnSpc>
                <a:spcPct val="11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这一时期实现了：</a:t>
            </a:r>
            <a:endParaRPr lang="zh-CN" altLang="en-US" sz="2400" i="0" dirty="0">
              <a:solidFill>
                <a:schemeClr val="tx1"/>
              </a:solidFill>
              <a:latin typeface="微软雅黑" panose="020B0503020204020204" charset="-122"/>
              <a:ea typeface="微软雅黑" panose="020B0503020204020204" charset="-122"/>
              <a:cs typeface="微软雅黑" panose="020B0503020204020204" charset="-122"/>
            </a:endParaRPr>
          </a:p>
          <a:p>
            <a:pPr lvl="0">
              <a:lnSpc>
                <a:spcPct val="11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工作重心的转移</a:t>
            </a:r>
            <a:endParaRPr lang="zh-CN" altLang="en-US" sz="2400" i="0" dirty="0">
              <a:solidFill>
                <a:schemeClr val="tx1"/>
              </a:solidFill>
              <a:latin typeface="微软雅黑" panose="020B0503020204020204" charset="-122"/>
              <a:ea typeface="微软雅黑" panose="020B0503020204020204" charset="-122"/>
              <a:cs typeface="微软雅黑" panose="020B0503020204020204" charset="-122"/>
            </a:endParaRPr>
          </a:p>
          <a:p>
            <a:pPr lvl="0">
              <a:lnSpc>
                <a:spcPct val="11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思想路线上的拨乱反正，为邓小平理论的形成准备了思想前提。</a:t>
            </a: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64514" name="图片 506883" descr="11"/>
          <p:cNvPicPr>
            <a:picLocks noChangeAspect="1"/>
          </p:cNvPicPr>
          <p:nvPr/>
        </p:nvPicPr>
        <p:blipFill>
          <a:blip r:embed="rId1"/>
          <a:stretch>
            <a:fillRect/>
          </a:stretch>
        </p:blipFill>
        <p:spPr>
          <a:xfrm>
            <a:off x="740728" y="1785303"/>
            <a:ext cx="2689225" cy="1717675"/>
          </a:xfrm>
          <a:prstGeom prst="rect">
            <a:avLst/>
          </a:prstGeom>
          <a:noFill/>
          <a:ln w="9525">
            <a:noFill/>
          </a:ln>
        </p:spPr>
      </p:pic>
      <p:sp>
        <p:nvSpPr>
          <p:cNvPr id="64515" name="右箭头 506884"/>
          <p:cNvSpPr/>
          <p:nvPr/>
        </p:nvSpPr>
        <p:spPr>
          <a:xfrm>
            <a:off x="3549015" y="2359978"/>
            <a:ext cx="1258888" cy="641350"/>
          </a:xfrm>
          <a:prstGeom prst="rightArrow">
            <a:avLst>
              <a:gd name="adj1" fmla="val 50000"/>
              <a:gd name="adj2" fmla="val 48781"/>
            </a:avLst>
          </a:prstGeom>
          <a:solidFill>
            <a:srgbClr val="FF0066"/>
          </a:solidFill>
          <a:ln w="9525">
            <a:noFill/>
          </a:ln>
        </p:spPr>
        <p:txBody>
          <a:bodyPr anchor="ctr">
            <a:spAutoFit/>
          </a:bodyPr>
          <a:p>
            <a:pPr algn="ctr"/>
            <a:endParaRPr lang="zh-CN" altLang="zh-CN" b="1" dirty="0">
              <a:latin typeface="Arial" panose="020B0604020202020204" pitchFamily="34" charset="0"/>
              <a:ea typeface="宋体" panose="02010600030101010101" pitchFamily="2" charset="-122"/>
            </a:endParaRPr>
          </a:p>
        </p:txBody>
      </p:sp>
      <p:pic>
        <p:nvPicPr>
          <p:cNvPr id="64516" name="图片 506885" descr="12da"/>
          <p:cNvPicPr>
            <a:picLocks noChangeAspect="1"/>
          </p:cNvPicPr>
          <p:nvPr/>
        </p:nvPicPr>
        <p:blipFill>
          <a:blip r:embed="rId2"/>
          <a:stretch>
            <a:fillRect/>
          </a:stretch>
        </p:blipFill>
        <p:spPr>
          <a:xfrm>
            <a:off x="4846003" y="1856740"/>
            <a:ext cx="2760662" cy="1652588"/>
          </a:xfrm>
          <a:prstGeom prst="rect">
            <a:avLst/>
          </a:prstGeom>
          <a:noFill/>
          <a:ln w="9525">
            <a:noFill/>
          </a:ln>
        </p:spPr>
      </p:pic>
      <p:sp>
        <p:nvSpPr>
          <p:cNvPr id="64517" name="矩形 506886"/>
          <p:cNvSpPr/>
          <p:nvPr/>
        </p:nvSpPr>
        <p:spPr>
          <a:xfrm>
            <a:off x="71438" y="4295775"/>
            <a:ext cx="2616200" cy="1400175"/>
          </a:xfrm>
          <a:prstGeom prst="rect">
            <a:avLst/>
          </a:prstGeom>
          <a:solidFill>
            <a:srgbClr val="FFCCFF"/>
          </a:solidFill>
          <a:ln w="28575" cap="flat" cmpd="sng">
            <a:noFill/>
            <a:prstDash val="solid"/>
            <a:miter/>
            <a:headEnd type="none" w="med" len="med"/>
            <a:tailEnd type="none" w="med" len="med"/>
          </a:ln>
        </p:spPr>
        <p:txBody>
          <a:bodyPr wrap="square" anchor="t">
            <a:spAutoFit/>
          </a:bodyPr>
          <a:p>
            <a:pPr>
              <a:lnSpc>
                <a:spcPct val="125000"/>
              </a:lnSpc>
              <a:spcBef>
                <a:spcPct val="50000"/>
              </a:spcBef>
            </a:pPr>
            <a:r>
              <a:rPr lang="en-US" altLang="zh-CN" sz="2400" b="1" dirty="0">
                <a:solidFill>
                  <a:srgbClr val="0000FF"/>
                </a:solidFill>
                <a:latin typeface="楷体_GB2312" pitchFamily="49" charset="-122"/>
                <a:ea typeface="楷体_GB2312" pitchFamily="49" charset="-122"/>
              </a:rPr>
              <a:t> </a:t>
            </a:r>
            <a:r>
              <a:rPr lang="zh-CN" altLang="en-US" sz="2000" b="1" dirty="0">
                <a:solidFill>
                  <a:schemeClr val="accent2"/>
                </a:solidFill>
                <a:latin typeface="楷体" panose="02010609060101010101" charset="-122"/>
                <a:ea typeface="楷体" panose="02010609060101010101" charset="-122"/>
              </a:rPr>
              <a:t>在拨乱反正和改革起步的实践中，邓小平理论</a:t>
            </a:r>
            <a:r>
              <a:rPr lang="zh-CN" altLang="en-US" sz="2400" b="1" dirty="0">
                <a:solidFill>
                  <a:srgbClr val="990000"/>
                </a:solidFill>
                <a:latin typeface="幼圆" pitchFamily="49" charset="-122"/>
                <a:ea typeface="幼圆" pitchFamily="49" charset="-122"/>
              </a:rPr>
              <a:t>初步形成</a:t>
            </a:r>
            <a:endParaRPr lang="zh-CN" altLang="en-US" sz="2400" b="1" dirty="0">
              <a:solidFill>
                <a:srgbClr val="990000"/>
              </a:solidFill>
              <a:latin typeface="幼圆" pitchFamily="49" charset="-122"/>
              <a:ea typeface="幼圆" pitchFamily="49" charset="-122"/>
            </a:endParaRPr>
          </a:p>
        </p:txBody>
      </p:sp>
      <p:sp>
        <p:nvSpPr>
          <p:cNvPr id="64518" name="文本框 506887"/>
          <p:cNvSpPr txBox="1"/>
          <p:nvPr/>
        </p:nvSpPr>
        <p:spPr>
          <a:xfrm>
            <a:off x="521335" y="3583940"/>
            <a:ext cx="7263130" cy="460375"/>
          </a:xfrm>
          <a:prstGeom prst="rect">
            <a:avLst/>
          </a:prstGeom>
          <a:solidFill>
            <a:srgbClr val="DDFFDD"/>
          </a:solidFill>
          <a:ln w="9525">
            <a:noFill/>
          </a:ln>
          <a:effectLst>
            <a:outerShdw dist="107763" dir="2699999" algn="ctr" rotWithShape="0">
              <a:schemeClr val="bg2"/>
            </a:outerShdw>
          </a:effectLst>
        </p:spPr>
        <p:txBody>
          <a:bodyPr wrap="square" anchor="t">
            <a:spAutoFit/>
          </a:bodyPr>
          <a:p>
            <a:pPr marL="476250" indent="-476250"/>
            <a:r>
              <a:rPr lang="en-US" altLang="zh-CN" sz="2400" b="1" dirty="0">
                <a:solidFill>
                  <a:srgbClr val="0000FF"/>
                </a:solidFill>
                <a:latin typeface="幼圆" pitchFamily="49" charset="-122"/>
                <a:ea typeface="幼圆" pitchFamily="49" charset="-122"/>
              </a:rPr>
              <a:t> 1978</a:t>
            </a:r>
            <a:r>
              <a:rPr lang="zh-CN" altLang="en-US" sz="2400" b="1" dirty="0">
                <a:solidFill>
                  <a:srgbClr val="0000FF"/>
                </a:solidFill>
                <a:latin typeface="幼圆" pitchFamily="49" charset="-122"/>
                <a:ea typeface="幼圆" pitchFamily="49" charset="-122"/>
              </a:rPr>
              <a:t>，十一届三中全会        </a:t>
            </a:r>
            <a:r>
              <a:rPr lang="en-US" altLang="zh-CN" sz="2400" b="1" dirty="0">
                <a:solidFill>
                  <a:srgbClr val="0000FF"/>
                </a:solidFill>
                <a:latin typeface="幼圆" pitchFamily="49" charset="-122"/>
                <a:ea typeface="幼圆" pitchFamily="49" charset="-122"/>
              </a:rPr>
              <a:t>1982</a:t>
            </a:r>
            <a:r>
              <a:rPr lang="zh-CN" altLang="en-US" sz="2400" b="1" dirty="0">
                <a:solidFill>
                  <a:srgbClr val="0000FF"/>
                </a:solidFill>
                <a:latin typeface="幼圆" pitchFamily="49" charset="-122"/>
                <a:ea typeface="幼圆" pitchFamily="49" charset="-122"/>
              </a:rPr>
              <a:t>，党的十二大</a:t>
            </a:r>
            <a:endParaRPr lang="en-US" altLang="zh-CN" sz="2400" b="1" dirty="0">
              <a:solidFill>
                <a:srgbClr val="0000FF"/>
              </a:solidFill>
              <a:latin typeface="幼圆" pitchFamily="49" charset="-122"/>
              <a:ea typeface="幼圆" pitchFamily="49" charset="-122"/>
            </a:endParaRPr>
          </a:p>
        </p:txBody>
      </p:sp>
      <p:sp>
        <p:nvSpPr>
          <p:cNvPr id="506889" name="矩形 506888"/>
          <p:cNvSpPr/>
          <p:nvPr/>
        </p:nvSpPr>
        <p:spPr>
          <a:xfrm rot="5400000">
            <a:off x="6099788" y="3105784"/>
            <a:ext cx="4837430" cy="647065"/>
          </a:xfrm>
          <a:prstGeom prst="rect">
            <a:avLst/>
          </a:prstGeom>
        </p:spPr>
        <p:txBody>
          <a:bodyPr vert="eaVert" wrap="none" numCol="1" fromWordArt="1">
            <a:prstTxWarp prst="textPlain">
              <a:avLst>
                <a:gd name="adj" fmla="val 50000"/>
              </a:avLst>
            </a:prstTxWarp>
            <a:normAutofit fontScale="50000"/>
            <a:scene3d>
              <a:camera prst="legacyPerspectiveFront">
                <a:rot lat="20640000" lon="20700000" rev="0"/>
              </a:camera>
              <a:lightRig rig="legacyNormal3" dir="l"/>
            </a:scene3d>
            <a:sp3d extrusionH="201600" prstMaterial="legacyPlastic">
              <a:extrusionClr>
                <a:srgbClr val="FF9966"/>
              </a:extrusionClr>
            </a:sp3d>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0" i="0" strike="noStrike" kern="1200" cap="none" spc="0" normalizeH="0" baseline="0" noProof="1">
                <a:ln>
                  <a:solidFill>
                    <a:srgbClr val="FF0000"/>
                  </a:solidFill>
                </a:ln>
                <a:solidFill>
                  <a:srgbClr val="FF0000"/>
                </a:solidFill>
                <a:effectLst/>
                <a:uLnTx/>
                <a:uFillTx/>
                <a:latin typeface="宋体" panose="02010600030101010101" pitchFamily="2" charset="-122"/>
                <a:ea typeface="宋体" panose="02010600030101010101" pitchFamily="2" charset="-122"/>
                <a:cs typeface="+mn-cs"/>
                <a:sym typeface="+mn-ea"/>
              </a:rPr>
              <a:t>解放思想，实事求是，</a:t>
            </a:r>
            <a:endParaRPr kumimoji="0" lang="zh-CN" altLang="en-US" sz="3600" b="0" i="0" strike="noStrike" kern="1200" cap="none" spc="0" normalizeH="0" baseline="0" noProof="1">
              <a:ln>
                <a:solidFill>
                  <a:srgbClr val="FF0000"/>
                </a:solidFill>
              </a:ln>
              <a:solidFill>
                <a:srgbClr val="FF0000"/>
              </a:solidFill>
              <a:effectLst/>
              <a:uLnTx/>
              <a:uFillTx/>
              <a:latin typeface="宋体" panose="02010600030101010101" pitchFamily="2" charset="-122"/>
              <a:ea typeface="宋体" panose="02010600030101010101" pitchFamily="2" charset="-122"/>
              <a:cs typeface="+mn-cs"/>
              <a:sym typeface="+mn-ea"/>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600" b="0" i="0" strike="noStrike" kern="1200" cap="none" spc="0" normalizeH="0" baseline="0" noProof="1">
                <a:ln>
                  <a:solidFill>
                    <a:srgbClr val="FF0000"/>
                  </a:solidFill>
                </a:ln>
                <a:solidFill>
                  <a:srgbClr val="FF0000"/>
                </a:solidFill>
                <a:effectLst/>
                <a:uLnTx/>
                <a:uFillTx/>
                <a:latin typeface="宋体" panose="02010600030101010101" pitchFamily="2" charset="-122"/>
                <a:ea typeface="宋体" panose="02010600030101010101" pitchFamily="2" charset="-122"/>
                <a:cs typeface="+mn-cs"/>
                <a:sym typeface="+mn-ea"/>
              </a:rPr>
              <a:t>团结一致向前看</a:t>
            </a:r>
            <a:endParaRPr kumimoji="0" lang="zh-CN" altLang="en-US" sz="3600" b="0" i="0" strike="noStrike" kern="1200" cap="none" spc="0" normalizeH="0" baseline="0" noProof="1">
              <a:ln>
                <a:solidFill>
                  <a:srgbClr val="FF0000"/>
                </a:solidFill>
              </a:ln>
              <a:solidFill>
                <a:srgbClr val="FF0000"/>
              </a:solidFill>
              <a:effectLst/>
              <a:uLnTx/>
              <a:uFillTx/>
              <a:latin typeface="宋体" panose="02010600030101010101" pitchFamily="2" charset="-122"/>
              <a:ea typeface="宋体" panose="02010600030101010101" pitchFamily="2" charset="-122"/>
              <a:cs typeface="+mn-cs"/>
              <a:sym typeface="+mn-ea"/>
            </a:endParaRPr>
          </a:p>
        </p:txBody>
      </p:sp>
      <p:sp>
        <p:nvSpPr>
          <p:cNvPr id="64522" name="文本框 2081"/>
          <p:cNvSpPr txBox="1"/>
          <p:nvPr/>
        </p:nvSpPr>
        <p:spPr>
          <a:xfrm>
            <a:off x="273685" y="1263650"/>
            <a:ext cx="4878070" cy="460375"/>
          </a:xfrm>
          <a:prstGeom prst="rect">
            <a:avLst/>
          </a:prstGeom>
          <a:noFill/>
          <a:ln w="9525">
            <a:noFill/>
          </a:ln>
        </p:spPr>
        <p:txBody>
          <a:bodyPr wrap="square" anchor="t">
            <a:spAutoFit/>
          </a:bodyPr>
          <a:p>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、产生和形成时期 </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(1978—1982)</a:t>
            </a:r>
            <a:endParaRPr lang="en-US" altLang="zh-CN" sz="24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60434" name="矩形 459782" descr="白色大理石"/>
          <p:cNvSpPr>
            <a:spLocks noTextEdit="1"/>
          </p:cNvSpPr>
          <p:nvPr/>
        </p:nvSpPr>
        <p:spPr>
          <a:xfrm>
            <a:off x="1106170" y="6144895"/>
            <a:ext cx="4375150" cy="409575"/>
          </a:xfrm>
          <a:prstGeom prst="rect">
            <a:avLst/>
          </a:prstGeom>
        </p:spPr>
        <p:txBody>
          <a:bodyPr wrap="none" fromWordArt="1">
            <a:prstTxWarp prst="textPlain">
              <a:avLst>
                <a:gd name="adj" fmla="val 50000"/>
              </a:avLst>
            </a:prstTxWarp>
            <a:normAutofit fontScale="5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solidFill>
                  <a:srgbClr val="FF0000"/>
                </a:solidFill>
                <a:latin typeface="宋体" panose="02010600030101010101" pitchFamily="2" charset="-122"/>
                <a:ea typeface="宋体" panose="02010600030101010101" pitchFamily="2" charset="-122"/>
                <a:cs typeface="+mn-cs"/>
              </a:rPr>
              <a:t>开始了建设社会主义的新探索</a:t>
            </a:r>
            <a:endParaRPr lang="zh-CN" altLang="en-US" sz="3600" strike="noStrike" noProof="1">
              <a:solidFill>
                <a:srgbClr val="FF0000"/>
              </a:solidFill>
              <a:latin typeface="宋体" panose="02010600030101010101" pitchFamily="2" charset="-122"/>
              <a:ea typeface="宋体" panose="02010600030101010101" pitchFamily="2" charset="-122"/>
              <a:cs typeface="+mn-cs"/>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519555"/>
            <a:ext cx="8229600" cy="674370"/>
          </a:xfrm>
        </p:spPr>
        <p:txBody>
          <a:bodyPr/>
          <a:p>
            <a:pPr algn="ctr"/>
            <a:r>
              <a:rPr lang="zh-CN" altLang="en-US" sz="2800" dirty="0">
                <a:solidFill>
                  <a:srgbClr val="FF0000"/>
                </a:solidFill>
                <a:latin typeface="隶书" pitchFamily="49" charset="-122"/>
                <a:ea typeface="隶书" pitchFamily="49" charset="-122"/>
                <a:sym typeface="+mn-ea"/>
              </a:rPr>
              <a:t>邓小平曲折而伟大的一生</a:t>
            </a:r>
            <a:endParaRPr lang="zh-CN" altLang="en-US" sz="2800" dirty="0">
              <a:solidFill>
                <a:srgbClr val="FF0000"/>
              </a:solidFill>
              <a:latin typeface="隶书" pitchFamily="49" charset="-122"/>
              <a:ea typeface="隶书" pitchFamily="49" charset="-122"/>
              <a:sym typeface="+mn-ea"/>
            </a:endParaRPr>
          </a:p>
        </p:txBody>
      </p:sp>
      <p:sp>
        <p:nvSpPr>
          <p:cNvPr id="3" name="内容占位符 2"/>
          <p:cNvSpPr>
            <a:spLocks noGrp="1"/>
          </p:cNvSpPr>
          <p:nvPr>
            <p:ph idx="1"/>
          </p:nvPr>
        </p:nvSpPr>
        <p:spPr>
          <a:xfrm>
            <a:off x="203835" y="2310130"/>
            <a:ext cx="5783580" cy="4268470"/>
          </a:xfrm>
        </p:spPr>
        <p:txBody>
          <a:bodyPr/>
          <a:p>
            <a:pPr marL="342900" indent="-342900" eaLnBrk="1" hangingPunct="1">
              <a:lnSpc>
                <a:spcPct val="160000"/>
              </a:lnSpc>
              <a:spcBef>
                <a:spcPct val="20000"/>
              </a:spcBef>
              <a:buClr>
                <a:srgbClr val="DC5900"/>
              </a:buClr>
              <a:buSzPct val="75000"/>
              <a:buFont typeface="Wingdings" panose="05000000000000000000" pitchFamily="2" charset="2"/>
              <a:buNone/>
            </a:pPr>
            <a:r>
              <a:rPr lang="en-US" sz="2400" b="1" dirty="0">
                <a:solidFill>
                  <a:srgbClr val="007A77"/>
                </a:solidFill>
                <a:latin typeface="仿宋" panose="02010609060101010101" charset="-122"/>
                <a:ea typeface="仿宋" panose="02010609060101010101" charset="-122"/>
                <a:sym typeface="+mn-ea"/>
              </a:rPr>
              <a:t>      </a:t>
            </a:r>
            <a:r>
              <a:rPr sz="2400" b="1" dirty="0">
                <a:solidFill>
                  <a:srgbClr val="007A77"/>
                </a:solidFill>
                <a:latin typeface="仿宋" panose="02010609060101010101" charset="-122"/>
                <a:ea typeface="仿宋" panose="02010609060101010101" charset="-122"/>
                <a:sym typeface="+mn-ea"/>
              </a:rPr>
              <a:t>邓小平（1904～1997） 四川广安人。伟大的马克思主义者，无产阶级革命家、政治家、军事家、外交家，中国共产党、中国人民解放军、中华人民共和国的主要领导人之一，中国社会主义改革开放和现代化建设的总设计师，邓小平理论的创立者。</a:t>
            </a:r>
            <a:endParaRPr sz="2400" b="1" dirty="0">
              <a:solidFill>
                <a:srgbClr val="007A77"/>
              </a:solidFill>
              <a:latin typeface="仿宋" panose="02010609060101010101" charset="-122"/>
              <a:ea typeface="仿宋" panose="02010609060101010101" charset="-122"/>
              <a:sym typeface="+mn-ea"/>
            </a:endParaRPr>
          </a:p>
          <a:p>
            <a:pPr algn="l" eaLnBrk="1" hangingPunct="1">
              <a:buClr>
                <a:srgbClr val="DC5900"/>
              </a:buClr>
              <a:buSzPct val="75000"/>
              <a:buFont typeface="Wingdings" panose="05000000000000000000" pitchFamily="2" charset="2"/>
              <a:buNone/>
            </a:pPr>
            <a:r>
              <a:rPr sz="2400" b="1" dirty="0">
                <a:solidFill>
                  <a:srgbClr val="007A77"/>
                </a:solidFill>
                <a:latin typeface="仿宋" panose="02010609060101010101" charset="-122"/>
                <a:ea typeface="仿宋" panose="02010609060101010101" charset="-122"/>
              </a:rPr>
              <a:t>    </a:t>
            </a:r>
            <a:endParaRPr sz="2400" b="1" dirty="0">
              <a:solidFill>
                <a:srgbClr val="007A77"/>
              </a:solidFill>
              <a:latin typeface="仿宋" panose="02010609060101010101" charset="-122"/>
              <a:ea typeface="仿宋" panose="02010609060101010101" charset="-122"/>
            </a:endParaRPr>
          </a:p>
        </p:txBody>
      </p:sp>
      <p:pic>
        <p:nvPicPr>
          <p:cNvPr id="4" name="图片 3"/>
          <p:cNvPicPr>
            <a:picLocks noChangeAspect="1"/>
          </p:cNvPicPr>
          <p:nvPr/>
        </p:nvPicPr>
        <p:blipFill>
          <a:blip r:embed="rId1"/>
          <a:stretch>
            <a:fillRect/>
          </a:stretch>
        </p:blipFill>
        <p:spPr>
          <a:xfrm>
            <a:off x="6372860" y="2522855"/>
            <a:ext cx="2265045" cy="3312160"/>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矩形 507905"/>
          <p:cNvSpPr/>
          <p:nvPr/>
        </p:nvSpPr>
        <p:spPr>
          <a:xfrm>
            <a:off x="243840" y="1346200"/>
            <a:ext cx="8767445" cy="939800"/>
          </a:xfrm>
          <a:prstGeom prst="rect">
            <a:avLst/>
          </a:prstGeom>
          <a:noFill/>
          <a:ln w="38100" cap="flat" cmpd="sng">
            <a:noFill/>
            <a:prstDash val="solid"/>
            <a:miter/>
            <a:headEnd type="none" w="med" len="med"/>
            <a:tailEnd type="none" w="med" len="med"/>
          </a:ln>
        </p:spPr>
        <p:txBody>
          <a:bodyPr wrap="square" anchor="t">
            <a:spAutoFit/>
          </a:bodyPr>
          <a:p>
            <a:pPr>
              <a:lnSpc>
                <a:spcPct val="115000"/>
              </a:lnSpc>
              <a:spcBef>
                <a:spcPct val="50000"/>
              </a:spcBef>
            </a:pPr>
            <a:r>
              <a:rPr lang="en-US" altLang="zh-CN" sz="2400" b="1" dirty="0">
                <a:solidFill>
                  <a:srgbClr val="0000FF"/>
                </a:solidFill>
                <a:latin typeface="华文行楷" pitchFamily="2" charset="-122"/>
                <a:ea typeface="华文行楷" pitchFamily="2" charset="-122"/>
              </a:rPr>
              <a:t>      1982</a:t>
            </a:r>
            <a:r>
              <a:rPr lang="zh-CN" altLang="en-US" sz="2400" b="1" dirty="0">
                <a:solidFill>
                  <a:srgbClr val="0000FF"/>
                </a:solidFill>
                <a:latin typeface="华文行楷" pitchFamily="2" charset="-122"/>
                <a:ea typeface="华文行楷" pitchFamily="2" charset="-122"/>
              </a:rPr>
              <a:t>，党的十二大，第一次提出</a:t>
            </a:r>
            <a:r>
              <a:rPr lang="zh-CN" altLang="en-US" sz="2400" b="1" dirty="0">
                <a:solidFill>
                  <a:srgbClr val="FF0000"/>
                </a:solidFill>
                <a:latin typeface="幼圆" pitchFamily="49" charset="-122"/>
                <a:ea typeface="幼圆" pitchFamily="49" charset="-122"/>
              </a:rPr>
              <a:t>“建设有中国特色的社会主义”</a:t>
            </a:r>
            <a:r>
              <a:rPr lang="zh-CN" altLang="en-US" sz="2400" b="1" dirty="0">
                <a:solidFill>
                  <a:srgbClr val="0000FF"/>
                </a:solidFill>
                <a:latin typeface="华文行楷" pitchFamily="2" charset="-122"/>
                <a:ea typeface="华文行楷" pitchFamily="2" charset="-122"/>
              </a:rPr>
              <a:t>的重大命题。</a:t>
            </a:r>
            <a:endParaRPr lang="zh-CN" altLang="en-US" sz="2400" b="1" dirty="0">
              <a:solidFill>
                <a:srgbClr val="0000FF"/>
              </a:solidFill>
              <a:latin typeface="华文行楷" pitchFamily="2" charset="-122"/>
              <a:ea typeface="华文行楷" pitchFamily="2" charset="-122"/>
            </a:endParaRPr>
          </a:p>
        </p:txBody>
      </p:sp>
      <p:pic>
        <p:nvPicPr>
          <p:cNvPr id="65538" name="图片 507906" descr="12da"/>
          <p:cNvPicPr>
            <a:picLocks noChangeAspect="1"/>
          </p:cNvPicPr>
          <p:nvPr/>
        </p:nvPicPr>
        <p:blipFill>
          <a:blip r:embed="rId1"/>
          <a:stretch>
            <a:fillRect/>
          </a:stretch>
        </p:blipFill>
        <p:spPr>
          <a:xfrm>
            <a:off x="160020" y="2819400"/>
            <a:ext cx="5545138" cy="3124200"/>
          </a:xfrm>
          <a:prstGeom prst="rect">
            <a:avLst/>
          </a:prstGeom>
          <a:noFill/>
          <a:ln w="9525">
            <a:noFill/>
          </a:ln>
        </p:spPr>
      </p:pic>
      <p:sp>
        <p:nvSpPr>
          <p:cNvPr id="65545" name="圆角矩形标注 9"/>
          <p:cNvSpPr/>
          <p:nvPr/>
        </p:nvSpPr>
        <p:spPr>
          <a:xfrm>
            <a:off x="5954395" y="2508250"/>
            <a:ext cx="2949575" cy="3435350"/>
          </a:xfrm>
          <a:prstGeom prst="wedgeRoundRectCallout">
            <a:avLst>
              <a:gd name="adj1" fmla="val -114565"/>
              <a:gd name="adj2" fmla="val 31546"/>
              <a:gd name="adj3" fmla="val 16667"/>
            </a:avLst>
          </a:prstGeom>
          <a:blipFill rotWithShape="1">
            <a:blip r:embed="rId2"/>
          </a:blipFill>
          <a:ln w="38100" cap="flat" cmpd="sng">
            <a:solidFill>
              <a:srgbClr val="FF66CC"/>
            </a:solid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把马克思主义的普遍真理同我国的具体实际结合起来，走自己的道路，建设有中国特色的社会会主义，这就是我们总结长期历史经验得出的基本结论。</a:t>
            </a:r>
            <a:endParaRPr lang="zh-CN" altLang="en-US" sz="2000" b="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6561" name="图片 509957" descr="12da"/>
          <p:cNvPicPr>
            <a:picLocks noChangeAspect="1"/>
          </p:cNvPicPr>
          <p:nvPr/>
        </p:nvPicPr>
        <p:blipFill>
          <a:blip r:embed="rId1"/>
          <a:stretch>
            <a:fillRect/>
          </a:stretch>
        </p:blipFill>
        <p:spPr>
          <a:xfrm>
            <a:off x="1201420" y="1647190"/>
            <a:ext cx="2889250" cy="1736725"/>
          </a:xfrm>
          <a:prstGeom prst="rect">
            <a:avLst/>
          </a:prstGeom>
          <a:noFill/>
          <a:ln w="9525">
            <a:noFill/>
          </a:ln>
        </p:spPr>
      </p:pic>
      <p:sp>
        <p:nvSpPr>
          <p:cNvPr id="66562" name="右箭头 509958"/>
          <p:cNvSpPr/>
          <p:nvPr/>
        </p:nvSpPr>
        <p:spPr>
          <a:xfrm>
            <a:off x="4225608" y="2223453"/>
            <a:ext cx="1139825" cy="538162"/>
          </a:xfrm>
          <a:prstGeom prst="rightArrow">
            <a:avLst>
              <a:gd name="adj1" fmla="val 50000"/>
              <a:gd name="adj2" fmla="val 52636"/>
            </a:avLst>
          </a:prstGeom>
          <a:solidFill>
            <a:srgbClr val="FF0066"/>
          </a:solidFill>
          <a:ln w="9525">
            <a:noFill/>
          </a:ln>
        </p:spPr>
        <p:txBody>
          <a:bodyPr anchor="t"/>
          <a:p>
            <a:endParaRPr lang="zh-CN" altLang="en-US" dirty="0">
              <a:latin typeface="Arial" panose="020B0604020202020204" pitchFamily="34" charset="0"/>
              <a:ea typeface="方正隶书简体" pitchFamily="65" charset="-122"/>
            </a:endParaRPr>
          </a:p>
        </p:txBody>
      </p:sp>
      <p:pic>
        <p:nvPicPr>
          <p:cNvPr id="66563" name="图片 509959" descr="13da"/>
          <p:cNvPicPr>
            <a:picLocks noChangeAspect="1"/>
          </p:cNvPicPr>
          <p:nvPr/>
        </p:nvPicPr>
        <p:blipFill>
          <a:blip r:embed="rId2"/>
          <a:stretch>
            <a:fillRect/>
          </a:stretch>
        </p:blipFill>
        <p:spPr>
          <a:xfrm>
            <a:off x="5665470" y="1647190"/>
            <a:ext cx="2879725" cy="1727200"/>
          </a:xfrm>
          <a:prstGeom prst="rect">
            <a:avLst/>
          </a:prstGeom>
          <a:noFill/>
          <a:ln w="9525">
            <a:noFill/>
          </a:ln>
        </p:spPr>
      </p:pic>
      <p:sp>
        <p:nvSpPr>
          <p:cNvPr id="66564" name="矩形 509960"/>
          <p:cNvSpPr/>
          <p:nvPr/>
        </p:nvSpPr>
        <p:spPr>
          <a:xfrm>
            <a:off x="1640840" y="3514090"/>
            <a:ext cx="6904355" cy="521970"/>
          </a:xfrm>
          <a:prstGeom prst="rect">
            <a:avLst/>
          </a:prstGeom>
          <a:noFill/>
          <a:ln w="9525" cap="flat" cmpd="sng">
            <a:noFill/>
            <a:prstDash val="solid"/>
            <a:miter/>
            <a:headEnd type="none" w="med" len="med"/>
            <a:tailEnd type="none" w="med" len="med"/>
          </a:ln>
        </p:spPr>
        <p:txBody>
          <a:bodyPr wrap="square" anchor="t">
            <a:spAutoFit/>
          </a:bodyPr>
          <a:p>
            <a:pPr>
              <a:spcBef>
                <a:spcPct val="50000"/>
              </a:spcBef>
            </a:pPr>
            <a:r>
              <a:rPr lang="en-US" altLang="zh-CN" sz="2800" b="1" dirty="0">
                <a:solidFill>
                  <a:srgbClr val="0000FF"/>
                </a:solidFill>
                <a:latin typeface="华文行楷" pitchFamily="2" charset="-122"/>
                <a:ea typeface="华文行楷" pitchFamily="2" charset="-122"/>
              </a:rPr>
              <a:t> </a:t>
            </a:r>
            <a:r>
              <a:rPr lang="en-US" altLang="zh-CN" sz="2400" b="1" dirty="0">
                <a:solidFill>
                  <a:srgbClr val="0000FF"/>
                </a:solidFill>
                <a:latin typeface="幼圆" pitchFamily="49" charset="-122"/>
                <a:ea typeface="幼圆" pitchFamily="49" charset="-122"/>
              </a:rPr>
              <a:t>1982</a:t>
            </a:r>
            <a:r>
              <a:rPr lang="zh-CN" altLang="en-US" sz="2400" b="1" dirty="0">
                <a:solidFill>
                  <a:srgbClr val="0000FF"/>
                </a:solidFill>
                <a:latin typeface="幼圆" pitchFamily="49" charset="-122"/>
                <a:ea typeface="幼圆" pitchFamily="49" charset="-122"/>
              </a:rPr>
              <a:t>，十二大               </a:t>
            </a:r>
            <a:r>
              <a:rPr lang="en-US" altLang="zh-CN" sz="2400" b="1" dirty="0">
                <a:solidFill>
                  <a:srgbClr val="0000FF"/>
                </a:solidFill>
                <a:latin typeface="幼圆" pitchFamily="49" charset="-122"/>
                <a:ea typeface="幼圆" pitchFamily="49" charset="-122"/>
              </a:rPr>
              <a:t>1987</a:t>
            </a:r>
            <a:r>
              <a:rPr lang="zh-CN" altLang="en-US" sz="2400" b="1" dirty="0">
                <a:solidFill>
                  <a:srgbClr val="0000FF"/>
                </a:solidFill>
                <a:latin typeface="幼圆" pitchFamily="49" charset="-122"/>
                <a:ea typeface="幼圆" pitchFamily="49" charset="-122"/>
              </a:rPr>
              <a:t>，十三大</a:t>
            </a:r>
            <a:endParaRPr lang="zh-CN" altLang="en-US" sz="2400" b="1" dirty="0">
              <a:solidFill>
                <a:srgbClr val="0000FF"/>
              </a:solidFill>
              <a:latin typeface="幼圆" pitchFamily="49" charset="-122"/>
              <a:ea typeface="幼圆" pitchFamily="49" charset="-122"/>
            </a:endParaRPr>
          </a:p>
        </p:txBody>
      </p:sp>
      <p:sp>
        <p:nvSpPr>
          <p:cNvPr id="66565" name="矩形 509965"/>
          <p:cNvSpPr/>
          <p:nvPr/>
        </p:nvSpPr>
        <p:spPr>
          <a:xfrm>
            <a:off x="163195" y="4204335"/>
            <a:ext cx="1814513" cy="2092325"/>
          </a:xfrm>
          <a:prstGeom prst="rect">
            <a:avLst/>
          </a:prstGeom>
          <a:solidFill>
            <a:srgbClr val="CCFFFF"/>
          </a:solidFill>
          <a:ln w="9525" cap="flat" cmpd="sng">
            <a:noFill/>
            <a:prstDash val="solid"/>
            <a:miter/>
            <a:headEnd type="none" w="med" len="med"/>
            <a:tailEnd type="none" w="med" len="med"/>
          </a:ln>
        </p:spPr>
        <p:txBody>
          <a:bodyPr anchor="t">
            <a:spAutoFit/>
          </a:bodyPr>
          <a:p>
            <a:pPr>
              <a:lnSpc>
                <a:spcPct val="125000"/>
              </a:lnSpc>
              <a:spcBef>
                <a:spcPct val="50000"/>
              </a:spcBef>
            </a:pPr>
            <a:r>
              <a:rPr lang="en-US" altLang="zh-CN" sz="2400" b="1" dirty="0">
                <a:solidFill>
                  <a:srgbClr val="0000FF"/>
                </a:solidFill>
                <a:latin typeface="楷体_GB2312" pitchFamily="49" charset="-122"/>
                <a:ea typeface="楷体_GB2312" pitchFamily="49" charset="-122"/>
              </a:rPr>
              <a:t> </a:t>
            </a:r>
            <a:r>
              <a:rPr lang="zh-CN" altLang="en-US" sz="2000" b="1" dirty="0">
                <a:solidFill>
                  <a:schemeClr val="accent2"/>
                </a:solidFill>
                <a:latin typeface="楷体" panose="02010609060101010101" charset="-122"/>
                <a:ea typeface="楷体" panose="02010609060101010101" charset="-122"/>
              </a:rPr>
              <a:t>在全面改革初步推进的实践中，</a:t>
            </a:r>
            <a:r>
              <a:rPr lang="zh-CN" altLang="en-US" sz="2000" b="1" dirty="0">
                <a:solidFill>
                  <a:srgbClr val="990000"/>
                </a:solidFill>
                <a:latin typeface="幼圆" pitchFamily="49" charset="-122"/>
                <a:ea typeface="幼圆" pitchFamily="49" charset="-122"/>
              </a:rPr>
              <a:t>理论逐步展开并形成轮廓。</a:t>
            </a:r>
            <a:endParaRPr lang="zh-CN" altLang="en-US" sz="2000" b="1" dirty="0">
              <a:solidFill>
                <a:srgbClr val="990000"/>
              </a:solidFill>
              <a:latin typeface="幼圆" pitchFamily="49" charset="-122"/>
              <a:ea typeface="幼圆" pitchFamily="49" charset="-122"/>
            </a:endParaRPr>
          </a:p>
        </p:txBody>
      </p:sp>
      <p:sp>
        <p:nvSpPr>
          <p:cNvPr id="66568" name="文本框 2081"/>
          <p:cNvSpPr txBox="1"/>
          <p:nvPr/>
        </p:nvSpPr>
        <p:spPr>
          <a:xfrm>
            <a:off x="163195" y="1186815"/>
            <a:ext cx="6053455" cy="460375"/>
          </a:xfrm>
          <a:prstGeom prst="rect">
            <a:avLst/>
          </a:prstGeom>
          <a:noFill/>
          <a:ln w="9525">
            <a:noFill/>
          </a:ln>
        </p:spPr>
        <p:txBody>
          <a:bodyPr wrap="square" anchor="t">
            <a:spAutoFit/>
          </a:bodyPr>
          <a:p>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2</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、逐步展开并形成轮廓时期</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(1982—1987)</a:t>
            </a:r>
            <a:endParaRPr lang="en-US" altLang="zh-CN" sz="2400" b="1"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66573" name="文本框 509976"/>
          <p:cNvSpPr txBox="1"/>
          <p:nvPr/>
        </p:nvSpPr>
        <p:spPr>
          <a:xfrm>
            <a:off x="2226628" y="4204018"/>
            <a:ext cx="6478587" cy="1789430"/>
          </a:xfrm>
          <a:prstGeom prst="rect">
            <a:avLst/>
          </a:prstGeom>
          <a:noFill/>
          <a:ln w="9525">
            <a:noFill/>
          </a:ln>
        </p:spPr>
        <p:txBody>
          <a:bodyPr anchor="t">
            <a:spAutoFit/>
          </a:bodyPr>
          <a:p>
            <a:pPr lvl="0">
              <a:lnSpc>
                <a:spcPct val="120000"/>
              </a:lnSpc>
              <a:spcBef>
                <a:spcPct val="50000"/>
              </a:spcBef>
            </a:pP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mn-ea"/>
              </a:rPr>
              <a:t>这一时期提出改革的两大理论基石：</a:t>
            </a:r>
            <a:endParaRPr lang="zh-CN" altLang="en-US" sz="2400" i="0" dirty="0">
              <a:solidFill>
                <a:schemeClr val="tx1"/>
              </a:solidFill>
              <a:latin typeface="微软雅黑" panose="020B0503020204020204" charset="-122"/>
              <a:ea typeface="微软雅黑" panose="020B0503020204020204" charset="-122"/>
              <a:cs typeface="微软雅黑" panose="020B0503020204020204" charset="-122"/>
            </a:endParaRPr>
          </a:p>
          <a:p>
            <a:pPr lvl="0">
              <a:lnSpc>
                <a:spcPct val="120000"/>
              </a:lnSpc>
              <a:spcBef>
                <a:spcPct val="50000"/>
              </a:spcBef>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社会主义商品经济论 </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(1984</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年十二届三中全会</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en-US" altLang="zh-CN" sz="2400" i="0">
              <a:solidFill>
                <a:schemeClr val="tx1"/>
              </a:solidFill>
              <a:latin typeface="微软雅黑" panose="020B0503020204020204" charset="-122"/>
              <a:ea typeface="微软雅黑" panose="020B0503020204020204" charset="-122"/>
              <a:cs typeface="微软雅黑" panose="020B0503020204020204" charset="-122"/>
            </a:endParaRPr>
          </a:p>
          <a:p>
            <a:pPr lvl="0">
              <a:lnSpc>
                <a:spcPct val="120000"/>
              </a:lnSpc>
              <a:spcBef>
                <a:spcPct val="50000"/>
              </a:spcBef>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社会主义初级阶段理论 </a:t>
            </a: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(1987</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年十三大</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2400">
                <a:solidFill>
                  <a:srgbClr val="FF0000"/>
                </a:solidFill>
                <a:latin typeface="微软雅黑" panose="020B0503020204020204" charset="-122"/>
                <a:ea typeface="微软雅黑" panose="020B0503020204020204" charset="-122"/>
                <a:cs typeface="微软雅黑" panose="020B0503020204020204" charset="-122"/>
                <a:sym typeface="+mn-ea"/>
              </a:rPr>
              <a:t> </a:t>
            </a:r>
            <a:endParaRPr lang="en-US" altLang="zh-CN"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5" name="图片 512001" descr="NO_3694"/>
          <p:cNvPicPr>
            <a:picLocks noChangeAspect="1"/>
          </p:cNvPicPr>
          <p:nvPr/>
        </p:nvPicPr>
        <p:blipFill>
          <a:blip r:embed="rId1"/>
          <a:stretch>
            <a:fillRect/>
          </a:stretch>
        </p:blipFill>
        <p:spPr>
          <a:xfrm>
            <a:off x="4756785" y="3391535"/>
            <a:ext cx="2679065" cy="2495550"/>
          </a:xfrm>
          <a:prstGeom prst="rect">
            <a:avLst/>
          </a:prstGeom>
          <a:noFill/>
          <a:ln w="9525" cap="flat" cmpd="sng">
            <a:noFill/>
            <a:prstDash val="solid"/>
            <a:miter/>
            <a:headEnd type="none" w="med" len="med"/>
            <a:tailEnd type="none" w="med" len="med"/>
          </a:ln>
        </p:spPr>
      </p:pic>
      <p:sp>
        <p:nvSpPr>
          <p:cNvPr id="67586" name="矩形 512002"/>
          <p:cNvSpPr/>
          <p:nvPr/>
        </p:nvSpPr>
        <p:spPr>
          <a:xfrm>
            <a:off x="431800" y="1263650"/>
            <a:ext cx="8280400" cy="2030095"/>
          </a:xfrm>
          <a:prstGeom prst="rect">
            <a:avLst/>
          </a:prstGeom>
          <a:noFill/>
          <a:ln w="38100">
            <a:noFill/>
          </a:ln>
        </p:spPr>
        <p:txBody>
          <a:bodyPr anchor="t">
            <a:spAutoFit/>
          </a:bodyPr>
          <a:p>
            <a:pPr algn="l">
              <a:lnSpc>
                <a:spcPct val="175000"/>
              </a:lnSpc>
            </a:pPr>
            <a:r>
              <a:rPr lang="en-US" altLang="zh-CN" sz="2400" b="1" dirty="0">
                <a:solidFill>
                  <a:srgbClr val="0000FF"/>
                </a:solidFill>
                <a:latin typeface="华文行楷" pitchFamily="2" charset="-122"/>
                <a:ea typeface="华文行楷" pitchFamily="2" charset="-122"/>
              </a:rPr>
              <a:t>       1987</a:t>
            </a:r>
            <a:r>
              <a:rPr lang="zh-CN" altLang="en-US" sz="2400" b="1" dirty="0">
                <a:solidFill>
                  <a:srgbClr val="0000FF"/>
                </a:solidFill>
                <a:latin typeface="华文行楷" pitchFamily="2" charset="-122"/>
                <a:ea typeface="华文行楷" pitchFamily="2" charset="-122"/>
              </a:rPr>
              <a:t>年党的十三大，第一次比较系统地论述了社会主义初级阶段的理论，</a:t>
            </a:r>
            <a:r>
              <a:rPr lang="zh-CN" altLang="en-US" sz="2400" b="1" dirty="0">
                <a:solidFill>
                  <a:srgbClr val="FF0066"/>
                </a:solidFill>
                <a:latin typeface="幼圆" pitchFamily="49" charset="-122"/>
                <a:ea typeface="幼圆" pitchFamily="49" charset="-122"/>
              </a:rPr>
              <a:t>制定了党在社会主义初级阶段的</a:t>
            </a:r>
            <a:r>
              <a:rPr lang="zh-CN" altLang="en-US" sz="2400" b="1" dirty="0">
                <a:solidFill>
                  <a:schemeClr val="accent2"/>
                </a:solidFill>
                <a:latin typeface="微软雅黑" panose="020B0503020204020204" charset="-122"/>
                <a:ea typeface="微软雅黑" panose="020B0503020204020204" charset="-122"/>
                <a:cs typeface="微软雅黑" panose="020B0503020204020204" charset="-122"/>
              </a:rPr>
              <a:t>“一个中心，两个基本点”</a:t>
            </a:r>
            <a:r>
              <a:rPr lang="zh-CN" altLang="en-US" sz="2400" b="1" dirty="0">
                <a:solidFill>
                  <a:srgbClr val="FF0066"/>
                </a:solidFill>
                <a:latin typeface="幼圆" pitchFamily="49" charset="-122"/>
                <a:ea typeface="幼圆" pitchFamily="49" charset="-122"/>
              </a:rPr>
              <a:t>的基本路线。</a:t>
            </a:r>
            <a:endParaRPr lang="zh-CN" altLang="en-US" sz="2400" b="1" dirty="0">
              <a:solidFill>
                <a:srgbClr val="FF0066"/>
              </a:solidFill>
              <a:latin typeface="幼圆" pitchFamily="49" charset="-122"/>
              <a:ea typeface="幼圆" pitchFamily="49" charset="-122"/>
            </a:endParaRPr>
          </a:p>
        </p:txBody>
      </p:sp>
      <p:pic>
        <p:nvPicPr>
          <p:cNvPr id="67587" name="图片 512006" descr="p000103040301"/>
          <p:cNvPicPr>
            <a:picLocks noChangeAspect="1"/>
          </p:cNvPicPr>
          <p:nvPr/>
        </p:nvPicPr>
        <p:blipFill>
          <a:blip r:embed="rId2"/>
          <a:stretch>
            <a:fillRect/>
          </a:stretch>
        </p:blipFill>
        <p:spPr>
          <a:xfrm>
            <a:off x="1294130" y="3391535"/>
            <a:ext cx="2461895" cy="2569210"/>
          </a:xfrm>
          <a:prstGeom prst="rect">
            <a:avLst/>
          </a:prstGeom>
          <a:noFill/>
          <a:ln w="9525">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8609" name="图片 510986" descr="13da"/>
          <p:cNvPicPr>
            <a:picLocks noChangeAspect="1"/>
          </p:cNvPicPr>
          <p:nvPr/>
        </p:nvPicPr>
        <p:blipFill>
          <a:blip r:embed="rId1"/>
          <a:stretch>
            <a:fillRect/>
          </a:stretch>
        </p:blipFill>
        <p:spPr>
          <a:xfrm>
            <a:off x="608965" y="1914843"/>
            <a:ext cx="2068513" cy="1319212"/>
          </a:xfrm>
          <a:prstGeom prst="rect">
            <a:avLst/>
          </a:prstGeom>
          <a:noFill/>
          <a:ln w="9525">
            <a:noFill/>
          </a:ln>
        </p:spPr>
      </p:pic>
      <p:sp>
        <p:nvSpPr>
          <p:cNvPr id="68610" name="右箭头 510987"/>
          <p:cNvSpPr/>
          <p:nvPr/>
        </p:nvSpPr>
        <p:spPr>
          <a:xfrm>
            <a:off x="2769553" y="2419668"/>
            <a:ext cx="476250" cy="369887"/>
          </a:xfrm>
          <a:prstGeom prst="rightArrow">
            <a:avLst>
              <a:gd name="adj1" fmla="val 50000"/>
              <a:gd name="adj2" fmla="val 31998"/>
            </a:avLst>
          </a:prstGeom>
          <a:solidFill>
            <a:srgbClr val="FF0066"/>
          </a:solidFill>
          <a:ln w="9525">
            <a:noFill/>
          </a:ln>
        </p:spPr>
        <p:txBody>
          <a:bodyPr anchor="t"/>
          <a:p>
            <a:endParaRPr lang="zh-CN" altLang="en-US" dirty="0">
              <a:latin typeface="Arial" panose="020B0604020202020204" pitchFamily="34" charset="0"/>
              <a:ea typeface="方正隶书简体" pitchFamily="65" charset="-122"/>
            </a:endParaRPr>
          </a:p>
        </p:txBody>
      </p:sp>
      <p:pic>
        <p:nvPicPr>
          <p:cNvPr id="68611" name="图片 510988" descr="14da"/>
          <p:cNvPicPr>
            <a:picLocks noChangeAspect="1"/>
          </p:cNvPicPr>
          <p:nvPr/>
        </p:nvPicPr>
        <p:blipFill>
          <a:blip r:embed="rId2"/>
          <a:stretch>
            <a:fillRect/>
          </a:stretch>
        </p:blipFill>
        <p:spPr>
          <a:xfrm>
            <a:off x="3272790" y="1914843"/>
            <a:ext cx="2066925" cy="1347787"/>
          </a:xfrm>
          <a:prstGeom prst="rect">
            <a:avLst/>
          </a:prstGeom>
          <a:noFill/>
          <a:ln w="9525">
            <a:noFill/>
          </a:ln>
        </p:spPr>
      </p:pic>
      <p:sp>
        <p:nvSpPr>
          <p:cNvPr id="68612" name="右箭头 510989"/>
          <p:cNvSpPr/>
          <p:nvPr/>
        </p:nvSpPr>
        <p:spPr>
          <a:xfrm>
            <a:off x="5433378" y="2419668"/>
            <a:ext cx="477837" cy="369887"/>
          </a:xfrm>
          <a:prstGeom prst="rightArrow">
            <a:avLst>
              <a:gd name="adj1" fmla="val 50000"/>
              <a:gd name="adj2" fmla="val 32104"/>
            </a:avLst>
          </a:prstGeom>
          <a:solidFill>
            <a:srgbClr val="FF0066"/>
          </a:solidFill>
          <a:ln w="9525">
            <a:noFill/>
          </a:ln>
        </p:spPr>
        <p:txBody>
          <a:bodyPr anchor="t"/>
          <a:p>
            <a:endParaRPr lang="zh-CN" altLang="en-US" dirty="0">
              <a:latin typeface="Arial" panose="020B0604020202020204" pitchFamily="34" charset="0"/>
              <a:ea typeface="方正隶书简体" pitchFamily="65" charset="-122"/>
            </a:endParaRPr>
          </a:p>
        </p:txBody>
      </p:sp>
      <p:pic>
        <p:nvPicPr>
          <p:cNvPr id="68613" name="图片 510990" descr="15da"/>
          <p:cNvPicPr>
            <a:picLocks noChangeAspect="1"/>
          </p:cNvPicPr>
          <p:nvPr/>
        </p:nvPicPr>
        <p:blipFill>
          <a:blip r:embed="rId3"/>
          <a:stretch>
            <a:fillRect/>
          </a:stretch>
        </p:blipFill>
        <p:spPr>
          <a:xfrm>
            <a:off x="6009640" y="1914843"/>
            <a:ext cx="2133600" cy="1346200"/>
          </a:xfrm>
          <a:prstGeom prst="rect">
            <a:avLst/>
          </a:prstGeom>
          <a:noFill/>
          <a:ln w="9525">
            <a:noFill/>
          </a:ln>
        </p:spPr>
      </p:pic>
      <p:sp>
        <p:nvSpPr>
          <p:cNvPr id="68614" name="文本框 510995"/>
          <p:cNvSpPr txBox="1"/>
          <p:nvPr/>
        </p:nvSpPr>
        <p:spPr>
          <a:xfrm>
            <a:off x="358140" y="4420870"/>
            <a:ext cx="8427720" cy="1330325"/>
          </a:xfrm>
          <a:prstGeom prst="rect">
            <a:avLst/>
          </a:prstGeom>
          <a:noFill/>
          <a:ln w="9525" cap="flat" cmpd="sng">
            <a:noFill/>
            <a:prstDash val="solid"/>
            <a:miter/>
            <a:headEnd type="none" w="med" len="med"/>
            <a:tailEnd type="none" w="med" len="med"/>
          </a:ln>
        </p:spPr>
        <p:txBody>
          <a:bodyPr wrap="square" anchor="t">
            <a:spAutoFit/>
          </a:bodyPr>
          <a:p>
            <a:pPr>
              <a:lnSpc>
                <a:spcPct val="155000"/>
              </a:lnSpc>
              <a:spcBef>
                <a:spcPct val="50000"/>
              </a:spcBef>
            </a:pPr>
            <a:r>
              <a:rPr lang="en-US" altLang="zh-CN" sz="2800" b="1" dirty="0">
                <a:solidFill>
                  <a:srgbClr val="0000FF"/>
                </a:solidFill>
                <a:latin typeface="华文行楷" pitchFamily="2" charset="-122"/>
                <a:ea typeface="华文行楷" pitchFamily="2" charset="-122"/>
              </a:rPr>
              <a:t>    </a:t>
            </a:r>
            <a:r>
              <a:rPr lang="zh-CN" altLang="en-US" sz="2400" b="1" dirty="0">
                <a:solidFill>
                  <a:srgbClr val="0000FF"/>
                </a:solidFill>
                <a:latin typeface="华文行楷" pitchFamily="2" charset="-122"/>
                <a:ea typeface="华文行楷" pitchFamily="2" charset="-122"/>
              </a:rPr>
              <a:t>在经受国际、国内严峻形势考验和进一步深化改革的实践中，邓小平理论走向成熟，形成体系。</a:t>
            </a:r>
            <a:endParaRPr lang="zh-CN" altLang="en-US" sz="2400" b="1" dirty="0">
              <a:solidFill>
                <a:srgbClr val="0000FF"/>
              </a:solidFill>
              <a:latin typeface="华文行楷" pitchFamily="2" charset="-122"/>
              <a:ea typeface="华文行楷" pitchFamily="2" charset="-122"/>
            </a:endParaRPr>
          </a:p>
        </p:txBody>
      </p:sp>
      <p:sp>
        <p:nvSpPr>
          <p:cNvPr id="68615" name="矩形 510997"/>
          <p:cNvSpPr/>
          <p:nvPr/>
        </p:nvSpPr>
        <p:spPr>
          <a:xfrm>
            <a:off x="464185" y="3570605"/>
            <a:ext cx="7993380" cy="521970"/>
          </a:xfrm>
          <a:prstGeom prst="rect">
            <a:avLst/>
          </a:prstGeom>
          <a:noFill/>
          <a:ln w="9525" cap="flat" cmpd="sng">
            <a:noFill/>
            <a:prstDash val="solid"/>
            <a:miter/>
            <a:headEnd type="none" w="med" len="med"/>
            <a:tailEnd type="none" w="med" len="med"/>
          </a:ln>
        </p:spPr>
        <p:txBody>
          <a:bodyPr wrap="square" anchor="t">
            <a:spAutoFit/>
          </a:bodyPr>
          <a:p>
            <a:pPr>
              <a:spcBef>
                <a:spcPct val="50000"/>
              </a:spcBef>
            </a:pPr>
            <a:r>
              <a:rPr lang="en-US" altLang="zh-CN" sz="2800" b="1" dirty="0">
                <a:solidFill>
                  <a:srgbClr val="0000FF"/>
                </a:solidFill>
                <a:latin typeface="华文行楷" pitchFamily="2" charset="-122"/>
                <a:ea typeface="华文行楷" pitchFamily="2" charset="-122"/>
              </a:rPr>
              <a:t> </a:t>
            </a:r>
            <a:r>
              <a:rPr lang="en-US" altLang="zh-CN" sz="2400" b="1" dirty="0">
                <a:solidFill>
                  <a:srgbClr val="0000FF"/>
                </a:solidFill>
                <a:latin typeface="幼圆" pitchFamily="49" charset="-122"/>
                <a:ea typeface="幼圆" pitchFamily="49" charset="-122"/>
              </a:rPr>
              <a:t>1987</a:t>
            </a:r>
            <a:r>
              <a:rPr lang="zh-CN" altLang="en-US" sz="2400" b="1" dirty="0">
                <a:solidFill>
                  <a:srgbClr val="0000FF"/>
                </a:solidFill>
                <a:latin typeface="幼圆" pitchFamily="49" charset="-122"/>
                <a:ea typeface="幼圆" pitchFamily="49" charset="-122"/>
              </a:rPr>
              <a:t>，十三大     </a:t>
            </a:r>
            <a:r>
              <a:rPr lang="en-US" altLang="zh-CN" sz="2400" b="1" dirty="0">
                <a:solidFill>
                  <a:srgbClr val="0000FF"/>
                </a:solidFill>
                <a:latin typeface="幼圆" pitchFamily="49" charset="-122"/>
                <a:ea typeface="幼圆" pitchFamily="49" charset="-122"/>
              </a:rPr>
              <a:t>1992</a:t>
            </a:r>
            <a:r>
              <a:rPr lang="zh-CN" altLang="en-US" sz="2400" b="1" dirty="0">
                <a:solidFill>
                  <a:srgbClr val="0000FF"/>
                </a:solidFill>
                <a:latin typeface="幼圆" pitchFamily="49" charset="-122"/>
                <a:ea typeface="幼圆" pitchFamily="49" charset="-122"/>
              </a:rPr>
              <a:t>，十四大      </a:t>
            </a:r>
            <a:r>
              <a:rPr lang="en-US" altLang="zh-CN" sz="2400" b="1" dirty="0">
                <a:solidFill>
                  <a:srgbClr val="0000FF"/>
                </a:solidFill>
                <a:latin typeface="幼圆" pitchFamily="49" charset="-122"/>
                <a:ea typeface="幼圆" pitchFamily="49" charset="-122"/>
              </a:rPr>
              <a:t>1997</a:t>
            </a:r>
            <a:r>
              <a:rPr lang="zh-CN" altLang="en-US" sz="2400" b="1" dirty="0">
                <a:solidFill>
                  <a:srgbClr val="0000FF"/>
                </a:solidFill>
                <a:latin typeface="幼圆" pitchFamily="49" charset="-122"/>
                <a:ea typeface="幼圆" pitchFamily="49" charset="-122"/>
              </a:rPr>
              <a:t>，十五大，</a:t>
            </a:r>
            <a:endParaRPr lang="zh-CN" altLang="en-US" sz="2400" b="1" dirty="0">
              <a:solidFill>
                <a:srgbClr val="0000FF"/>
              </a:solidFill>
              <a:latin typeface="幼圆" pitchFamily="49" charset="-122"/>
              <a:ea typeface="幼圆" pitchFamily="49" charset="-122"/>
            </a:endParaRPr>
          </a:p>
        </p:txBody>
      </p:sp>
      <p:sp>
        <p:nvSpPr>
          <p:cNvPr id="68618" name="文本框 2081"/>
          <p:cNvSpPr txBox="1"/>
          <p:nvPr/>
        </p:nvSpPr>
        <p:spPr>
          <a:xfrm>
            <a:off x="255270" y="1287145"/>
            <a:ext cx="6402070" cy="460375"/>
          </a:xfrm>
          <a:prstGeom prst="rect">
            <a:avLst/>
          </a:prstGeom>
          <a:noFill/>
          <a:ln w="9525">
            <a:noFill/>
          </a:ln>
        </p:spPr>
        <p:txBody>
          <a:bodyPr wrap="square" anchor="t">
            <a:spAutoFit/>
          </a:bodyPr>
          <a:p>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3</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、走向成熟，形成体系时期</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(1987—1997)</a:t>
            </a:r>
            <a:endParaRPr lang="en-US" altLang="zh-CN" sz="24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矩形 513025"/>
          <p:cNvSpPr/>
          <p:nvPr/>
        </p:nvSpPr>
        <p:spPr>
          <a:xfrm>
            <a:off x="275590" y="1237615"/>
            <a:ext cx="8465185" cy="1476375"/>
          </a:xfrm>
          <a:prstGeom prst="rect">
            <a:avLst/>
          </a:prstGeom>
          <a:noFill/>
          <a:ln w="12700" cap="flat" cmpd="sng">
            <a:noFill/>
            <a:prstDash val="solid"/>
            <a:miter/>
            <a:headEnd type="none" w="med" len="med"/>
            <a:tailEnd type="none" w="med" len="med"/>
          </a:ln>
        </p:spPr>
        <p:txBody>
          <a:bodyPr wrap="square" anchor="t">
            <a:spAutoFit/>
          </a:bodyPr>
          <a:p>
            <a:pPr>
              <a:lnSpc>
                <a:spcPct val="125000"/>
              </a:lnSpc>
            </a:pPr>
            <a:r>
              <a:rPr lang="en-US" altLang="zh-CN" sz="2000" b="1" dirty="0">
                <a:solidFill>
                  <a:srgbClr val="0000FF"/>
                </a:solidFill>
                <a:latin typeface="华文行楷" pitchFamily="2" charset="-122"/>
                <a:ea typeface="华文行楷" pitchFamily="2" charset="-122"/>
              </a:rPr>
              <a:t>  </a:t>
            </a:r>
            <a:r>
              <a:rPr lang="en-US" altLang="zh-CN" sz="2400" b="1" dirty="0">
                <a:solidFill>
                  <a:srgbClr val="0000FF"/>
                </a:solidFill>
                <a:latin typeface="楷体" panose="02010609060101010101" charset="-122"/>
                <a:ea typeface="楷体" panose="02010609060101010101" charset="-122"/>
              </a:rPr>
              <a:t>  1992</a:t>
            </a:r>
            <a:r>
              <a:rPr lang="zh-CN" altLang="en-US" sz="2400" b="1" dirty="0">
                <a:solidFill>
                  <a:srgbClr val="0000FF"/>
                </a:solidFill>
                <a:latin typeface="楷体" panose="02010609060101010101" charset="-122"/>
                <a:ea typeface="楷体" panose="02010609060101010101" charset="-122"/>
              </a:rPr>
              <a:t>年初，邓小平在视察南方的谈话中，从理论上深刻回答了长期困扰和束缚人们思想的许多重大问题，把改革开放和现代化建设推向了新阶段。</a:t>
            </a:r>
            <a:r>
              <a:rPr lang="zh-CN" altLang="en-US" sz="2400" b="1" dirty="0">
                <a:latin typeface="楷体" panose="02010609060101010101" charset="-122"/>
                <a:ea typeface="楷体" panose="02010609060101010101" charset="-122"/>
              </a:rPr>
              <a:t>　</a:t>
            </a:r>
            <a:r>
              <a:rPr lang="zh-CN" altLang="en-US" sz="2000" b="1" dirty="0">
                <a:latin typeface="楷体" panose="02010609060101010101" charset="-122"/>
                <a:ea typeface="楷体" panose="02010609060101010101" charset="-122"/>
              </a:rPr>
              <a:t>　</a:t>
            </a:r>
            <a:endParaRPr lang="zh-CN" altLang="en-US" sz="2000" b="1" dirty="0">
              <a:latin typeface="楷体" panose="02010609060101010101" charset="-122"/>
              <a:ea typeface="楷体" panose="02010609060101010101" charset="-122"/>
            </a:endParaRPr>
          </a:p>
        </p:txBody>
      </p:sp>
      <p:pic>
        <p:nvPicPr>
          <p:cNvPr id="69634" name="图片 513026" descr="1992年邓小平南巡在农村"/>
          <p:cNvPicPr>
            <a:picLocks noChangeAspect="1"/>
          </p:cNvPicPr>
          <p:nvPr/>
        </p:nvPicPr>
        <p:blipFill>
          <a:blip r:embed="rId1"/>
          <a:stretch>
            <a:fillRect/>
          </a:stretch>
        </p:blipFill>
        <p:spPr>
          <a:xfrm>
            <a:off x="3517900" y="4483100"/>
            <a:ext cx="2120265" cy="1727835"/>
          </a:xfrm>
          <a:prstGeom prst="rect">
            <a:avLst/>
          </a:prstGeom>
          <a:noFill/>
          <a:ln w="19050" cap="flat" cmpd="sng">
            <a:noFill/>
            <a:prstDash val="solid"/>
            <a:miter/>
            <a:headEnd type="none" w="med" len="med"/>
            <a:tailEnd type="none" w="med" len="med"/>
          </a:ln>
          <a:effectLst>
            <a:outerShdw dist="107763" dir="2699999" algn="ctr" rotWithShape="0">
              <a:srgbClr val="CCECFF">
                <a:alpha val="50000"/>
              </a:srgbClr>
            </a:outerShdw>
          </a:effectLst>
        </p:spPr>
      </p:pic>
      <p:pic>
        <p:nvPicPr>
          <p:cNvPr id="69635" name="图片 513027" descr="邓参南浦大桥"/>
          <p:cNvPicPr>
            <a:picLocks noChangeAspect="1"/>
          </p:cNvPicPr>
          <p:nvPr/>
        </p:nvPicPr>
        <p:blipFill>
          <a:blip r:embed="rId2"/>
          <a:stretch>
            <a:fillRect/>
          </a:stretch>
        </p:blipFill>
        <p:spPr>
          <a:xfrm>
            <a:off x="439738" y="2828608"/>
            <a:ext cx="2951162" cy="2160587"/>
          </a:xfrm>
          <a:prstGeom prst="rect">
            <a:avLst/>
          </a:prstGeom>
          <a:noFill/>
          <a:ln w="19050" cap="flat" cmpd="sng">
            <a:noFill/>
            <a:prstDash val="solid"/>
            <a:miter/>
            <a:headEnd type="none" w="med" len="med"/>
            <a:tailEnd type="none" w="med" len="med"/>
          </a:ln>
          <a:effectLst>
            <a:outerShdw dist="107763" dir="2699999" algn="ctr" rotWithShape="0">
              <a:srgbClr val="CCECFF">
                <a:alpha val="50000"/>
              </a:srgbClr>
            </a:outerShdw>
          </a:effectLst>
        </p:spPr>
      </p:pic>
      <p:sp>
        <p:nvSpPr>
          <p:cNvPr id="69645" name="圆角矩形标注 9"/>
          <p:cNvSpPr/>
          <p:nvPr/>
        </p:nvSpPr>
        <p:spPr>
          <a:xfrm>
            <a:off x="3517900" y="2713990"/>
            <a:ext cx="1651635" cy="1466850"/>
          </a:xfrm>
          <a:prstGeom prst="wedgeRoundRectCallout">
            <a:avLst>
              <a:gd name="adj1" fmla="val -148588"/>
              <a:gd name="adj2" fmla="val 58972"/>
              <a:gd name="adj3" fmla="val 16667"/>
            </a:avLst>
          </a:prstGeom>
          <a:blipFill rotWithShape="1">
            <a:blip r:embed="rId3"/>
          </a:blipFill>
          <a:ln w="38100" cap="flat" cmpd="sng">
            <a:solidFill>
              <a:srgbClr val="FF66CC"/>
            </a:solidFill>
            <a:prstDash val="solid"/>
            <a:round/>
            <a:headEnd type="none" w="med" len="med"/>
            <a:tailEnd type="none" w="med" len="med"/>
          </a:ln>
        </p:spPr>
        <p:txBody>
          <a:bodyPr anchor="t"/>
          <a:p>
            <a:pPr>
              <a:lnSpc>
                <a:spcPct val="125000"/>
              </a:lnSpc>
            </a:pPr>
            <a:r>
              <a:rPr lang="zh-CN" altLang="en-US" sz="2000" b="1" dirty="0">
                <a:solidFill>
                  <a:srgbClr val="0000FF"/>
                </a:solidFill>
                <a:latin typeface="楷体" panose="02010609060101010101" charset="-122"/>
                <a:ea typeface="楷体" panose="02010609060101010101" charset="-122"/>
              </a:rPr>
              <a:t>谁反对［改革开放］，就让谁下台。</a:t>
            </a:r>
            <a:endParaRPr lang="zh-CN" altLang="en-US" sz="2000" b="1" dirty="0">
              <a:solidFill>
                <a:srgbClr val="0000FF"/>
              </a:solidFill>
              <a:latin typeface="楷体" panose="02010609060101010101" charset="-122"/>
              <a:ea typeface="楷体" panose="02010609060101010101" charset="-122"/>
            </a:endParaRPr>
          </a:p>
        </p:txBody>
      </p:sp>
      <p:sp>
        <p:nvSpPr>
          <p:cNvPr id="5" name="文本框 4"/>
          <p:cNvSpPr txBox="1"/>
          <p:nvPr/>
        </p:nvSpPr>
        <p:spPr>
          <a:xfrm>
            <a:off x="5802630" y="2713990"/>
            <a:ext cx="3237865" cy="3081655"/>
          </a:xfrm>
          <a:prstGeom prst="rect">
            <a:avLst/>
          </a:prstGeom>
          <a:gradFill>
            <a:gsLst>
              <a:gs pos="0">
                <a:srgbClr val="FBFB11"/>
              </a:gs>
              <a:gs pos="100000">
                <a:srgbClr val="838309"/>
              </a:gs>
            </a:gsLst>
            <a:lin ang="5400000" scaled="0"/>
          </a:gradFill>
        </p:spPr>
        <p:txBody>
          <a:bodyPr wrap="square" rtlCol="0" anchor="t">
            <a:spAutoFit/>
          </a:bodyPr>
          <a:p>
            <a:pPr>
              <a:lnSpc>
                <a:spcPct val="120000"/>
              </a:lnSpc>
            </a:pPr>
            <a:r>
              <a:rPr lang="zh-CN" altLang="en-US" sz="2400" b="1" dirty="0">
                <a:solidFill>
                  <a:srgbClr val="FF0066"/>
                </a:solidFill>
                <a:latin typeface="幼圆" pitchFamily="49" charset="-122"/>
                <a:ea typeface="幼圆" pitchFamily="49" charset="-122"/>
                <a:sym typeface="+mn-ea"/>
              </a:rPr>
              <a:t>对一系列问题进行了深刻阐述</a:t>
            </a:r>
            <a:endParaRPr lang="zh-CN" altLang="en-US" sz="2400" b="1" dirty="0">
              <a:solidFill>
                <a:srgbClr val="FF0066"/>
              </a:solidFill>
              <a:latin typeface="幼圆" pitchFamily="49" charset="-122"/>
              <a:ea typeface="幼圆" pitchFamily="49" charset="-122"/>
              <a:sym typeface="+mn-ea"/>
            </a:endParaRPr>
          </a:p>
          <a:p>
            <a:pPr>
              <a:lnSpc>
                <a:spcPct val="120000"/>
              </a:lnSpc>
            </a:pPr>
            <a:r>
              <a:rPr lang="en-US" altLang="zh-CN" sz="2400" b="1" dirty="0">
                <a:solidFill>
                  <a:srgbClr val="0000FF"/>
                </a:solidFill>
                <a:latin typeface="华文行楷" pitchFamily="2" charset="-122"/>
                <a:ea typeface="华文行楷" pitchFamily="2" charset="-122"/>
                <a:sym typeface="+mn-ea"/>
              </a:rPr>
              <a:t>--</a:t>
            </a:r>
            <a:r>
              <a:rPr lang="zh-CN" altLang="en-US" sz="2400" b="1" dirty="0">
                <a:solidFill>
                  <a:srgbClr val="0000FF"/>
                </a:solidFill>
                <a:latin typeface="华文行楷" pitchFamily="2" charset="-122"/>
                <a:ea typeface="华文行楷" pitchFamily="2" charset="-122"/>
                <a:sym typeface="+mn-ea"/>
              </a:rPr>
              <a:t>社会主义本质理论</a:t>
            </a:r>
            <a:endParaRPr lang="zh-CN" altLang="en-US" sz="2400" b="1" dirty="0">
              <a:solidFill>
                <a:srgbClr val="0000FF"/>
              </a:solidFill>
              <a:latin typeface="华文行楷" pitchFamily="2" charset="-122"/>
              <a:ea typeface="华文行楷" pitchFamily="2" charset="-122"/>
            </a:endParaRPr>
          </a:p>
          <a:p>
            <a:pPr>
              <a:lnSpc>
                <a:spcPct val="120000"/>
              </a:lnSpc>
            </a:pPr>
            <a:r>
              <a:rPr lang="en-US" altLang="zh-CN" sz="2400" b="1" dirty="0">
                <a:solidFill>
                  <a:srgbClr val="0000FF"/>
                </a:solidFill>
                <a:latin typeface="华文行楷" pitchFamily="2" charset="-122"/>
                <a:ea typeface="华文行楷" pitchFamily="2" charset="-122"/>
                <a:sym typeface="+mn-ea"/>
              </a:rPr>
              <a:t>--</a:t>
            </a:r>
            <a:r>
              <a:rPr lang="zh-CN" altLang="en-US" sz="2400" b="1" dirty="0">
                <a:solidFill>
                  <a:srgbClr val="0000FF"/>
                </a:solidFill>
                <a:latin typeface="华文行楷" pitchFamily="2" charset="-122"/>
                <a:ea typeface="华文行楷" pitchFamily="2" charset="-122"/>
                <a:sym typeface="+mn-ea"/>
              </a:rPr>
              <a:t>社会主义与市场经济关系</a:t>
            </a:r>
            <a:endParaRPr lang="zh-CN" altLang="en-US" sz="2400" b="1" dirty="0">
              <a:solidFill>
                <a:srgbClr val="0000FF"/>
              </a:solidFill>
              <a:latin typeface="华文行楷" pitchFamily="2" charset="-122"/>
              <a:ea typeface="华文行楷" pitchFamily="2" charset="-122"/>
              <a:sym typeface="+mn-ea"/>
            </a:endParaRPr>
          </a:p>
          <a:p>
            <a:pPr>
              <a:lnSpc>
                <a:spcPct val="120000"/>
              </a:lnSpc>
            </a:pPr>
            <a:r>
              <a:rPr lang="en-US" altLang="zh-CN" sz="2400" b="1" dirty="0">
                <a:solidFill>
                  <a:srgbClr val="0000FF"/>
                </a:solidFill>
                <a:latin typeface="华文行楷" pitchFamily="2" charset="-122"/>
                <a:ea typeface="华文行楷" pitchFamily="2" charset="-122"/>
                <a:sym typeface="+mn-ea"/>
              </a:rPr>
              <a:t>--“</a:t>
            </a:r>
            <a:r>
              <a:rPr lang="zh-CN" altLang="en-US" sz="2400" b="1" dirty="0">
                <a:solidFill>
                  <a:srgbClr val="0000FF"/>
                </a:solidFill>
                <a:latin typeface="华文行楷" pitchFamily="2" charset="-122"/>
                <a:ea typeface="华文行楷" pitchFamily="2" charset="-122"/>
                <a:sym typeface="+mn-ea"/>
              </a:rPr>
              <a:t>三个有利于</a:t>
            </a:r>
            <a:r>
              <a:rPr lang="en-US" altLang="zh-CN" sz="2400" b="1" dirty="0">
                <a:solidFill>
                  <a:srgbClr val="0000FF"/>
                </a:solidFill>
                <a:latin typeface="华文行楷" pitchFamily="2" charset="-122"/>
                <a:ea typeface="华文行楷" pitchFamily="2" charset="-122"/>
                <a:sym typeface="+mn-ea"/>
              </a:rPr>
              <a:t>”</a:t>
            </a:r>
            <a:r>
              <a:rPr lang="zh-CN" altLang="en-US" sz="2400" b="1" dirty="0">
                <a:solidFill>
                  <a:srgbClr val="0000FF"/>
                </a:solidFill>
                <a:latin typeface="华文行楷" pitchFamily="2" charset="-122"/>
                <a:ea typeface="华文行楷" pitchFamily="2" charset="-122"/>
                <a:sym typeface="+mn-ea"/>
              </a:rPr>
              <a:t>标准</a:t>
            </a:r>
            <a:endParaRPr lang="zh-CN" altLang="en-US" b="1" dirty="0">
              <a:solidFill>
                <a:srgbClr val="0000FF"/>
              </a:solidFill>
              <a:latin typeface="华文行楷" pitchFamily="2" charset="-122"/>
              <a:ea typeface="华文行楷" pitchFamily="2" charset="-122"/>
            </a:endParaRPr>
          </a:p>
          <a:p>
            <a:pPr>
              <a:lnSpc>
                <a:spcPct val="120000"/>
              </a:lnSpc>
            </a:pPr>
            <a:endParaRPr lang="zh-CN" altLang="en-US"/>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矩形 515073"/>
          <p:cNvSpPr/>
          <p:nvPr/>
        </p:nvSpPr>
        <p:spPr>
          <a:xfrm>
            <a:off x="246380" y="1308735"/>
            <a:ext cx="4824730" cy="5259070"/>
          </a:xfrm>
          <a:prstGeom prst="rect">
            <a:avLst/>
          </a:prstGeom>
          <a:noFill/>
          <a:ln w="38100">
            <a:noFill/>
          </a:ln>
        </p:spPr>
        <p:txBody>
          <a:bodyPr wrap="square" anchor="t">
            <a:spAutoFit/>
          </a:bodyPr>
          <a:p>
            <a:pPr>
              <a:lnSpc>
                <a:spcPct val="140000"/>
              </a:lnSpc>
            </a:pPr>
            <a:r>
              <a:rPr lang="en-US" altLang="zh-CN"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        1992</a:t>
            </a:r>
            <a:r>
              <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年</a:t>
            </a:r>
            <a:r>
              <a:rPr lang="en-US" altLang="zh-CN"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10</a:t>
            </a:r>
            <a:r>
              <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月，党的十四大对 这一系列富有创造性的思想进行了概括，称为</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“邓小平同志建设有中国特色社会主义理论”</a:t>
            </a:r>
            <a:r>
              <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a:t>
            </a:r>
            <a:endPar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a:p>
            <a:pPr>
              <a:lnSpc>
                <a:spcPct val="140000"/>
              </a:lnSpc>
            </a:pPr>
            <a:r>
              <a:rPr lang="en-US" altLang="zh-CN"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大会指出：这个理论第一次比较系统地初步回答了在中国这样的经济文化比较落后的国家</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如何建设社会主义、如何巩固和发展社会主义</a:t>
            </a:r>
            <a:r>
              <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的一系列基本问题，用新的思想、观点，继承和发展了马克思主义。</a:t>
            </a:r>
            <a:endPar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71682" name="图片 515074" descr="中国共产党第十四次全国代表大会1992年10月12～18日在北京举行"/>
          <p:cNvPicPr>
            <a:picLocks noChangeAspect="1"/>
          </p:cNvPicPr>
          <p:nvPr/>
        </p:nvPicPr>
        <p:blipFill>
          <a:blip r:embed="rId1"/>
          <a:stretch>
            <a:fillRect/>
          </a:stretch>
        </p:blipFill>
        <p:spPr>
          <a:xfrm>
            <a:off x="5267960" y="1927860"/>
            <a:ext cx="3599815" cy="2189480"/>
          </a:xfrm>
          <a:prstGeom prst="rect">
            <a:avLst/>
          </a:prstGeom>
          <a:noFill/>
          <a:ln w="9525" cap="flat" cmpd="sng">
            <a:solidFill>
              <a:srgbClr val="99FFCC"/>
            </a:solidFill>
            <a:prstDash val="solid"/>
            <a:miter/>
            <a:headEnd type="none" w="med" len="med"/>
            <a:tailEnd type="none" w="med" len="med"/>
          </a:ln>
        </p:spPr>
      </p:pic>
      <p:sp>
        <p:nvSpPr>
          <p:cNvPr id="509958" name="矩形 509957"/>
          <p:cNvSpPr/>
          <p:nvPr/>
        </p:nvSpPr>
        <p:spPr>
          <a:xfrm>
            <a:off x="6270625" y="4320540"/>
            <a:ext cx="1803400" cy="385763"/>
          </a:xfrm>
          <a:prstGeom prst="rect">
            <a:avLst/>
          </a:prstGeom>
          <a:solidFill>
            <a:srgbClr val="99FFCC"/>
          </a:solidFill>
          <a:ln w="19050" cap="flat" cmpd="sng">
            <a:solidFill>
              <a:srgbClr val="FFCCFF"/>
            </a:solidFill>
            <a:prstDash val="solid"/>
            <a:miter/>
            <a:headEnd type="none" w="med" len="med"/>
            <a:tailEnd type="none" w="med" len="med"/>
          </a:ln>
        </p:spPr>
        <p:txBody>
          <a:bodyPr wrap="none" anchor="t">
            <a:spAutoFit/>
          </a:bodyPr>
          <a:p>
            <a:pPr lvl="0"/>
            <a:r>
              <a:rPr lang="zh-CN" altLang="en-US" sz="1800" dirty="0">
                <a:solidFill>
                  <a:schemeClr val="accent2"/>
                </a:solidFill>
                <a:latin typeface="Times New Roman" panose="02020603050405020304" charset="0"/>
                <a:ea typeface="华文新魏" pitchFamily="2" charset="-122"/>
              </a:rPr>
              <a:t>党的十四大会场</a:t>
            </a:r>
            <a:endParaRPr lang="zh-CN" altLang="en-US" sz="1800" dirty="0">
              <a:solidFill>
                <a:schemeClr val="accent2"/>
              </a:solidFill>
              <a:latin typeface="Times New Roman" panose="02020603050405020304" charset="0"/>
              <a:ea typeface="华文新魏" pitchFamily="2" charset="-122"/>
            </a:endParaRP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34" name="图片 2"/>
          <p:cNvPicPr>
            <a:picLocks noChangeAspect="1"/>
          </p:cNvPicPr>
          <p:nvPr/>
        </p:nvPicPr>
        <p:blipFill>
          <a:blip r:embed="rId1"/>
          <a:stretch>
            <a:fillRect/>
          </a:stretch>
        </p:blipFill>
        <p:spPr>
          <a:xfrm>
            <a:off x="436880" y="4733608"/>
            <a:ext cx="2792413" cy="1885950"/>
          </a:xfrm>
          <a:prstGeom prst="rect">
            <a:avLst/>
          </a:prstGeom>
          <a:noFill/>
          <a:ln w="9525">
            <a:noFill/>
          </a:ln>
        </p:spPr>
      </p:pic>
      <p:sp>
        <p:nvSpPr>
          <p:cNvPr id="73735" name="圆角矩形标注 9"/>
          <p:cNvSpPr/>
          <p:nvPr/>
        </p:nvSpPr>
        <p:spPr>
          <a:xfrm>
            <a:off x="3429318" y="5252720"/>
            <a:ext cx="2338387" cy="998538"/>
          </a:xfrm>
          <a:prstGeom prst="wedgeRoundRectCallout">
            <a:avLst>
              <a:gd name="adj1" fmla="val -74954"/>
              <a:gd name="adj2" fmla="val 2894"/>
              <a:gd name="adj3" fmla="val 16667"/>
            </a:avLst>
          </a:prstGeom>
          <a:blipFill rotWithShape="1">
            <a:blip r:embed="rId2"/>
          </a:blipFill>
          <a:ln w="38100" cap="flat" cmpd="sng">
            <a:solidFill>
              <a:srgbClr val="0000FF"/>
            </a:solid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zh-CN" altLang="en-US" sz="2000" b="1" dirty="0">
                <a:solidFill>
                  <a:srgbClr val="0000FF"/>
                </a:solidFill>
                <a:latin typeface="楷体" panose="02010609060101010101" charset="-122"/>
                <a:ea typeface="楷体" panose="02010609060101010101" charset="-122"/>
              </a:rPr>
              <a:t>正式提出</a:t>
            </a:r>
            <a:r>
              <a:rPr lang="zh-CN" altLang="en-US" sz="2000" b="1" dirty="0">
                <a:solidFill>
                  <a:srgbClr val="FF0000"/>
                </a:solidFill>
                <a:latin typeface="幼圆" pitchFamily="49" charset="-122"/>
                <a:ea typeface="幼圆" pitchFamily="49" charset="-122"/>
              </a:rPr>
              <a:t>“邓小平理论”</a:t>
            </a:r>
            <a:r>
              <a:rPr lang="zh-CN" altLang="en-US" sz="2000" b="1" dirty="0">
                <a:solidFill>
                  <a:srgbClr val="0000FF"/>
                </a:solidFill>
                <a:latin typeface="楷体" panose="02010609060101010101" charset="-122"/>
                <a:ea typeface="楷体" panose="02010609060101010101" charset="-122"/>
              </a:rPr>
              <a:t>概念</a:t>
            </a:r>
            <a:endParaRPr lang="zh-CN" altLang="en-US" sz="2000" b="1" dirty="0">
              <a:solidFill>
                <a:srgbClr val="0000FF"/>
              </a:solidFill>
              <a:latin typeface="楷体" panose="02010609060101010101" charset="-122"/>
              <a:ea typeface="楷体" panose="02010609060101010101" charset="-122"/>
            </a:endParaRPr>
          </a:p>
        </p:txBody>
      </p:sp>
      <p:sp>
        <p:nvSpPr>
          <p:cNvPr id="4" name="文本框 3"/>
          <p:cNvSpPr txBox="1"/>
          <p:nvPr/>
        </p:nvSpPr>
        <p:spPr>
          <a:xfrm>
            <a:off x="436880" y="6251258"/>
            <a:ext cx="644525" cy="368300"/>
          </a:xfrm>
          <a:prstGeom prst="rect">
            <a:avLst/>
          </a:prstGeom>
          <a:solidFill>
            <a:schemeClr val="accent3">
              <a:lumMod val="95000"/>
            </a:schemeClr>
          </a:solidFill>
        </p:spPr>
        <p:txBody>
          <a:bodyPr wrap="none" rtlCol="0" anchor="t">
            <a:spAutoFit/>
          </a:bodyPr>
          <a:p>
            <a:r>
              <a:rPr lang="en-US" altLang="zh-CN" b="1" noProof="1" dirty="0">
                <a:solidFill>
                  <a:srgbClr val="0000FF"/>
                </a:solidFill>
                <a:latin typeface="楷体" panose="02010609060101010101" charset="-122"/>
                <a:ea typeface="楷体" panose="02010609060101010101" charset="-122"/>
                <a:cs typeface="+mn-cs"/>
                <a:sym typeface="+mn-ea"/>
              </a:rPr>
              <a:t>1997</a:t>
            </a:r>
            <a:endParaRPr lang="zh-CN" altLang="en-US" noProof="1"/>
          </a:p>
        </p:txBody>
      </p:sp>
      <p:pic>
        <p:nvPicPr>
          <p:cNvPr id="73737" name="图片 5"/>
          <p:cNvPicPr>
            <a:picLocks noChangeAspect="1"/>
          </p:cNvPicPr>
          <p:nvPr/>
        </p:nvPicPr>
        <p:blipFill>
          <a:blip r:embed="rId3"/>
          <a:stretch>
            <a:fillRect/>
          </a:stretch>
        </p:blipFill>
        <p:spPr>
          <a:xfrm>
            <a:off x="6320155" y="1103630"/>
            <a:ext cx="1697990" cy="2228215"/>
          </a:xfrm>
          <a:prstGeom prst="rect">
            <a:avLst/>
          </a:prstGeom>
          <a:noFill/>
          <a:ln w="9525">
            <a:noFill/>
          </a:ln>
        </p:spPr>
      </p:pic>
      <p:sp>
        <p:nvSpPr>
          <p:cNvPr id="7" name="文本框 6"/>
          <p:cNvSpPr txBox="1"/>
          <p:nvPr/>
        </p:nvSpPr>
        <p:spPr>
          <a:xfrm>
            <a:off x="5767705" y="3331845"/>
            <a:ext cx="3260090" cy="337185"/>
          </a:xfrm>
          <a:prstGeom prst="rect">
            <a:avLst/>
          </a:prstGeom>
          <a:solidFill>
            <a:schemeClr val="accent3">
              <a:lumMod val="95000"/>
            </a:schemeClr>
          </a:solidFill>
        </p:spPr>
        <p:txBody>
          <a:bodyPr wrap="square" rtlCol="0" anchor="t">
            <a:spAutoFit/>
          </a:bodyPr>
          <a:p>
            <a:pPr algn="l"/>
            <a:r>
              <a:rPr lang="en-US" altLang="zh-CN" sz="1600" b="1" noProof="1" dirty="0">
                <a:solidFill>
                  <a:srgbClr val="0000FF"/>
                </a:solidFill>
                <a:latin typeface="楷体" panose="02010609060101010101" charset="-122"/>
                <a:ea typeface="楷体" panose="02010609060101010101" charset="-122"/>
                <a:cs typeface="+mn-cs"/>
                <a:sym typeface="+mn-ea"/>
              </a:rPr>
              <a:t>199</a:t>
            </a:r>
            <a:r>
              <a:rPr lang="en-US" sz="1600" b="1" noProof="1" dirty="0">
                <a:solidFill>
                  <a:srgbClr val="0000FF"/>
                </a:solidFill>
                <a:latin typeface="楷体" panose="02010609060101010101" charset="-122"/>
                <a:ea typeface="楷体" panose="02010609060101010101" charset="-122"/>
                <a:cs typeface="+mn-cs"/>
                <a:sym typeface="+mn-ea"/>
              </a:rPr>
              <a:t>9</a:t>
            </a:r>
            <a:r>
              <a:rPr lang="zh-CN" altLang="en-US" sz="1600" b="1" noProof="1" dirty="0">
                <a:solidFill>
                  <a:srgbClr val="0000FF"/>
                </a:solidFill>
                <a:latin typeface="楷体" panose="02010609060101010101" charset="-122"/>
                <a:ea typeface="楷体" panose="02010609060101010101" charset="-122"/>
                <a:cs typeface="+mn-cs"/>
                <a:sym typeface="+mn-ea"/>
              </a:rPr>
              <a:t>，</a:t>
            </a:r>
            <a:r>
              <a:rPr lang="zh-CN" altLang="en-US" sz="1600" b="1" dirty="0">
                <a:solidFill>
                  <a:srgbClr val="CC00CC"/>
                </a:solidFill>
                <a:latin typeface="Times New Roman" panose="02020603050405020304" charset="0"/>
                <a:sym typeface="+mn-ea"/>
              </a:rPr>
              <a:t>人大九届二次会议</a:t>
            </a:r>
            <a:r>
              <a:rPr lang="zh-CN" altLang="en-US" sz="1600" b="1" noProof="1" dirty="0">
                <a:solidFill>
                  <a:srgbClr val="0000FF"/>
                </a:solidFill>
                <a:latin typeface="楷体" panose="02010609060101010101" charset="-122"/>
                <a:ea typeface="楷体" panose="02010609060101010101" charset="-122"/>
                <a:cs typeface="+mn-cs"/>
                <a:sym typeface="+mn-ea"/>
              </a:rPr>
              <a:t>，修正案</a:t>
            </a:r>
            <a:endParaRPr lang="zh-CN" altLang="en-US" sz="1600" b="1" noProof="1" dirty="0">
              <a:solidFill>
                <a:srgbClr val="0000FF"/>
              </a:solidFill>
              <a:latin typeface="楷体" panose="02010609060101010101" charset="-122"/>
              <a:ea typeface="楷体" panose="02010609060101010101" charset="-122"/>
              <a:cs typeface="+mn-cs"/>
              <a:sym typeface="+mn-ea"/>
            </a:endParaRPr>
          </a:p>
        </p:txBody>
      </p:sp>
      <p:sp>
        <p:nvSpPr>
          <p:cNvPr id="73739" name="圆角矩形标注 9"/>
          <p:cNvSpPr/>
          <p:nvPr/>
        </p:nvSpPr>
        <p:spPr>
          <a:xfrm>
            <a:off x="3429318" y="2061845"/>
            <a:ext cx="2016125" cy="565150"/>
          </a:xfrm>
          <a:prstGeom prst="wedgeRoundRectCallout">
            <a:avLst>
              <a:gd name="adj1" fmla="val 88741"/>
              <a:gd name="adj2" fmla="val 45616"/>
              <a:gd name="adj3" fmla="val 16667"/>
            </a:avLst>
          </a:prstGeom>
          <a:blipFill rotWithShape="1">
            <a:blip r:embed="rId2"/>
          </a:blipFill>
          <a:ln w="38100" cap="flat" cmpd="sng">
            <a:solidFill>
              <a:srgbClr val="0000FF"/>
            </a:solid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zh-CN" altLang="en-US" sz="2000" b="1" dirty="0">
                <a:solidFill>
                  <a:srgbClr val="960000"/>
                </a:solidFill>
                <a:latin typeface="楷体" panose="02010609060101010101" charset="-122"/>
                <a:ea typeface="楷体" panose="02010609060101010101" charset="-122"/>
              </a:rPr>
              <a:t>正式载入宪法</a:t>
            </a:r>
            <a:endParaRPr lang="en-US" altLang="zh-CN" sz="2000" b="1" dirty="0">
              <a:solidFill>
                <a:srgbClr val="960000"/>
              </a:solidFill>
              <a:latin typeface="楷体" panose="02010609060101010101" charset="-122"/>
              <a:ea typeface="楷体" panose="02010609060101010101" charset="-122"/>
            </a:endParaRPr>
          </a:p>
        </p:txBody>
      </p:sp>
      <p:pic>
        <p:nvPicPr>
          <p:cNvPr id="73740" name="图片 8"/>
          <p:cNvPicPr>
            <a:picLocks noChangeAspect="1"/>
          </p:cNvPicPr>
          <p:nvPr/>
        </p:nvPicPr>
        <p:blipFill>
          <a:blip r:embed="rId4"/>
          <a:srcRect l="15477" t="3609" r="19585" b="2084"/>
          <a:stretch>
            <a:fillRect/>
          </a:stretch>
        </p:blipFill>
        <p:spPr>
          <a:xfrm rot="1440000">
            <a:off x="4183380" y="2814955"/>
            <a:ext cx="1338263" cy="1944688"/>
          </a:xfrm>
          <a:prstGeom prst="rect">
            <a:avLst/>
          </a:prstGeom>
          <a:noFill/>
          <a:ln w="9525">
            <a:noFill/>
          </a:ln>
        </p:spPr>
      </p:pic>
      <p:sp>
        <p:nvSpPr>
          <p:cNvPr id="73741" name="圆角矩形标注 9"/>
          <p:cNvSpPr/>
          <p:nvPr/>
        </p:nvSpPr>
        <p:spPr>
          <a:xfrm>
            <a:off x="1506855" y="3462020"/>
            <a:ext cx="2338388" cy="998538"/>
          </a:xfrm>
          <a:prstGeom prst="wedgeRoundRectCallout">
            <a:avLst>
              <a:gd name="adj1" fmla="val 12125"/>
              <a:gd name="adj2" fmla="val 111921"/>
              <a:gd name="adj3" fmla="val 16667"/>
            </a:avLst>
          </a:prstGeom>
          <a:blipFill rotWithShape="1">
            <a:blip r:embed="rId2"/>
          </a:blipFill>
          <a:ln w="38100" cap="flat" cmpd="sng">
            <a:solidFill>
              <a:srgbClr val="0000FF"/>
            </a:solid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zh-CN" altLang="en-US" sz="2000" b="1" dirty="0">
                <a:solidFill>
                  <a:srgbClr val="0000FF"/>
                </a:solidFill>
                <a:latin typeface="楷体" panose="02010609060101010101" charset="-122"/>
                <a:ea typeface="楷体" panose="02010609060101010101" charset="-122"/>
              </a:rPr>
              <a:t>确立</a:t>
            </a:r>
            <a:r>
              <a:rPr lang="zh-CN" altLang="en-US" sz="2000" b="1" dirty="0">
                <a:solidFill>
                  <a:srgbClr val="0000FF"/>
                </a:solidFill>
                <a:latin typeface="楷体" panose="02010609060101010101" charset="-122"/>
                <a:ea typeface="楷体" panose="02010609060101010101" charset="-122"/>
                <a:sym typeface="宋体" panose="02010600030101010101" pitchFamily="2" charset="-122"/>
              </a:rPr>
              <a:t>为党的指导思想并写入党章</a:t>
            </a:r>
            <a:endParaRPr lang="zh-CN" altLang="en-US" sz="2000" b="1" dirty="0">
              <a:solidFill>
                <a:srgbClr val="0000FF"/>
              </a:solidFill>
              <a:latin typeface="楷体" panose="02010609060101010101" charset="-122"/>
              <a:ea typeface="楷体" panose="02010609060101010101" charset="-122"/>
            </a:endParaRPr>
          </a:p>
        </p:txBody>
      </p:sp>
      <p:sp>
        <p:nvSpPr>
          <p:cNvPr id="73742" name="圆角矩形标注 9"/>
          <p:cNvSpPr/>
          <p:nvPr/>
        </p:nvSpPr>
        <p:spPr>
          <a:xfrm>
            <a:off x="6320155" y="3700145"/>
            <a:ext cx="2583815" cy="2245995"/>
          </a:xfrm>
          <a:prstGeom prst="wedgeRoundRectCallout">
            <a:avLst>
              <a:gd name="adj1" fmla="val -76861"/>
              <a:gd name="adj2" fmla="val 40104"/>
              <a:gd name="adj3" fmla="val 16667"/>
            </a:avLst>
          </a:prstGeom>
          <a:blipFill rotWithShape="1">
            <a:blip r:embed="rId2"/>
          </a:blipFill>
          <a:ln w="38100" cap="flat" cmpd="sng">
            <a:solidFill>
              <a:srgbClr val="C00000"/>
            </a:solidFill>
            <a:prstDash val="solid"/>
            <a:round/>
            <a:headEnd type="none" w="med" len="med"/>
            <a:tailEnd type="none" w="med" len="med"/>
          </a:ln>
        </p:spPr>
        <p:txBody>
          <a:bodyPr anchor="t"/>
          <a:p>
            <a:pPr>
              <a:lnSpc>
                <a:spcPct val="125000"/>
              </a:lnSpc>
            </a:pPr>
            <a:r>
              <a:rPr lang="en-US" altLang="zh-CN" dirty="0">
                <a:solidFill>
                  <a:srgbClr val="960000"/>
                </a:solidFill>
                <a:latin typeface="Times New Roman" panose="02020603050405020304" charset="0"/>
                <a:ea typeface="华文新魏" pitchFamily="2" charset="-122"/>
              </a:rPr>
              <a:t>    </a:t>
            </a:r>
            <a:r>
              <a:rPr lang="zh-CN" altLang="en-US" b="1" dirty="0">
                <a:solidFill>
                  <a:srgbClr val="960000"/>
                </a:solidFill>
                <a:latin typeface="楷体" panose="02010609060101010101" charset="-122"/>
                <a:ea typeface="楷体" panose="02010609060101010101" charset="-122"/>
              </a:rPr>
              <a:t>实践证明，作为毛泽东思想继承和发展的邓小平理论，是指导中国人民在改革开放中胜利实现社会主义现代化的正确理论。</a:t>
            </a:r>
            <a:endParaRPr lang="zh-CN" altLang="en-US" b="1" dirty="0">
              <a:solidFill>
                <a:srgbClr val="960000"/>
              </a:solidFill>
              <a:latin typeface="楷体" panose="02010609060101010101" charset="-122"/>
              <a:ea typeface="楷体" panose="02010609060101010101" charset="-122"/>
            </a:endParaRPr>
          </a:p>
        </p:txBody>
      </p:sp>
      <p:pic>
        <p:nvPicPr>
          <p:cNvPr id="73743" name="图片 11"/>
          <p:cNvPicPr>
            <a:picLocks noChangeAspect="1"/>
          </p:cNvPicPr>
          <p:nvPr/>
        </p:nvPicPr>
        <p:blipFill>
          <a:blip r:embed="rId5"/>
          <a:stretch>
            <a:fillRect/>
          </a:stretch>
        </p:blipFill>
        <p:spPr>
          <a:xfrm>
            <a:off x="152718" y="1356995"/>
            <a:ext cx="3076575" cy="1974850"/>
          </a:xfrm>
          <a:prstGeom prst="rect">
            <a:avLst/>
          </a:prstGeom>
          <a:noFill/>
          <a:ln w="9525">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45745" y="2386965"/>
            <a:ext cx="8229600" cy="704850"/>
          </a:xfrm>
        </p:spPr>
        <p:txBody>
          <a:bodyPr/>
          <a:p>
            <a:pPr algn="ctr">
              <a:spcBef>
                <a:spcPct val="20000"/>
              </a:spcBef>
              <a:buFont typeface="Verdana" panose="020B0604030504040204" pitchFamily="2" charset="0"/>
            </a:pPr>
            <a:r>
              <a:rPr lang="zh-CN" altLang="en-US">
                <a:solidFill>
                  <a:srgbClr val="FF0000"/>
                </a:solidFill>
                <a:latin typeface="微软雅黑" panose="020B0503020204020204" charset="-122"/>
                <a:ea typeface="微软雅黑" panose="020B0503020204020204" charset="-122"/>
                <a:cs typeface="微软雅黑" panose="020B0503020204020204" charset="-122"/>
                <a:sym typeface="+mn-ea"/>
              </a:rPr>
              <a:t>第二节 邓小平理论的基本问题和主要内容</a:t>
            </a:r>
            <a:endParaRPr lang="zh-CN" altLang="en-US">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1"/>
          <a:stretch>
            <a:fillRect/>
          </a:stretch>
        </p:blipFill>
        <p:spPr>
          <a:xfrm>
            <a:off x="10795" y="4023995"/>
            <a:ext cx="9111615" cy="2799080"/>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15900" y="1146810"/>
            <a:ext cx="8712835" cy="2570480"/>
          </a:xfrm>
        </p:spPr>
        <p:txBody>
          <a:bodyPr/>
          <a:p>
            <a:pPr marL="0" indent="0">
              <a:lnSpc>
                <a:spcPct val="130000"/>
              </a:lnSpc>
              <a:buNone/>
            </a:pPr>
            <a:r>
              <a:rPr lang="zh-CN" altLang="en-US" b="1">
                <a:solidFill>
                  <a:srgbClr val="FF0000"/>
                </a:solidFill>
                <a:latin typeface="微软雅黑" panose="020B0503020204020204" charset="-122"/>
                <a:ea typeface="微软雅黑" panose="020B0503020204020204" charset="-122"/>
              </a:rPr>
              <a:t>一 邓小平理论回答的基本理论问题</a:t>
            </a:r>
            <a:endParaRPr lang="zh-CN" altLang="en-US" b="1">
              <a:latin typeface="微软雅黑" panose="020B0503020204020204" charset="-122"/>
              <a:ea typeface="微软雅黑" panose="020B0503020204020204" charset="-122"/>
            </a:endParaRPr>
          </a:p>
          <a:p>
            <a:pPr marL="0" indent="0">
              <a:lnSpc>
                <a:spcPct val="150000"/>
              </a:lnSpc>
              <a:buNone/>
            </a:pPr>
            <a:r>
              <a:rPr lang="zh-CN" altLang="en-US" b="1" dirty="0">
                <a:solidFill>
                  <a:srgbClr val="FF0000"/>
                </a:solidFill>
                <a:latin typeface="微软雅黑" panose="020B0503020204020204" charset="-122"/>
                <a:ea typeface="微软雅黑" panose="020B0503020204020204" charset="-122"/>
                <a:sym typeface="+mn-ea"/>
              </a:rPr>
              <a:t>   </a:t>
            </a:r>
            <a:r>
              <a:rPr lang="zh-CN" altLang="en-US" sz="2400" b="1" dirty="0">
                <a:solidFill>
                  <a:srgbClr val="FF0000"/>
                </a:solidFill>
                <a:latin typeface="微软雅黑" panose="020B0503020204020204" charset="-122"/>
                <a:ea typeface="微软雅黑" panose="020B0503020204020204" charset="-122"/>
                <a:sym typeface="+mn-ea"/>
              </a:rPr>
              <a:t>  </a:t>
            </a:r>
            <a:r>
              <a:rPr lang="zh-CN" altLang="en-US" sz="2400" dirty="0">
                <a:solidFill>
                  <a:srgbClr val="FF0000"/>
                </a:solidFill>
                <a:latin typeface="微软雅黑" panose="020B0503020204020204" charset="-122"/>
                <a:ea typeface="微软雅黑" panose="020B0503020204020204" charset="-122"/>
                <a:sym typeface="+mn-ea"/>
              </a:rPr>
              <a:t> </a:t>
            </a:r>
            <a:r>
              <a:rPr lang="zh-CN" altLang="en-US" sz="2400" dirty="0">
                <a:solidFill>
                  <a:schemeClr val="tx1"/>
                </a:solidFill>
                <a:latin typeface="微软雅黑" panose="020B0503020204020204" charset="-122"/>
                <a:ea typeface="微软雅黑" panose="020B0503020204020204" charset="-122"/>
                <a:sym typeface="+mn-ea"/>
              </a:rPr>
              <a:t>什么是社会主义，怎样建设社会主义，是邓小平在领导改革开放和现代化建设这一新的革命过程中，</a:t>
            </a:r>
            <a:r>
              <a:rPr lang="zh-CN" altLang="en-US" sz="2400" dirty="0">
                <a:solidFill>
                  <a:schemeClr val="tx1"/>
                </a:solidFill>
                <a:effectLst/>
                <a:latin typeface="微软雅黑" panose="020B0503020204020204" charset="-122"/>
                <a:ea typeface="微软雅黑" panose="020B0503020204020204" charset="-122"/>
                <a:sym typeface="+mn-ea"/>
              </a:rPr>
              <a:t>不断提出和反复思考</a:t>
            </a:r>
            <a:r>
              <a:rPr lang="zh-CN" altLang="en-US" sz="2400" dirty="0">
                <a:solidFill>
                  <a:schemeClr val="tx1"/>
                </a:solidFill>
                <a:latin typeface="微软雅黑" panose="020B0503020204020204" charset="-122"/>
                <a:ea typeface="微软雅黑" panose="020B0503020204020204" charset="-122"/>
                <a:sym typeface="+mn-ea"/>
              </a:rPr>
              <a:t>的首要的基本的理论问题。</a:t>
            </a:r>
            <a:endParaRPr lang="zh-CN" altLang="en-US"/>
          </a:p>
        </p:txBody>
      </p:sp>
      <p:pic>
        <p:nvPicPr>
          <p:cNvPr id="2" name="图片 1"/>
          <p:cNvPicPr>
            <a:picLocks noChangeAspect="1"/>
          </p:cNvPicPr>
          <p:nvPr/>
        </p:nvPicPr>
        <p:blipFill>
          <a:blip r:embed="rId1"/>
          <a:stretch>
            <a:fillRect/>
          </a:stretch>
        </p:blipFill>
        <p:spPr>
          <a:xfrm>
            <a:off x="1152525" y="3622040"/>
            <a:ext cx="4991100" cy="3210560"/>
          </a:xfrm>
          <a:prstGeom prst="rect">
            <a:avLst/>
          </a:prstGeom>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32410" y="1355725"/>
            <a:ext cx="5841365" cy="5026025"/>
          </a:xfrm>
        </p:spPr>
        <p:txBody>
          <a:bodyPr/>
          <a:p>
            <a:pPr>
              <a:lnSpc>
                <a:spcPct val="145000"/>
              </a:lnSpc>
              <a:buClr>
                <a:schemeClr val="bg1"/>
              </a:buClr>
            </a:pPr>
            <a:r>
              <a:rPr lang="en-US" altLang="zh-CN" sz="2000" b="1" dirty="0">
                <a:solidFill>
                  <a:schemeClr val="accent2"/>
                </a:solidFill>
                <a:latin typeface="楷体" panose="02010609060101010101" charset="-122"/>
                <a:ea typeface="楷体" panose="02010609060101010101" charset="-122"/>
                <a:sym typeface="+mn-ea"/>
              </a:rPr>
              <a:t>     </a:t>
            </a:r>
            <a:r>
              <a:rPr lang="zh-CN" altLang="en-US" sz="2000" b="1" dirty="0">
                <a:solidFill>
                  <a:schemeClr val="accent2"/>
                </a:solidFill>
                <a:latin typeface="楷体" panose="02010609060101010101" charset="-122"/>
                <a:ea typeface="楷体" panose="02010609060101010101" charset="-122"/>
                <a:sym typeface="+mn-ea"/>
              </a:rPr>
              <a:t>我们冷静地分析了中国的现实，总结了经验，肯定了从建国到一九七八年三十年的成绩很大，但做的事情不能说都是成功的。我们建立的社会主义制度是个好制度，必须坚持。我们马克思主义者过去闹革命，就是为社会主义、共产主义崇高理想而奋斗。现在我们搞经济改革，仍然要坚持社会主义道路，坚持共产主义的伟大理想，年青一代尤其要懂得这一点。</a:t>
            </a:r>
            <a:r>
              <a:rPr lang="zh-CN" altLang="en-US" sz="2000" b="1" dirty="0">
                <a:solidFill>
                  <a:srgbClr val="FF0000"/>
                </a:solidFill>
                <a:latin typeface="幼圆" pitchFamily="49" charset="-122"/>
                <a:ea typeface="幼圆" pitchFamily="49" charset="-122"/>
                <a:sym typeface="+mn-ea"/>
              </a:rPr>
              <a:t>但问题是什么是社会主义，如何建设社会主义。我们的经验教训有许多条，最重要的一条，就是要搞清楚这个问题。        </a:t>
            </a:r>
            <a:r>
              <a:rPr lang="en-US" altLang="zh-CN" sz="2000" b="1" dirty="0">
                <a:solidFill>
                  <a:srgbClr val="FF0000"/>
                </a:solidFill>
                <a:latin typeface="幼圆" pitchFamily="49" charset="-122"/>
                <a:ea typeface="幼圆" pitchFamily="49" charset="-122"/>
                <a:sym typeface="+mn-ea"/>
              </a:rPr>
              <a:t>——</a:t>
            </a:r>
            <a:r>
              <a:rPr lang="zh-CN" altLang="en-US" sz="2000" b="1" dirty="0">
                <a:solidFill>
                  <a:srgbClr val="FF0000"/>
                </a:solidFill>
                <a:latin typeface="幼圆" pitchFamily="49" charset="-122"/>
                <a:ea typeface="幼圆" pitchFamily="49" charset="-122"/>
                <a:sym typeface="+mn-ea"/>
              </a:rPr>
              <a:t>邓小平</a:t>
            </a:r>
            <a:endParaRPr lang="zh-CN" altLang="en-US" sz="2000" b="1" dirty="0">
              <a:solidFill>
                <a:srgbClr val="FF0000"/>
              </a:solidFill>
              <a:latin typeface="幼圆" pitchFamily="49" charset="-122"/>
              <a:ea typeface="幼圆" pitchFamily="49" charset="-122"/>
              <a:sym typeface="+mn-ea"/>
            </a:endParaRPr>
          </a:p>
        </p:txBody>
      </p:sp>
      <p:pic>
        <p:nvPicPr>
          <p:cNvPr id="16388" name="Picture 2" descr="https://timgsa.baidu.com/timg?image&amp;quality=80&amp;size=b9999_10000&amp;sec=1524403932098&amp;di=98176bca8b36f4fd887b4c74b299b698&amp;imgtype=0&amp;src=http%3A%2F%2Fphoto.sohu.com%2F20040729%2FImg221254744.jpg"/>
          <p:cNvPicPr>
            <a:picLocks noChangeAspect="1"/>
          </p:cNvPicPr>
          <p:nvPr/>
        </p:nvPicPr>
        <p:blipFill>
          <a:blip r:embed="rId1"/>
          <a:stretch>
            <a:fillRect/>
          </a:stretch>
        </p:blipFill>
        <p:spPr>
          <a:xfrm>
            <a:off x="6073775" y="2654935"/>
            <a:ext cx="2980055" cy="2220595"/>
          </a:xfrm>
          <a:prstGeom prst="rect">
            <a:avLst/>
          </a:prstGeom>
          <a:noFill/>
          <a:ln w="9525">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4248785" y="1292225"/>
            <a:ext cx="3247390" cy="2306955"/>
          </a:xfrm>
          <a:prstGeom prst="rect">
            <a:avLst/>
          </a:prstGeom>
          <a:noFill/>
          <a:ln w="9525">
            <a:noFill/>
          </a:ln>
        </p:spPr>
        <p:txBody>
          <a:bodyPr wrap="square">
            <a:spAutoFit/>
          </a:bodyPr>
          <a:p>
            <a:pPr eaLnBrk="1" hangingPunct="1">
              <a:lnSpc>
                <a:spcPct val="100000"/>
              </a:lnSpc>
            </a:pPr>
            <a:r>
              <a:rPr lang="zh-CN" altLang="en-US" sz="2400" i="0" dirty="0">
                <a:solidFill>
                  <a:srgbClr val="000000"/>
                </a:solidFill>
                <a:latin typeface="微软雅黑" panose="020B0503020204020204" charset="-122"/>
                <a:ea typeface="微软雅黑" panose="020B0503020204020204" charset="-122"/>
              </a:rPr>
              <a:t>“第一落” </a:t>
            </a:r>
            <a:r>
              <a:rPr lang="en-US" altLang="zh-CN" sz="2400" i="0" dirty="0">
                <a:solidFill>
                  <a:srgbClr val="000000"/>
                </a:solidFill>
                <a:latin typeface="微软雅黑" panose="020B0503020204020204" charset="-122"/>
                <a:ea typeface="微软雅黑" panose="020B0503020204020204" charset="-122"/>
              </a:rPr>
              <a:t>1933</a:t>
            </a:r>
            <a:r>
              <a:rPr lang="zh-CN" altLang="en-US" sz="2400" i="0" dirty="0">
                <a:solidFill>
                  <a:srgbClr val="000000"/>
                </a:solidFill>
                <a:latin typeface="微软雅黑" panose="020B0503020204020204" charset="-122"/>
                <a:ea typeface="微软雅黑" panose="020B0503020204020204" charset="-122"/>
              </a:rPr>
              <a:t>年</a:t>
            </a:r>
            <a:endParaRPr lang="en-US" altLang="zh-CN" sz="2400" i="0" dirty="0">
              <a:solidFill>
                <a:srgbClr val="000000"/>
              </a:solidFill>
              <a:latin typeface="微软雅黑" panose="020B0503020204020204" charset="-122"/>
              <a:ea typeface="微软雅黑" panose="020B0503020204020204" charset="-122"/>
            </a:endParaRPr>
          </a:p>
          <a:p>
            <a:pPr eaLnBrk="1" hangingPunct="1">
              <a:lnSpc>
                <a:spcPct val="100000"/>
              </a:lnSpc>
            </a:pPr>
            <a:r>
              <a:rPr lang="zh-CN" altLang="en-US" sz="2400" i="0" dirty="0">
                <a:solidFill>
                  <a:srgbClr val="FF00FF"/>
                </a:solidFill>
                <a:latin typeface="微软雅黑" panose="020B0503020204020204" charset="-122"/>
                <a:ea typeface="微软雅黑" panose="020B0503020204020204" charset="-122"/>
              </a:rPr>
              <a:t>“第一起” </a:t>
            </a:r>
            <a:r>
              <a:rPr lang="en-US" altLang="zh-CN" sz="2400" i="0" dirty="0">
                <a:solidFill>
                  <a:srgbClr val="FF00FF"/>
                </a:solidFill>
                <a:latin typeface="微软雅黑" panose="020B0503020204020204" charset="-122"/>
                <a:ea typeface="微软雅黑" panose="020B0503020204020204" charset="-122"/>
              </a:rPr>
              <a:t>1933</a:t>
            </a:r>
            <a:r>
              <a:rPr lang="zh-CN" altLang="en-US" sz="2400" i="0" dirty="0">
                <a:solidFill>
                  <a:srgbClr val="FF00FF"/>
                </a:solidFill>
                <a:latin typeface="微软雅黑" panose="020B0503020204020204" charset="-122"/>
                <a:ea typeface="微软雅黑" panose="020B0503020204020204" charset="-122"/>
              </a:rPr>
              <a:t>年</a:t>
            </a:r>
            <a:endParaRPr lang="en-US" altLang="zh-CN" sz="2400" i="0" dirty="0">
              <a:solidFill>
                <a:srgbClr val="FF00FF"/>
              </a:solidFill>
              <a:latin typeface="微软雅黑" panose="020B0503020204020204" charset="-122"/>
              <a:ea typeface="微软雅黑" panose="020B0503020204020204" charset="-122"/>
            </a:endParaRPr>
          </a:p>
          <a:p>
            <a:pPr eaLnBrk="1" hangingPunct="1">
              <a:lnSpc>
                <a:spcPct val="100000"/>
              </a:lnSpc>
            </a:pPr>
            <a:r>
              <a:rPr lang="zh-CN" altLang="en-US" sz="2400" i="0" dirty="0">
                <a:solidFill>
                  <a:srgbClr val="000000"/>
                </a:solidFill>
                <a:latin typeface="微软雅黑" panose="020B0503020204020204" charset="-122"/>
                <a:ea typeface="微软雅黑" panose="020B0503020204020204" charset="-122"/>
              </a:rPr>
              <a:t>“第二落” </a:t>
            </a:r>
            <a:r>
              <a:rPr lang="en-US" altLang="zh-CN" sz="2400" i="0" dirty="0">
                <a:solidFill>
                  <a:srgbClr val="000000"/>
                </a:solidFill>
                <a:latin typeface="微软雅黑" panose="020B0503020204020204" charset="-122"/>
                <a:ea typeface="微软雅黑" panose="020B0503020204020204" charset="-122"/>
              </a:rPr>
              <a:t>1966</a:t>
            </a:r>
            <a:r>
              <a:rPr lang="zh-CN" altLang="en-US" sz="2400" i="0" dirty="0">
                <a:solidFill>
                  <a:srgbClr val="000000"/>
                </a:solidFill>
                <a:latin typeface="微软雅黑" panose="020B0503020204020204" charset="-122"/>
                <a:ea typeface="微软雅黑" panose="020B0503020204020204" charset="-122"/>
              </a:rPr>
              <a:t>年</a:t>
            </a:r>
            <a:endParaRPr lang="en-US" altLang="zh-CN" sz="2400" i="0" dirty="0">
              <a:solidFill>
                <a:srgbClr val="000000"/>
              </a:solidFill>
              <a:latin typeface="微软雅黑" panose="020B0503020204020204" charset="-122"/>
              <a:ea typeface="微软雅黑" panose="020B0503020204020204" charset="-122"/>
            </a:endParaRPr>
          </a:p>
          <a:p>
            <a:pPr eaLnBrk="1" hangingPunct="1">
              <a:lnSpc>
                <a:spcPct val="100000"/>
              </a:lnSpc>
            </a:pPr>
            <a:r>
              <a:rPr lang="zh-CN" altLang="en-US" sz="2400" i="0" dirty="0">
                <a:solidFill>
                  <a:srgbClr val="FF00FF"/>
                </a:solidFill>
                <a:latin typeface="微软雅黑" panose="020B0503020204020204" charset="-122"/>
                <a:ea typeface="微软雅黑" panose="020B0503020204020204" charset="-122"/>
              </a:rPr>
              <a:t>“第二起” </a:t>
            </a:r>
            <a:r>
              <a:rPr lang="en-US" altLang="zh-CN" sz="2400" i="0" dirty="0">
                <a:solidFill>
                  <a:srgbClr val="FF00FF"/>
                </a:solidFill>
                <a:latin typeface="微软雅黑" panose="020B0503020204020204" charset="-122"/>
                <a:ea typeface="微软雅黑" panose="020B0503020204020204" charset="-122"/>
              </a:rPr>
              <a:t>1973</a:t>
            </a:r>
            <a:r>
              <a:rPr lang="zh-CN" altLang="en-US" sz="2400" i="0" dirty="0">
                <a:solidFill>
                  <a:srgbClr val="FF00FF"/>
                </a:solidFill>
                <a:latin typeface="微软雅黑" panose="020B0503020204020204" charset="-122"/>
                <a:ea typeface="微软雅黑" panose="020B0503020204020204" charset="-122"/>
              </a:rPr>
              <a:t>年</a:t>
            </a:r>
            <a:endParaRPr lang="en-US" altLang="zh-CN" sz="2400" i="0" dirty="0">
              <a:solidFill>
                <a:srgbClr val="FF00FF"/>
              </a:solidFill>
              <a:latin typeface="微软雅黑" panose="020B0503020204020204" charset="-122"/>
              <a:ea typeface="微软雅黑" panose="020B0503020204020204" charset="-122"/>
            </a:endParaRPr>
          </a:p>
          <a:p>
            <a:pPr eaLnBrk="1" hangingPunct="1">
              <a:lnSpc>
                <a:spcPct val="100000"/>
              </a:lnSpc>
            </a:pPr>
            <a:r>
              <a:rPr lang="zh-CN" altLang="en-US" sz="2400" i="0" dirty="0">
                <a:solidFill>
                  <a:srgbClr val="000000"/>
                </a:solidFill>
                <a:latin typeface="微软雅黑" panose="020B0503020204020204" charset="-122"/>
                <a:ea typeface="微软雅黑" panose="020B0503020204020204" charset="-122"/>
              </a:rPr>
              <a:t>“第三落” </a:t>
            </a:r>
            <a:r>
              <a:rPr lang="en-US" altLang="zh-CN" sz="2400" i="0" dirty="0">
                <a:solidFill>
                  <a:srgbClr val="000000"/>
                </a:solidFill>
                <a:latin typeface="微软雅黑" panose="020B0503020204020204" charset="-122"/>
                <a:ea typeface="微软雅黑" panose="020B0503020204020204" charset="-122"/>
              </a:rPr>
              <a:t>1976</a:t>
            </a:r>
            <a:r>
              <a:rPr lang="zh-CN" altLang="en-US" sz="2400" i="0" dirty="0">
                <a:solidFill>
                  <a:srgbClr val="000000"/>
                </a:solidFill>
                <a:latin typeface="微软雅黑" panose="020B0503020204020204" charset="-122"/>
                <a:ea typeface="微软雅黑" panose="020B0503020204020204" charset="-122"/>
              </a:rPr>
              <a:t>年</a:t>
            </a:r>
            <a:endParaRPr lang="en-US" altLang="zh-CN" sz="2400" i="0" dirty="0">
              <a:solidFill>
                <a:srgbClr val="000000"/>
              </a:solidFill>
              <a:latin typeface="微软雅黑" panose="020B0503020204020204" charset="-122"/>
              <a:ea typeface="微软雅黑" panose="020B0503020204020204" charset="-122"/>
            </a:endParaRPr>
          </a:p>
          <a:p>
            <a:pPr eaLnBrk="1" hangingPunct="1">
              <a:lnSpc>
                <a:spcPct val="100000"/>
              </a:lnSpc>
            </a:pPr>
            <a:r>
              <a:rPr lang="zh-CN" altLang="en-US" sz="2400" i="0" dirty="0">
                <a:solidFill>
                  <a:srgbClr val="FF00FF"/>
                </a:solidFill>
                <a:latin typeface="微软雅黑" panose="020B0503020204020204" charset="-122"/>
                <a:ea typeface="微软雅黑" panose="020B0503020204020204" charset="-122"/>
              </a:rPr>
              <a:t>“第三起” </a:t>
            </a:r>
            <a:r>
              <a:rPr lang="en-US" altLang="zh-CN" sz="2400" i="0" dirty="0">
                <a:solidFill>
                  <a:srgbClr val="FF00FF"/>
                </a:solidFill>
                <a:latin typeface="微软雅黑" panose="020B0503020204020204" charset="-122"/>
                <a:ea typeface="微软雅黑" panose="020B0503020204020204" charset="-122"/>
              </a:rPr>
              <a:t>1977</a:t>
            </a:r>
            <a:r>
              <a:rPr lang="zh-CN" altLang="en-US" sz="2400" i="0" dirty="0">
                <a:solidFill>
                  <a:srgbClr val="FF00FF"/>
                </a:solidFill>
                <a:latin typeface="微软雅黑" panose="020B0503020204020204" charset="-122"/>
                <a:ea typeface="微软雅黑" panose="020B0503020204020204" charset="-122"/>
              </a:rPr>
              <a:t>年</a:t>
            </a:r>
            <a:endParaRPr lang="zh-CN" altLang="en-US" sz="2400" i="0" dirty="0">
              <a:solidFill>
                <a:srgbClr val="FF00FF"/>
              </a:solidFill>
              <a:latin typeface="微软雅黑" panose="020B0503020204020204" charset="-122"/>
              <a:ea typeface="微软雅黑" panose="020B0503020204020204" charset="-122"/>
            </a:endParaRPr>
          </a:p>
        </p:txBody>
      </p:sp>
      <p:pic>
        <p:nvPicPr>
          <p:cNvPr id="1484804" name="图片 5" descr="016.jpg"/>
          <p:cNvPicPr>
            <a:picLocks noChangeAspect="1"/>
          </p:cNvPicPr>
          <p:nvPr/>
        </p:nvPicPr>
        <p:blipFill>
          <a:blip r:embed="rId1"/>
          <a:stretch>
            <a:fillRect/>
          </a:stretch>
        </p:blipFill>
        <p:spPr>
          <a:xfrm>
            <a:off x="786130" y="3602990"/>
            <a:ext cx="1828165" cy="2444115"/>
          </a:xfrm>
          <a:prstGeom prst="rect">
            <a:avLst/>
          </a:prstGeom>
          <a:noFill/>
          <a:ln w="9525">
            <a:noFill/>
          </a:ln>
        </p:spPr>
      </p:pic>
      <p:pic>
        <p:nvPicPr>
          <p:cNvPr id="1484805" name="图片 6" descr="8746.jpg"/>
          <p:cNvPicPr>
            <a:picLocks noChangeAspect="1"/>
          </p:cNvPicPr>
          <p:nvPr/>
        </p:nvPicPr>
        <p:blipFill>
          <a:blip r:embed="rId2"/>
          <a:srcRect r="4395"/>
          <a:stretch>
            <a:fillRect/>
          </a:stretch>
        </p:blipFill>
        <p:spPr>
          <a:xfrm>
            <a:off x="2875915" y="3696970"/>
            <a:ext cx="2175510" cy="2390140"/>
          </a:xfrm>
          <a:prstGeom prst="rect">
            <a:avLst/>
          </a:prstGeom>
          <a:noFill/>
          <a:ln w="9525">
            <a:noFill/>
          </a:ln>
        </p:spPr>
      </p:pic>
      <p:sp>
        <p:nvSpPr>
          <p:cNvPr id="6" name="标题 5"/>
          <p:cNvSpPr>
            <a:spLocks noGrp="1"/>
          </p:cNvSpPr>
          <p:nvPr>
            <p:ph type="title"/>
          </p:nvPr>
        </p:nvSpPr>
        <p:spPr>
          <a:xfrm>
            <a:off x="450215" y="1717040"/>
            <a:ext cx="3397885" cy="645160"/>
          </a:xfrm>
        </p:spPr>
        <p:txBody>
          <a:bodyPr/>
          <a:p>
            <a:r>
              <a:rPr lang="zh-CN" altLang="en-US" sz="2800" dirty="0">
                <a:solidFill>
                  <a:srgbClr val="FF0000"/>
                </a:solidFill>
                <a:latin typeface="微软雅黑" panose="020B0503020204020204" charset="-122"/>
                <a:ea typeface="微软雅黑" panose="020B0503020204020204" charset="-122"/>
                <a:cs typeface="微软雅黑" panose="020B0503020204020204" charset="-122"/>
                <a:sym typeface="+mn-ea"/>
              </a:rPr>
              <a:t>邓小平“三落三起”</a:t>
            </a:r>
            <a:endParaRPr lang="zh-CN" altLang="en-US" sz="2800"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7" name="图片 6"/>
          <p:cNvPicPr>
            <a:picLocks noChangeAspect="1"/>
          </p:cNvPicPr>
          <p:nvPr/>
        </p:nvPicPr>
        <p:blipFill>
          <a:blip r:embed="rId3"/>
          <a:stretch>
            <a:fillRect/>
          </a:stretch>
        </p:blipFill>
        <p:spPr>
          <a:xfrm>
            <a:off x="5260340" y="3696970"/>
            <a:ext cx="3248025" cy="2390775"/>
          </a:xfrm>
          <a:prstGeom prst="rect">
            <a:avLst/>
          </a:prstGeom>
        </p:spPr>
      </p:pic>
    </p:spTree>
    <p:custDataLst>
      <p:tags r:id="rId4"/>
    </p:custData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4930" y="1219200"/>
            <a:ext cx="8673465" cy="965835"/>
          </a:xfrm>
        </p:spPr>
        <p:txBody>
          <a:bodyPr/>
          <a:p>
            <a:pPr>
              <a:lnSpc>
                <a:spcPct val="130000"/>
              </a:lnSpc>
            </a:pPr>
            <a:r>
              <a:rPr kumimoji="1" lang="en-US" altLang="zh-CN" sz="2400" noProof="0" dirty="0" smtClean="0">
                <a:ln>
                  <a:noFill/>
                </a:ln>
                <a:solidFill>
                  <a:srgbClr val="000099"/>
                </a:solidFill>
                <a:effectLst/>
                <a:uLnTx/>
                <a:uFillTx/>
                <a:latin typeface="+mn-lt"/>
                <a:ea typeface="+mn-ea"/>
                <a:cs typeface="+mn-cs"/>
                <a:sym typeface="+mn-ea"/>
              </a:rPr>
              <a:t>    </a:t>
            </a:r>
            <a:r>
              <a:rPr kumimoji="1" lang="en-US" altLang="zh-CN" sz="2400" noProof="0" dirty="0" smtClean="0">
                <a:ln>
                  <a:noFill/>
                </a:ln>
                <a:solidFill>
                  <a:srgbClr val="000099"/>
                </a:solidFill>
                <a:effectLst/>
                <a:uLnTx/>
                <a:uFillTx/>
                <a:latin typeface="微软雅黑" panose="020B0503020204020204" charset="-122"/>
                <a:ea typeface="微软雅黑" panose="020B0503020204020204" charset="-122"/>
                <a:cs typeface="微软雅黑" panose="020B0503020204020204" charset="-122"/>
                <a:sym typeface="+mn-ea"/>
              </a:rPr>
              <a:t> </a:t>
            </a:r>
            <a:r>
              <a:rPr kumimoji="1" lang="zh-CN" altLang="en-US" sz="2400" noProof="0" dirty="0" smtClean="0">
                <a:ln>
                  <a:noFill/>
                </a:ln>
                <a:solidFill>
                  <a:srgbClr val="000099"/>
                </a:solidFill>
                <a:effectLst/>
                <a:uLnTx/>
                <a:uFillTx/>
                <a:latin typeface="微软雅黑" panose="020B0503020204020204" charset="-122"/>
                <a:ea typeface="微软雅黑" panose="020B0503020204020204" charset="-122"/>
                <a:cs typeface="微软雅黑" panose="020B0503020204020204" charset="-122"/>
                <a:sym typeface="+mn-ea"/>
              </a:rPr>
              <a:t>邓小平从总结社会主义发展的历史经验教训入手，不断对“什么不是社会主义”进行思考，提出了 “十个不是社会主义”</a:t>
            </a:r>
            <a:endParaRPr kumimoji="1" lang="zh-CN" altLang="en-US" sz="2400" noProof="0" dirty="0" smtClean="0">
              <a:ln>
                <a:noFill/>
              </a:ln>
              <a:solidFill>
                <a:srgbClr val="000099"/>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398145" y="2303145"/>
            <a:ext cx="8027035" cy="4271010"/>
          </a:xfrm>
        </p:spPr>
        <p:txBody>
          <a:bodyPr/>
          <a:p>
            <a:pPr marL="800100" marR="0" lvl="1" indent="-342900" algn="l" defTabSz="914400" rtl="0" eaLnBrk="1" fontAlgn="base" latinLnBrk="0" hangingPunct="1">
              <a:lnSpc>
                <a:spcPct val="130000"/>
              </a:lnSpc>
              <a:spcBef>
                <a:spcPct val="20000"/>
              </a:spcBef>
              <a:spcAft>
                <a:spcPct val="0"/>
              </a:spcAft>
              <a:buClrTx/>
              <a:buSzTx/>
              <a:buFontTx/>
              <a:buNone/>
              <a:defRPr/>
            </a:pPr>
            <a:r>
              <a:rPr lang="zh-CN" altLang="en-US" sz="200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贫穷</a:t>
            </a:r>
            <a:r>
              <a:rPr lang="zh-CN" altLang="en-US" sz="2000" noProof="0" dirty="0" smtClean="0">
                <a:ln>
                  <a:noFill/>
                </a:ln>
                <a:effectLst/>
                <a:uLnTx/>
                <a:uFillTx/>
                <a:latin typeface="微软雅黑" panose="020B0503020204020204" charset="-122"/>
                <a:ea typeface="微软雅黑" panose="020B0503020204020204" charset="-122"/>
                <a:cs typeface="微软雅黑" panose="020B0503020204020204" charset="-122"/>
                <a:sym typeface="+mn-ea"/>
              </a:rPr>
              <a:t>不是社会主义；</a:t>
            </a: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800100" marR="0" lvl="1" indent="-342900" algn="l" defTabSz="914400" rtl="0" eaLnBrk="1" fontAlgn="base" latinLnBrk="0" hangingPunct="1">
              <a:lnSpc>
                <a:spcPct val="130000"/>
              </a:lnSpc>
              <a:spcBef>
                <a:spcPct val="20000"/>
              </a:spcBef>
              <a:spcAft>
                <a:spcPct val="0"/>
              </a:spcAft>
              <a:buClrTx/>
              <a:buSzTx/>
              <a:buFontTx/>
              <a:buNone/>
              <a:defRPr/>
            </a:pPr>
            <a:r>
              <a:rPr lang="zh-CN" altLang="en-US" sz="200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平均主义</a:t>
            </a:r>
            <a:r>
              <a:rPr lang="zh-CN" altLang="en-US" sz="2000" noProof="0" dirty="0" smtClean="0">
                <a:ln>
                  <a:noFill/>
                </a:ln>
                <a:effectLst/>
                <a:uLnTx/>
                <a:uFillTx/>
                <a:latin typeface="微软雅黑" panose="020B0503020204020204" charset="-122"/>
                <a:ea typeface="微软雅黑" panose="020B0503020204020204" charset="-122"/>
                <a:cs typeface="微软雅黑" panose="020B0503020204020204" charset="-122"/>
                <a:sym typeface="+mn-ea"/>
              </a:rPr>
              <a:t>不是社会主义；</a:t>
            </a: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800100" marR="0" lvl="1" indent="-342900" algn="l" defTabSz="914400" rtl="0" eaLnBrk="1" fontAlgn="base" latinLnBrk="0" hangingPunct="1">
              <a:lnSpc>
                <a:spcPct val="130000"/>
              </a:lnSpc>
              <a:spcBef>
                <a:spcPct val="20000"/>
              </a:spcBef>
              <a:spcAft>
                <a:spcPct val="0"/>
              </a:spcAft>
              <a:buClrTx/>
              <a:buSzTx/>
              <a:buFontTx/>
              <a:buNone/>
              <a:defRPr/>
            </a:pPr>
            <a:r>
              <a:rPr lang="zh-CN" altLang="en-US" sz="200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两极分化</a:t>
            </a:r>
            <a:r>
              <a:rPr lang="zh-CN" altLang="en-US" sz="2000" noProof="0" dirty="0" smtClean="0">
                <a:ln>
                  <a:noFill/>
                </a:ln>
                <a:effectLst/>
                <a:uLnTx/>
                <a:uFillTx/>
                <a:latin typeface="微软雅黑" panose="020B0503020204020204" charset="-122"/>
                <a:ea typeface="微软雅黑" panose="020B0503020204020204" charset="-122"/>
                <a:cs typeface="微软雅黑" panose="020B0503020204020204" charset="-122"/>
                <a:sym typeface="+mn-ea"/>
              </a:rPr>
              <a:t>也不是社会主义；</a:t>
            </a: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800100" marR="0" lvl="1" indent="-342900" algn="l" defTabSz="914400" rtl="0" eaLnBrk="1" fontAlgn="base" latinLnBrk="0" hangingPunct="1">
              <a:lnSpc>
                <a:spcPct val="130000"/>
              </a:lnSpc>
              <a:spcBef>
                <a:spcPct val="20000"/>
              </a:spcBef>
              <a:spcAft>
                <a:spcPct val="0"/>
              </a:spcAft>
              <a:buClrTx/>
              <a:buSzTx/>
              <a:buFontTx/>
              <a:buNone/>
              <a:defRPr/>
            </a:pPr>
            <a:r>
              <a:rPr lang="zh-CN" altLang="en-US" sz="200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僵化封闭</a:t>
            </a:r>
            <a:r>
              <a:rPr lang="zh-CN" altLang="en-US" sz="2000" noProof="0" dirty="0" smtClean="0">
                <a:ln>
                  <a:noFill/>
                </a:ln>
                <a:effectLst/>
                <a:uLnTx/>
                <a:uFillTx/>
                <a:latin typeface="微软雅黑" panose="020B0503020204020204" charset="-122"/>
                <a:ea typeface="微软雅黑" panose="020B0503020204020204" charset="-122"/>
                <a:cs typeface="微软雅黑" panose="020B0503020204020204" charset="-122"/>
                <a:sym typeface="+mn-ea"/>
              </a:rPr>
              <a:t>不能发展社会主义；</a:t>
            </a: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800100" marR="0" lvl="1" indent="-342900" algn="l" defTabSz="914400" rtl="0" eaLnBrk="1" fontAlgn="base" latinLnBrk="0" hangingPunct="1">
              <a:lnSpc>
                <a:spcPct val="130000"/>
              </a:lnSpc>
              <a:spcBef>
                <a:spcPct val="20000"/>
              </a:spcBef>
              <a:spcAft>
                <a:spcPct val="0"/>
              </a:spcAft>
              <a:buClrTx/>
              <a:buSzTx/>
              <a:buFontTx/>
              <a:buNone/>
              <a:defRPr/>
            </a:pPr>
            <a:r>
              <a:rPr lang="zh-CN" altLang="en-US" sz="2000" noProof="0" dirty="0" smtClean="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照搬外国经验</a:t>
            </a:r>
            <a:r>
              <a:rPr lang="zh-CN" altLang="en-US" sz="2000" noProof="0" dirty="0" smtClean="0">
                <a:ln>
                  <a:noFill/>
                </a:ln>
                <a:effectLst/>
                <a:uLnTx/>
                <a:uFillTx/>
                <a:latin typeface="微软雅黑" panose="020B0503020204020204" charset="-122"/>
                <a:ea typeface="微软雅黑" panose="020B0503020204020204" charset="-122"/>
                <a:cs typeface="微软雅黑" panose="020B0503020204020204" charset="-122"/>
                <a:sym typeface="+mn-ea"/>
              </a:rPr>
              <a:t>也不能发展社会主义；</a:t>
            </a: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800100" marR="0" lvl="1" indent="-342900" algn="l" defTabSz="914400" rtl="0" eaLnBrk="1" fontAlgn="base" latinLnBrk="0" hangingPunct="1">
              <a:lnSpc>
                <a:spcPct val="130000"/>
              </a:lnSpc>
              <a:spcBef>
                <a:spcPct val="20000"/>
              </a:spcBef>
              <a:spcAft>
                <a:spcPct val="0"/>
              </a:spcAft>
              <a:buClrTx/>
              <a:buSzTx/>
              <a:buFontTx/>
              <a:buNone/>
              <a:defRPr/>
            </a:pPr>
            <a:r>
              <a:rPr lang="zh-CN" altLang="en-US" sz="2000" noProof="0" dirty="0" smtClean="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没有民主</a:t>
            </a:r>
            <a:r>
              <a:rPr lang="zh-CN" altLang="en-US" sz="2000" noProof="0" dirty="0" smtClean="0">
                <a:ln>
                  <a:noFill/>
                </a:ln>
                <a:effectLst/>
                <a:uLnTx/>
                <a:uFillTx/>
                <a:latin typeface="微软雅黑" panose="020B0503020204020204" charset="-122"/>
                <a:ea typeface="微软雅黑" panose="020B0503020204020204" charset="-122"/>
                <a:cs typeface="微软雅黑" panose="020B0503020204020204" charset="-122"/>
                <a:sym typeface="+mn-ea"/>
              </a:rPr>
              <a:t>就没有社会主义；</a:t>
            </a: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800100" marR="0" lvl="1" indent="-342900" algn="l" defTabSz="914400" rtl="0" eaLnBrk="1" fontAlgn="base" latinLnBrk="0" hangingPunct="1">
              <a:lnSpc>
                <a:spcPct val="130000"/>
              </a:lnSpc>
              <a:spcBef>
                <a:spcPct val="20000"/>
              </a:spcBef>
              <a:spcAft>
                <a:spcPct val="0"/>
              </a:spcAft>
              <a:buClrTx/>
              <a:buSzTx/>
              <a:buFontTx/>
              <a:buNone/>
              <a:defRPr/>
            </a:pPr>
            <a:r>
              <a:rPr lang="zh-CN" altLang="en-US" sz="2000" noProof="0" dirty="0" smtClean="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没有法制</a:t>
            </a:r>
            <a:r>
              <a:rPr lang="zh-CN" altLang="en-US" sz="2000" noProof="0" dirty="0" smtClean="0">
                <a:ln>
                  <a:noFill/>
                </a:ln>
                <a:effectLst/>
                <a:uLnTx/>
                <a:uFillTx/>
                <a:latin typeface="微软雅黑" panose="020B0503020204020204" charset="-122"/>
                <a:ea typeface="微软雅黑" panose="020B0503020204020204" charset="-122"/>
                <a:cs typeface="微软雅黑" panose="020B0503020204020204" charset="-122"/>
                <a:sym typeface="+mn-ea"/>
              </a:rPr>
              <a:t>也没有社会主义；</a:t>
            </a: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800100" marR="0" lvl="1" indent="-342900" algn="l" defTabSz="914400" rtl="0" eaLnBrk="1" fontAlgn="base" latinLnBrk="0" hangingPunct="1">
              <a:lnSpc>
                <a:spcPct val="130000"/>
              </a:lnSpc>
              <a:spcBef>
                <a:spcPct val="20000"/>
              </a:spcBef>
              <a:spcAft>
                <a:spcPct val="0"/>
              </a:spcAft>
              <a:buClrTx/>
              <a:buSzTx/>
              <a:buFontTx/>
              <a:buNone/>
              <a:defRPr/>
            </a:pPr>
            <a:r>
              <a:rPr lang="zh-CN" altLang="en-US" sz="2000" noProof="0" dirty="0" smtClean="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不重视物质文明</a:t>
            </a:r>
            <a:r>
              <a:rPr lang="zh-CN" altLang="en-US" sz="2000" noProof="0" dirty="0" smtClean="0">
                <a:ln>
                  <a:noFill/>
                </a:ln>
                <a:effectLst/>
                <a:uLnTx/>
                <a:uFillTx/>
                <a:latin typeface="微软雅黑" panose="020B0503020204020204" charset="-122"/>
                <a:ea typeface="微软雅黑" panose="020B0503020204020204" charset="-122"/>
                <a:cs typeface="微软雅黑" panose="020B0503020204020204" charset="-122"/>
                <a:sym typeface="+mn-ea"/>
              </a:rPr>
              <a:t>搞不好社会主义；</a:t>
            </a: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800100" marR="0" lvl="1" indent="-342900" algn="l" defTabSz="914400" rtl="0" eaLnBrk="1" fontAlgn="base" latinLnBrk="0" hangingPunct="1">
              <a:lnSpc>
                <a:spcPct val="130000"/>
              </a:lnSpc>
              <a:spcBef>
                <a:spcPct val="20000"/>
              </a:spcBef>
              <a:spcAft>
                <a:spcPct val="0"/>
              </a:spcAft>
              <a:buClrTx/>
              <a:buSzTx/>
              <a:buFontTx/>
              <a:buNone/>
              <a:defRPr/>
            </a:pPr>
            <a:r>
              <a:rPr lang="zh-CN" altLang="en-US" sz="2000" noProof="0" dirty="0" smtClean="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不重视精神文明</a:t>
            </a:r>
            <a:r>
              <a:rPr lang="zh-CN" altLang="en-US" sz="2000" noProof="0" dirty="0" smtClean="0">
                <a:ln>
                  <a:noFill/>
                </a:ln>
                <a:effectLst/>
                <a:uLnTx/>
                <a:uFillTx/>
                <a:latin typeface="微软雅黑" panose="020B0503020204020204" charset="-122"/>
                <a:ea typeface="微软雅黑" panose="020B0503020204020204" charset="-122"/>
                <a:cs typeface="微软雅黑" panose="020B0503020204020204" charset="-122"/>
                <a:sym typeface="+mn-ea"/>
              </a:rPr>
              <a:t>也搞不好社会主义。</a:t>
            </a:r>
            <a:endParaRPr kumimoji="0" lang="zh-CN" altLang="en-US" b="0" i="0" u="none" strike="noStrike" kern="1200" cap="none" spc="0" normalizeH="0" baseline="0" noProof="0" dirty="0" smtClean="0">
              <a:ln>
                <a:noFill/>
              </a:ln>
              <a:solidFill>
                <a:schemeClr val="tx1"/>
              </a:solidFill>
              <a:effectLst/>
              <a:uLnTx/>
              <a:uFillTx/>
              <a:latin typeface="+mn-lt"/>
              <a:ea typeface="+mn-ea"/>
              <a:cs typeface="+mn-cs"/>
            </a:endParaRPr>
          </a:p>
          <a:p>
            <a:pPr marL="0" indent="0">
              <a:buNone/>
            </a:pPr>
            <a:endParaRPr lang="zh-CN" altLang="en-US"/>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 name="Line 190"/>
          <p:cNvSpPr>
            <a:spLocks noChangeShapeType="1"/>
          </p:cNvSpPr>
          <p:nvPr/>
        </p:nvSpPr>
        <p:spPr bwMode="auto">
          <a:xfrm>
            <a:off x="5724525" y="3644900"/>
            <a:ext cx="0" cy="468313"/>
          </a:xfrm>
          <a:prstGeom prst="line">
            <a:avLst/>
          </a:prstGeom>
          <a:noFill/>
          <a:ln w="28575" cap="rnd">
            <a:solidFill>
              <a:srgbClr val="808080"/>
            </a:solidFill>
            <a:prstDash val="sysDot"/>
            <a:round/>
          </a:ln>
          <a:effectLst/>
        </p:spPr>
        <p:txBody>
          <a:bodyP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4" name="Line 190"/>
          <p:cNvSpPr>
            <a:spLocks noChangeShapeType="1"/>
          </p:cNvSpPr>
          <p:nvPr/>
        </p:nvSpPr>
        <p:spPr bwMode="auto">
          <a:xfrm>
            <a:off x="1692275" y="3644900"/>
            <a:ext cx="0" cy="468313"/>
          </a:xfrm>
          <a:prstGeom prst="line">
            <a:avLst/>
          </a:prstGeom>
          <a:noFill/>
          <a:ln w="28575" cap="rnd">
            <a:solidFill>
              <a:srgbClr val="808080"/>
            </a:solidFill>
            <a:prstDash val="sysDot"/>
            <a:round/>
          </a:ln>
          <a:effectLst/>
        </p:spPr>
        <p:txBody>
          <a:bodyP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grpSp>
        <p:nvGrpSpPr>
          <p:cNvPr id="5" name="Group 163"/>
          <p:cNvGrpSpPr/>
          <p:nvPr/>
        </p:nvGrpSpPr>
        <p:grpSpPr>
          <a:xfrm>
            <a:off x="666750" y="2481263"/>
            <a:ext cx="2963863" cy="1379537"/>
            <a:chOff x="993" y="1464"/>
            <a:chExt cx="1079" cy="754"/>
          </a:xfrm>
        </p:grpSpPr>
        <p:sp>
          <p:nvSpPr>
            <p:cNvPr id="132" name="Rektangel 3"/>
            <p:cNvSpPr/>
            <p:nvPr/>
          </p:nvSpPr>
          <p:spPr>
            <a:xfrm>
              <a:off x="1000" y="1504"/>
              <a:ext cx="1071" cy="713"/>
            </a:xfrm>
            <a:prstGeom prst="rect">
              <a:avLst/>
            </a:prstGeom>
            <a:solidFill>
              <a:srgbClr val="FFFFFF">
                <a:lumMod val="75000"/>
              </a:srgbClr>
            </a:solidFill>
            <a:ln w="25400" cap="flat" cmpd="sng" algn="ctr">
              <a:noFill/>
              <a:prstDash val="solid"/>
            </a:ln>
            <a:effectLst>
              <a:softEdge rad="63500"/>
            </a:effectLst>
          </p:spPr>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FFFFFF"/>
                </a:solidFill>
                <a:effectLst/>
                <a:uLnTx/>
                <a:uFillTx/>
                <a:latin typeface="Calibri" panose="020F0502020204030204" charset="0"/>
                <a:ea typeface="MS PGothic" panose="020B0600070205080204" charset="-128"/>
                <a:cs typeface="+mn-cs"/>
              </a:endParaRPr>
            </a:p>
          </p:txBody>
        </p:sp>
        <p:sp>
          <p:nvSpPr>
            <p:cNvPr id="133" name="Rectangle 167"/>
            <p:cNvSpPr>
              <a:spLocks noChangeArrowheads="1"/>
            </p:cNvSpPr>
            <p:nvPr/>
          </p:nvSpPr>
          <p:spPr bwMode="auto">
            <a:xfrm>
              <a:off x="993" y="1464"/>
              <a:ext cx="1058" cy="728"/>
            </a:xfrm>
            <a:prstGeom prst="rect">
              <a:avLst/>
            </a:prstGeom>
            <a:gradFill rotWithShape="1">
              <a:gsLst>
                <a:gs pos="0">
                  <a:srgbClr val="EAEAEA"/>
                </a:gs>
                <a:gs pos="100000">
                  <a:srgbClr val="DBDBDB"/>
                </a:gs>
              </a:gsLst>
              <a:lin ang="27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grpSp>
      <p:grpSp>
        <p:nvGrpSpPr>
          <p:cNvPr id="6" name="Group 161"/>
          <p:cNvGrpSpPr/>
          <p:nvPr/>
        </p:nvGrpSpPr>
        <p:grpSpPr>
          <a:xfrm>
            <a:off x="681038" y="4086225"/>
            <a:ext cx="7953375" cy="415925"/>
            <a:chOff x="312" y="2331"/>
            <a:chExt cx="5010" cy="262"/>
          </a:xfrm>
        </p:grpSpPr>
        <p:sp>
          <p:nvSpPr>
            <p:cNvPr id="187" name="AutoShape 54"/>
            <p:cNvSpPr>
              <a:spLocks noChangeArrowheads="1"/>
            </p:cNvSpPr>
            <p:nvPr/>
          </p:nvSpPr>
          <p:spPr bwMode="auto">
            <a:xfrm>
              <a:off x="312" y="2346"/>
              <a:ext cx="133" cy="247"/>
            </a:xfrm>
            <a:prstGeom prst="chevron">
              <a:avLst>
                <a:gd name="adj" fmla="val 51130"/>
              </a:avLst>
            </a:prstGeom>
            <a:gradFill rotWithShape="1">
              <a:gsLst>
                <a:gs pos="0">
                  <a:srgbClr val="FF6600"/>
                </a:gs>
                <a:gs pos="50000">
                  <a:srgbClr val="FFCC00"/>
                </a:gs>
                <a:gs pos="100000">
                  <a:srgbClr val="FF6600"/>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88" name="AutoShape 55"/>
            <p:cNvSpPr>
              <a:spLocks noChangeArrowheads="1"/>
            </p:cNvSpPr>
            <p:nvPr/>
          </p:nvSpPr>
          <p:spPr bwMode="auto">
            <a:xfrm>
              <a:off x="412" y="234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89" name="AutoShape 56"/>
            <p:cNvSpPr>
              <a:spLocks noChangeArrowheads="1"/>
            </p:cNvSpPr>
            <p:nvPr/>
          </p:nvSpPr>
          <p:spPr bwMode="auto">
            <a:xfrm>
              <a:off x="512" y="234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90" name="AutoShape 57"/>
            <p:cNvSpPr>
              <a:spLocks noChangeArrowheads="1"/>
            </p:cNvSpPr>
            <p:nvPr/>
          </p:nvSpPr>
          <p:spPr bwMode="auto">
            <a:xfrm>
              <a:off x="612" y="234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91" name="AutoShape 58"/>
            <p:cNvSpPr>
              <a:spLocks noChangeArrowheads="1"/>
            </p:cNvSpPr>
            <p:nvPr/>
          </p:nvSpPr>
          <p:spPr bwMode="auto">
            <a:xfrm>
              <a:off x="811" y="234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92" name="AutoShape 59"/>
            <p:cNvSpPr>
              <a:spLocks noChangeArrowheads="1"/>
            </p:cNvSpPr>
            <p:nvPr/>
          </p:nvSpPr>
          <p:spPr bwMode="auto">
            <a:xfrm>
              <a:off x="711"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93" name="AutoShape 60"/>
            <p:cNvSpPr>
              <a:spLocks noChangeArrowheads="1"/>
            </p:cNvSpPr>
            <p:nvPr/>
          </p:nvSpPr>
          <p:spPr bwMode="auto">
            <a:xfrm>
              <a:off x="911"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94" name="AutoShape 61"/>
            <p:cNvSpPr>
              <a:spLocks noChangeArrowheads="1"/>
            </p:cNvSpPr>
            <p:nvPr/>
          </p:nvSpPr>
          <p:spPr bwMode="auto">
            <a:xfrm>
              <a:off x="1011"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95" name="AutoShape 62"/>
            <p:cNvSpPr>
              <a:spLocks noChangeArrowheads="1"/>
            </p:cNvSpPr>
            <p:nvPr/>
          </p:nvSpPr>
          <p:spPr bwMode="auto">
            <a:xfrm>
              <a:off x="1210"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96" name="AutoShape 63"/>
            <p:cNvSpPr>
              <a:spLocks noChangeArrowheads="1"/>
            </p:cNvSpPr>
            <p:nvPr/>
          </p:nvSpPr>
          <p:spPr bwMode="auto">
            <a:xfrm>
              <a:off x="1410"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97" name="AutoShape 64"/>
            <p:cNvSpPr>
              <a:spLocks noChangeArrowheads="1"/>
            </p:cNvSpPr>
            <p:nvPr/>
          </p:nvSpPr>
          <p:spPr bwMode="auto">
            <a:xfrm>
              <a:off x="1110"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98" name="AutoShape 65"/>
            <p:cNvSpPr>
              <a:spLocks noChangeArrowheads="1"/>
            </p:cNvSpPr>
            <p:nvPr/>
          </p:nvSpPr>
          <p:spPr bwMode="auto">
            <a:xfrm>
              <a:off x="1310"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99" name="AutoShape 66"/>
            <p:cNvSpPr>
              <a:spLocks noChangeArrowheads="1"/>
            </p:cNvSpPr>
            <p:nvPr/>
          </p:nvSpPr>
          <p:spPr bwMode="auto">
            <a:xfrm>
              <a:off x="1509"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00" name="AutoShape 67"/>
            <p:cNvSpPr>
              <a:spLocks noChangeArrowheads="1"/>
            </p:cNvSpPr>
            <p:nvPr/>
          </p:nvSpPr>
          <p:spPr bwMode="auto">
            <a:xfrm>
              <a:off x="1609" y="2340"/>
              <a:ext cx="133" cy="247"/>
            </a:xfrm>
            <a:prstGeom prst="chevron">
              <a:avLst>
                <a:gd name="adj" fmla="val 51130"/>
              </a:avLst>
            </a:prstGeom>
            <a:gradFill rotWithShape="1">
              <a:gsLst>
                <a:gs pos="0">
                  <a:srgbClr val="FF6600"/>
                </a:gs>
                <a:gs pos="50000">
                  <a:srgbClr val="FFCC00"/>
                </a:gs>
                <a:gs pos="100000">
                  <a:srgbClr val="FF6600"/>
                </a:gs>
              </a:gsLst>
              <a:lin ang="5400000" scaled="1"/>
            </a:gradFill>
            <a:ln w="9525" algn="ctr">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01" name="AutoShape 68"/>
            <p:cNvSpPr>
              <a:spLocks noChangeArrowheads="1"/>
            </p:cNvSpPr>
            <p:nvPr/>
          </p:nvSpPr>
          <p:spPr bwMode="auto">
            <a:xfrm>
              <a:off x="1709"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02" name="AutoShape 69"/>
            <p:cNvSpPr>
              <a:spLocks noChangeArrowheads="1"/>
            </p:cNvSpPr>
            <p:nvPr/>
          </p:nvSpPr>
          <p:spPr bwMode="auto">
            <a:xfrm>
              <a:off x="1809"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03" name="AutoShape 70"/>
            <p:cNvSpPr>
              <a:spLocks noChangeArrowheads="1"/>
            </p:cNvSpPr>
            <p:nvPr/>
          </p:nvSpPr>
          <p:spPr bwMode="auto">
            <a:xfrm>
              <a:off x="1908"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04" name="AutoShape 71"/>
            <p:cNvSpPr>
              <a:spLocks noChangeArrowheads="1"/>
            </p:cNvSpPr>
            <p:nvPr/>
          </p:nvSpPr>
          <p:spPr bwMode="auto">
            <a:xfrm>
              <a:off x="2008"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05" name="AutoShape 72"/>
            <p:cNvSpPr>
              <a:spLocks noChangeArrowheads="1"/>
            </p:cNvSpPr>
            <p:nvPr/>
          </p:nvSpPr>
          <p:spPr bwMode="auto">
            <a:xfrm>
              <a:off x="2108"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06" name="AutoShape 73"/>
            <p:cNvSpPr>
              <a:spLocks noChangeArrowheads="1"/>
            </p:cNvSpPr>
            <p:nvPr/>
          </p:nvSpPr>
          <p:spPr bwMode="auto">
            <a:xfrm>
              <a:off x="2207" y="2340"/>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07" name="AutoShape 74"/>
            <p:cNvSpPr>
              <a:spLocks noChangeArrowheads="1"/>
            </p:cNvSpPr>
            <p:nvPr/>
          </p:nvSpPr>
          <p:spPr bwMode="auto">
            <a:xfrm>
              <a:off x="2300" y="2342"/>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08" name="AutoShape 75"/>
            <p:cNvSpPr>
              <a:spLocks noChangeArrowheads="1"/>
            </p:cNvSpPr>
            <p:nvPr/>
          </p:nvSpPr>
          <p:spPr bwMode="auto">
            <a:xfrm>
              <a:off x="2400" y="2342"/>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09" name="AutoShape 76"/>
            <p:cNvSpPr>
              <a:spLocks noChangeArrowheads="1"/>
            </p:cNvSpPr>
            <p:nvPr/>
          </p:nvSpPr>
          <p:spPr bwMode="auto">
            <a:xfrm>
              <a:off x="2500" y="2342"/>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10" name="AutoShape 77"/>
            <p:cNvSpPr>
              <a:spLocks noChangeArrowheads="1"/>
            </p:cNvSpPr>
            <p:nvPr/>
          </p:nvSpPr>
          <p:spPr bwMode="auto">
            <a:xfrm>
              <a:off x="2600" y="2342"/>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11" name="AutoShape 78"/>
            <p:cNvSpPr>
              <a:spLocks noChangeArrowheads="1"/>
            </p:cNvSpPr>
            <p:nvPr/>
          </p:nvSpPr>
          <p:spPr bwMode="auto">
            <a:xfrm>
              <a:off x="2799" y="2342"/>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12" name="AutoShape 79"/>
            <p:cNvSpPr>
              <a:spLocks noChangeArrowheads="1"/>
            </p:cNvSpPr>
            <p:nvPr/>
          </p:nvSpPr>
          <p:spPr bwMode="auto">
            <a:xfrm>
              <a:off x="2699"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13" name="AutoShape 80"/>
            <p:cNvSpPr>
              <a:spLocks noChangeArrowheads="1"/>
            </p:cNvSpPr>
            <p:nvPr/>
          </p:nvSpPr>
          <p:spPr bwMode="auto">
            <a:xfrm>
              <a:off x="2899" y="2336"/>
              <a:ext cx="133" cy="247"/>
            </a:xfrm>
            <a:prstGeom prst="chevron">
              <a:avLst>
                <a:gd name="adj" fmla="val 51130"/>
              </a:avLst>
            </a:prstGeom>
            <a:gradFill rotWithShape="1">
              <a:gsLst>
                <a:gs pos="0">
                  <a:srgbClr val="FF6600"/>
                </a:gs>
                <a:gs pos="50000">
                  <a:srgbClr val="FFCC00"/>
                </a:gs>
                <a:gs pos="100000">
                  <a:srgbClr val="FF6600"/>
                </a:gs>
              </a:gsLst>
              <a:lin ang="5400000" scaled="1"/>
            </a:gradFill>
            <a:ln w="9525" algn="ctr">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14" name="AutoShape 81"/>
            <p:cNvSpPr>
              <a:spLocks noChangeArrowheads="1"/>
            </p:cNvSpPr>
            <p:nvPr/>
          </p:nvSpPr>
          <p:spPr bwMode="auto">
            <a:xfrm>
              <a:off x="2999"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15" name="AutoShape 82"/>
            <p:cNvSpPr>
              <a:spLocks noChangeArrowheads="1"/>
            </p:cNvSpPr>
            <p:nvPr/>
          </p:nvSpPr>
          <p:spPr bwMode="auto">
            <a:xfrm>
              <a:off x="3198"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16" name="AutoShape 83"/>
            <p:cNvSpPr>
              <a:spLocks noChangeArrowheads="1"/>
            </p:cNvSpPr>
            <p:nvPr/>
          </p:nvSpPr>
          <p:spPr bwMode="auto">
            <a:xfrm>
              <a:off x="3398"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17" name="AutoShape 84"/>
            <p:cNvSpPr>
              <a:spLocks noChangeArrowheads="1"/>
            </p:cNvSpPr>
            <p:nvPr/>
          </p:nvSpPr>
          <p:spPr bwMode="auto">
            <a:xfrm>
              <a:off x="3098"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18" name="AutoShape 85"/>
            <p:cNvSpPr>
              <a:spLocks noChangeArrowheads="1"/>
            </p:cNvSpPr>
            <p:nvPr/>
          </p:nvSpPr>
          <p:spPr bwMode="auto">
            <a:xfrm>
              <a:off x="3298"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19" name="AutoShape 86"/>
            <p:cNvSpPr>
              <a:spLocks noChangeArrowheads="1"/>
            </p:cNvSpPr>
            <p:nvPr/>
          </p:nvSpPr>
          <p:spPr bwMode="auto">
            <a:xfrm>
              <a:off x="3497"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20" name="AutoShape 87"/>
            <p:cNvSpPr>
              <a:spLocks noChangeArrowheads="1"/>
            </p:cNvSpPr>
            <p:nvPr/>
          </p:nvSpPr>
          <p:spPr bwMode="auto">
            <a:xfrm>
              <a:off x="3597"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21" name="AutoShape 88"/>
            <p:cNvSpPr>
              <a:spLocks noChangeArrowheads="1"/>
            </p:cNvSpPr>
            <p:nvPr/>
          </p:nvSpPr>
          <p:spPr bwMode="auto">
            <a:xfrm>
              <a:off x="3697"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22" name="AutoShape 89"/>
            <p:cNvSpPr>
              <a:spLocks noChangeArrowheads="1"/>
            </p:cNvSpPr>
            <p:nvPr/>
          </p:nvSpPr>
          <p:spPr bwMode="auto">
            <a:xfrm>
              <a:off x="3797"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23" name="AutoShape 90"/>
            <p:cNvSpPr>
              <a:spLocks noChangeArrowheads="1"/>
            </p:cNvSpPr>
            <p:nvPr/>
          </p:nvSpPr>
          <p:spPr bwMode="auto">
            <a:xfrm>
              <a:off x="3896"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24" name="AutoShape 91"/>
            <p:cNvSpPr>
              <a:spLocks noChangeArrowheads="1"/>
            </p:cNvSpPr>
            <p:nvPr/>
          </p:nvSpPr>
          <p:spPr bwMode="auto">
            <a:xfrm>
              <a:off x="3996"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25" name="AutoShape 92"/>
            <p:cNvSpPr>
              <a:spLocks noChangeArrowheads="1"/>
            </p:cNvSpPr>
            <p:nvPr/>
          </p:nvSpPr>
          <p:spPr bwMode="auto">
            <a:xfrm>
              <a:off x="4096" y="2336"/>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26" name="AutoShape 93"/>
            <p:cNvSpPr>
              <a:spLocks noChangeArrowheads="1"/>
            </p:cNvSpPr>
            <p:nvPr/>
          </p:nvSpPr>
          <p:spPr bwMode="auto">
            <a:xfrm>
              <a:off x="4195" y="2336"/>
              <a:ext cx="133" cy="247"/>
            </a:xfrm>
            <a:prstGeom prst="chevron">
              <a:avLst>
                <a:gd name="adj" fmla="val 51130"/>
              </a:avLst>
            </a:prstGeom>
            <a:gradFill rotWithShape="1">
              <a:gsLst>
                <a:gs pos="0">
                  <a:srgbClr val="FF6600"/>
                </a:gs>
                <a:gs pos="50000">
                  <a:srgbClr val="FFCC00"/>
                </a:gs>
                <a:gs pos="100000">
                  <a:srgbClr val="FF6600"/>
                </a:gs>
              </a:gsLst>
              <a:lin ang="5400000" scaled="1"/>
            </a:gradFill>
            <a:ln w="9525" algn="ctr">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27" name="AutoShape 94"/>
            <p:cNvSpPr>
              <a:spLocks noChangeArrowheads="1"/>
            </p:cNvSpPr>
            <p:nvPr/>
          </p:nvSpPr>
          <p:spPr bwMode="auto">
            <a:xfrm>
              <a:off x="4392" y="2331"/>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28" name="AutoShape 95"/>
            <p:cNvSpPr>
              <a:spLocks noChangeArrowheads="1"/>
            </p:cNvSpPr>
            <p:nvPr/>
          </p:nvSpPr>
          <p:spPr bwMode="auto">
            <a:xfrm>
              <a:off x="4292" y="2331"/>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29" name="AutoShape 96"/>
            <p:cNvSpPr>
              <a:spLocks noChangeArrowheads="1"/>
            </p:cNvSpPr>
            <p:nvPr/>
          </p:nvSpPr>
          <p:spPr bwMode="auto">
            <a:xfrm>
              <a:off x="4491" y="2331"/>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30" name="AutoShape 97"/>
            <p:cNvSpPr>
              <a:spLocks noChangeArrowheads="1"/>
            </p:cNvSpPr>
            <p:nvPr/>
          </p:nvSpPr>
          <p:spPr bwMode="auto">
            <a:xfrm>
              <a:off x="4591" y="2331"/>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31" name="AutoShape 98"/>
            <p:cNvSpPr>
              <a:spLocks noChangeArrowheads="1"/>
            </p:cNvSpPr>
            <p:nvPr/>
          </p:nvSpPr>
          <p:spPr bwMode="auto">
            <a:xfrm>
              <a:off x="4691" y="2331"/>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32" name="AutoShape 99"/>
            <p:cNvSpPr>
              <a:spLocks noChangeArrowheads="1"/>
            </p:cNvSpPr>
            <p:nvPr/>
          </p:nvSpPr>
          <p:spPr bwMode="auto">
            <a:xfrm>
              <a:off x="4791" y="2331"/>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33" name="AutoShape 100"/>
            <p:cNvSpPr>
              <a:spLocks noChangeArrowheads="1"/>
            </p:cNvSpPr>
            <p:nvPr/>
          </p:nvSpPr>
          <p:spPr bwMode="auto">
            <a:xfrm>
              <a:off x="4890" y="2331"/>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34" name="AutoShape 101"/>
            <p:cNvSpPr>
              <a:spLocks noChangeArrowheads="1"/>
            </p:cNvSpPr>
            <p:nvPr/>
          </p:nvSpPr>
          <p:spPr bwMode="auto">
            <a:xfrm>
              <a:off x="4990" y="2331"/>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35" name="AutoShape 102"/>
            <p:cNvSpPr>
              <a:spLocks noChangeArrowheads="1"/>
            </p:cNvSpPr>
            <p:nvPr/>
          </p:nvSpPr>
          <p:spPr bwMode="auto">
            <a:xfrm>
              <a:off x="5090" y="2331"/>
              <a:ext cx="133" cy="247"/>
            </a:xfrm>
            <a:prstGeom prst="chevron">
              <a:avLst>
                <a:gd name="adj" fmla="val 51130"/>
              </a:avLst>
            </a:prstGeom>
            <a:gradFill rotWithShape="1">
              <a:gsLst>
                <a:gs pos="0">
                  <a:srgbClr val="186594"/>
                </a:gs>
                <a:gs pos="50000">
                  <a:srgbClr val="7ABFEA"/>
                </a:gs>
                <a:gs pos="100000">
                  <a:srgbClr val="186594"/>
                </a:gs>
              </a:gsLst>
              <a:lin ang="54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236" name="AutoShape 103"/>
            <p:cNvSpPr>
              <a:spLocks noChangeArrowheads="1"/>
            </p:cNvSpPr>
            <p:nvPr/>
          </p:nvSpPr>
          <p:spPr bwMode="auto">
            <a:xfrm>
              <a:off x="5189" y="2331"/>
              <a:ext cx="133" cy="247"/>
            </a:xfrm>
            <a:prstGeom prst="chevron">
              <a:avLst>
                <a:gd name="adj" fmla="val 51130"/>
              </a:avLst>
            </a:prstGeom>
            <a:gradFill rotWithShape="1">
              <a:gsLst>
                <a:gs pos="0">
                  <a:srgbClr val="FF6600"/>
                </a:gs>
                <a:gs pos="50000">
                  <a:srgbClr val="FFCC00"/>
                </a:gs>
                <a:gs pos="100000">
                  <a:srgbClr val="FF6600"/>
                </a:gs>
              </a:gsLst>
              <a:lin ang="5400000" scaled="1"/>
            </a:gradFill>
            <a:ln w="9525" algn="ctr">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grpSp>
      <p:sp>
        <p:nvSpPr>
          <p:cNvPr id="135310" name="Text Box 169"/>
          <p:cNvSpPr txBox="1"/>
          <p:nvPr/>
        </p:nvSpPr>
        <p:spPr>
          <a:xfrm>
            <a:off x="723900" y="3317875"/>
            <a:ext cx="1398588" cy="396875"/>
          </a:xfrm>
          <a:prstGeom prst="rect">
            <a:avLst/>
          </a:prstGeom>
          <a:noFill/>
          <a:ln w="9525">
            <a:noFill/>
          </a:ln>
        </p:spPr>
        <p:txBody>
          <a:bodyPr wrap="none">
            <a:spAutoFit/>
          </a:bodyPr>
          <a:p>
            <a:r>
              <a:rPr lang="en-US" altLang="zh-CN" sz="2000" dirty="0">
                <a:solidFill>
                  <a:srgbClr val="FF0000"/>
                </a:solidFill>
                <a:latin typeface="Arial" panose="020B0604020202020204" pitchFamily="34" charset="0"/>
              </a:rPr>
              <a:t>1980</a:t>
            </a:r>
            <a:r>
              <a:rPr lang="zh-CN" altLang="en-US" sz="2000" dirty="0">
                <a:solidFill>
                  <a:srgbClr val="FF0000"/>
                </a:solidFill>
                <a:latin typeface="Arial" panose="020B0604020202020204" pitchFamily="34" charset="0"/>
              </a:rPr>
              <a:t>年</a:t>
            </a:r>
            <a:r>
              <a:rPr lang="en-US" altLang="zh-CN" sz="2000" dirty="0">
                <a:solidFill>
                  <a:srgbClr val="FF0000"/>
                </a:solidFill>
                <a:latin typeface="Arial" panose="020B0604020202020204" pitchFamily="34" charset="0"/>
              </a:rPr>
              <a:t>5</a:t>
            </a:r>
            <a:r>
              <a:rPr lang="zh-CN" altLang="en-US" sz="2000" dirty="0">
                <a:solidFill>
                  <a:srgbClr val="FF0000"/>
                </a:solidFill>
                <a:latin typeface="Arial" panose="020B0604020202020204" pitchFamily="34" charset="0"/>
              </a:rPr>
              <a:t>月</a:t>
            </a:r>
            <a:endParaRPr lang="zh-CN" altLang="en-US" sz="2000" dirty="0">
              <a:solidFill>
                <a:srgbClr val="FF0000"/>
              </a:solidFill>
              <a:latin typeface="Arial" panose="020B0604020202020204" pitchFamily="34" charset="0"/>
            </a:endParaRPr>
          </a:p>
        </p:txBody>
      </p:sp>
      <p:grpSp>
        <p:nvGrpSpPr>
          <p:cNvPr id="7" name="Group 174"/>
          <p:cNvGrpSpPr/>
          <p:nvPr/>
        </p:nvGrpSpPr>
        <p:grpSpPr>
          <a:xfrm>
            <a:off x="4500563" y="2133600"/>
            <a:ext cx="3384550" cy="1625600"/>
            <a:chOff x="993" y="1464"/>
            <a:chExt cx="1079" cy="754"/>
          </a:xfrm>
        </p:grpSpPr>
        <p:sp>
          <p:nvSpPr>
            <p:cNvPr id="241" name="Rektangel 3"/>
            <p:cNvSpPr/>
            <p:nvPr/>
          </p:nvSpPr>
          <p:spPr>
            <a:xfrm>
              <a:off x="1000" y="1504"/>
              <a:ext cx="1071" cy="713"/>
            </a:xfrm>
            <a:prstGeom prst="rect">
              <a:avLst/>
            </a:prstGeom>
            <a:solidFill>
              <a:srgbClr val="FFFFFF">
                <a:lumMod val="75000"/>
              </a:srgbClr>
            </a:solidFill>
            <a:ln w="25400" cap="flat" cmpd="sng" algn="ctr">
              <a:noFill/>
              <a:prstDash val="solid"/>
            </a:ln>
            <a:effectLst>
              <a:softEdge rad="63500"/>
            </a:effectLst>
          </p:spPr>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FFFFFF"/>
                </a:solidFill>
                <a:effectLst/>
                <a:uLnTx/>
                <a:uFillTx/>
                <a:latin typeface="Calibri" panose="020F0502020204030204" charset="0"/>
                <a:ea typeface="MS PGothic" panose="020B0600070205080204" charset="-128"/>
                <a:cs typeface="+mn-cs"/>
              </a:endParaRPr>
            </a:p>
          </p:txBody>
        </p:sp>
        <p:sp>
          <p:nvSpPr>
            <p:cNvPr id="242" name="Rectangle 178"/>
            <p:cNvSpPr>
              <a:spLocks noChangeArrowheads="1"/>
            </p:cNvSpPr>
            <p:nvPr/>
          </p:nvSpPr>
          <p:spPr bwMode="auto">
            <a:xfrm>
              <a:off x="993" y="1464"/>
              <a:ext cx="1058" cy="728"/>
            </a:xfrm>
            <a:prstGeom prst="rect">
              <a:avLst/>
            </a:prstGeom>
            <a:gradFill rotWithShape="1">
              <a:gsLst>
                <a:gs pos="0">
                  <a:srgbClr val="EAEAEA"/>
                </a:gs>
                <a:gs pos="100000">
                  <a:srgbClr val="DBDBDB"/>
                </a:gs>
              </a:gsLst>
              <a:lin ang="27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grpSp>
      <p:sp>
        <p:nvSpPr>
          <p:cNvPr id="135317" name="Text Box 180"/>
          <p:cNvSpPr txBox="1"/>
          <p:nvPr/>
        </p:nvSpPr>
        <p:spPr>
          <a:xfrm>
            <a:off x="4541838" y="3248025"/>
            <a:ext cx="1539875" cy="396875"/>
          </a:xfrm>
          <a:prstGeom prst="rect">
            <a:avLst/>
          </a:prstGeom>
          <a:noFill/>
          <a:ln w="9525">
            <a:noFill/>
          </a:ln>
        </p:spPr>
        <p:txBody>
          <a:bodyPr wrap="none">
            <a:spAutoFit/>
          </a:bodyPr>
          <a:p>
            <a:r>
              <a:rPr lang="en-US" altLang="zh-CN" sz="2000" dirty="0">
                <a:solidFill>
                  <a:srgbClr val="FF0000"/>
                </a:solidFill>
                <a:latin typeface="Arial" panose="020B0604020202020204" pitchFamily="34" charset="0"/>
              </a:rPr>
              <a:t>1990</a:t>
            </a:r>
            <a:r>
              <a:rPr lang="zh-CN" altLang="en-US" sz="2000" dirty="0">
                <a:solidFill>
                  <a:srgbClr val="FF0000"/>
                </a:solidFill>
                <a:latin typeface="Arial" panose="020B0604020202020204" pitchFamily="34" charset="0"/>
              </a:rPr>
              <a:t>年</a:t>
            </a:r>
            <a:r>
              <a:rPr lang="en-US" altLang="zh-CN" sz="2000" dirty="0">
                <a:solidFill>
                  <a:srgbClr val="FF0000"/>
                </a:solidFill>
                <a:latin typeface="Arial" panose="020B0604020202020204" pitchFamily="34" charset="0"/>
              </a:rPr>
              <a:t>12</a:t>
            </a:r>
            <a:r>
              <a:rPr lang="zh-CN" altLang="en-US" sz="2000" dirty="0">
                <a:solidFill>
                  <a:srgbClr val="FF0000"/>
                </a:solidFill>
                <a:latin typeface="Arial" panose="020B0604020202020204" pitchFamily="34" charset="0"/>
              </a:rPr>
              <a:t>月</a:t>
            </a:r>
            <a:endParaRPr lang="zh-CN" altLang="en-US" sz="2000" dirty="0">
              <a:solidFill>
                <a:srgbClr val="FF0000"/>
              </a:solidFill>
              <a:latin typeface="Arial" panose="020B0604020202020204" pitchFamily="34" charset="0"/>
            </a:endParaRPr>
          </a:p>
        </p:txBody>
      </p:sp>
      <p:grpSp>
        <p:nvGrpSpPr>
          <p:cNvPr id="8" name="Group 183"/>
          <p:cNvGrpSpPr/>
          <p:nvPr/>
        </p:nvGrpSpPr>
        <p:grpSpPr>
          <a:xfrm>
            <a:off x="2181225" y="5022850"/>
            <a:ext cx="2895600" cy="1625600"/>
            <a:chOff x="993" y="1464"/>
            <a:chExt cx="1079" cy="754"/>
          </a:xfrm>
        </p:grpSpPr>
        <p:sp>
          <p:nvSpPr>
            <p:cNvPr id="247" name="Rektangel 3"/>
            <p:cNvSpPr/>
            <p:nvPr/>
          </p:nvSpPr>
          <p:spPr>
            <a:xfrm>
              <a:off x="1000" y="1504"/>
              <a:ext cx="1071" cy="713"/>
            </a:xfrm>
            <a:prstGeom prst="rect">
              <a:avLst/>
            </a:prstGeom>
            <a:solidFill>
              <a:srgbClr val="FFFFFF">
                <a:lumMod val="75000"/>
              </a:srgbClr>
            </a:solidFill>
            <a:ln w="25400" cap="flat" cmpd="sng" algn="ctr">
              <a:noFill/>
              <a:prstDash val="solid"/>
            </a:ln>
            <a:effectLst>
              <a:softEdge rad="63500"/>
            </a:effectLst>
          </p:spPr>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FFFFFF"/>
                </a:solidFill>
                <a:effectLst/>
                <a:uLnTx/>
                <a:uFillTx/>
                <a:latin typeface="Calibri" panose="020F0502020204030204" charset="0"/>
                <a:ea typeface="MS PGothic" panose="020B0600070205080204" charset="-128"/>
                <a:cs typeface="+mn-cs"/>
              </a:endParaRPr>
            </a:p>
          </p:txBody>
        </p:sp>
        <p:sp>
          <p:nvSpPr>
            <p:cNvPr id="248" name="Rectangle 187"/>
            <p:cNvSpPr>
              <a:spLocks noChangeArrowheads="1"/>
            </p:cNvSpPr>
            <p:nvPr/>
          </p:nvSpPr>
          <p:spPr bwMode="auto">
            <a:xfrm>
              <a:off x="993" y="1464"/>
              <a:ext cx="1058" cy="728"/>
            </a:xfrm>
            <a:prstGeom prst="rect">
              <a:avLst/>
            </a:prstGeom>
            <a:gradFill rotWithShape="1">
              <a:gsLst>
                <a:gs pos="0">
                  <a:srgbClr val="EAEAEA"/>
                </a:gs>
                <a:gs pos="100000">
                  <a:srgbClr val="DBDBDB"/>
                </a:gs>
              </a:gsLst>
              <a:lin ang="27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grpSp>
      <p:sp>
        <p:nvSpPr>
          <p:cNvPr id="135325" name="Text Box 189"/>
          <p:cNvSpPr txBox="1"/>
          <p:nvPr/>
        </p:nvSpPr>
        <p:spPr>
          <a:xfrm>
            <a:off x="2238375" y="6165850"/>
            <a:ext cx="1398588" cy="396875"/>
          </a:xfrm>
          <a:prstGeom prst="rect">
            <a:avLst/>
          </a:prstGeom>
          <a:noFill/>
          <a:ln w="9525">
            <a:noFill/>
          </a:ln>
        </p:spPr>
        <p:txBody>
          <a:bodyPr wrap="none">
            <a:spAutoFit/>
          </a:bodyPr>
          <a:p>
            <a:r>
              <a:rPr lang="en-US" altLang="zh-CN" sz="2000" dirty="0">
                <a:solidFill>
                  <a:srgbClr val="FF0000"/>
                </a:solidFill>
                <a:effectLst/>
                <a:latin typeface="Arial" panose="020B0604020202020204" pitchFamily="34" charset="0"/>
              </a:rPr>
              <a:t>1985</a:t>
            </a:r>
            <a:r>
              <a:rPr lang="zh-CN" altLang="en-US" sz="2000" dirty="0">
                <a:solidFill>
                  <a:srgbClr val="FF0000"/>
                </a:solidFill>
                <a:effectLst/>
                <a:latin typeface="Arial" panose="020B0604020202020204" pitchFamily="34" charset="0"/>
              </a:rPr>
              <a:t>年</a:t>
            </a:r>
            <a:r>
              <a:rPr lang="en-US" altLang="zh-CN" sz="2000" dirty="0">
                <a:solidFill>
                  <a:srgbClr val="FF0000"/>
                </a:solidFill>
                <a:effectLst/>
                <a:latin typeface="Arial" panose="020B0604020202020204" pitchFamily="34" charset="0"/>
              </a:rPr>
              <a:t>8</a:t>
            </a:r>
            <a:r>
              <a:rPr lang="zh-CN" altLang="en-US" sz="2000" dirty="0">
                <a:solidFill>
                  <a:srgbClr val="FF0000"/>
                </a:solidFill>
                <a:effectLst/>
                <a:latin typeface="Arial" panose="020B0604020202020204" pitchFamily="34" charset="0"/>
              </a:rPr>
              <a:t>月</a:t>
            </a:r>
            <a:endParaRPr lang="zh-CN" altLang="en-US" sz="2000" dirty="0">
              <a:solidFill>
                <a:srgbClr val="FF0000"/>
              </a:solidFill>
              <a:effectLst/>
              <a:latin typeface="Arial" panose="020B0604020202020204" pitchFamily="34" charset="0"/>
            </a:endParaRPr>
          </a:p>
        </p:txBody>
      </p:sp>
      <p:sp>
        <p:nvSpPr>
          <p:cNvPr id="9" name="Line 190"/>
          <p:cNvSpPr>
            <a:spLocks noChangeShapeType="1"/>
          </p:cNvSpPr>
          <p:nvPr/>
        </p:nvSpPr>
        <p:spPr bwMode="auto">
          <a:xfrm>
            <a:off x="3611563" y="4518025"/>
            <a:ext cx="0" cy="468313"/>
          </a:xfrm>
          <a:prstGeom prst="line">
            <a:avLst/>
          </a:prstGeom>
          <a:noFill/>
          <a:ln w="28575" cap="rnd">
            <a:solidFill>
              <a:srgbClr val="808080"/>
            </a:solidFill>
            <a:prstDash val="sysDot"/>
            <a:round/>
          </a:ln>
          <a:effectLst/>
        </p:spPr>
        <p:txBody>
          <a:bodyP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grpSp>
        <p:nvGrpSpPr>
          <p:cNvPr id="10" name="Group 192"/>
          <p:cNvGrpSpPr/>
          <p:nvPr/>
        </p:nvGrpSpPr>
        <p:grpSpPr>
          <a:xfrm>
            <a:off x="5516563" y="5013325"/>
            <a:ext cx="3159125" cy="1800225"/>
            <a:chOff x="993" y="1464"/>
            <a:chExt cx="1079" cy="754"/>
          </a:xfrm>
        </p:grpSpPr>
        <p:sp>
          <p:nvSpPr>
            <p:cNvPr id="253" name="Rektangel 3"/>
            <p:cNvSpPr/>
            <p:nvPr/>
          </p:nvSpPr>
          <p:spPr>
            <a:xfrm>
              <a:off x="1000" y="1504"/>
              <a:ext cx="1071" cy="713"/>
            </a:xfrm>
            <a:prstGeom prst="rect">
              <a:avLst/>
            </a:prstGeom>
            <a:solidFill>
              <a:srgbClr val="FFFFFF">
                <a:lumMod val="75000"/>
              </a:srgbClr>
            </a:solidFill>
            <a:ln w="25400" cap="flat" cmpd="sng" algn="ctr">
              <a:noFill/>
              <a:prstDash val="solid"/>
            </a:ln>
            <a:effectLst>
              <a:softEdge rad="63500"/>
            </a:effectLst>
          </p:spPr>
          <p:txBody>
            <a:bodyPr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rgbClr val="FFFFFF"/>
                </a:solidFill>
                <a:effectLst/>
                <a:uLnTx/>
                <a:uFillTx/>
                <a:latin typeface="Calibri" panose="020F0502020204030204" charset="0"/>
                <a:ea typeface="MS PGothic" panose="020B0600070205080204" charset="-128"/>
                <a:cs typeface="+mn-cs"/>
              </a:endParaRPr>
            </a:p>
          </p:txBody>
        </p:sp>
        <p:sp>
          <p:nvSpPr>
            <p:cNvPr id="254" name="Rectangle 196"/>
            <p:cNvSpPr>
              <a:spLocks noChangeArrowheads="1"/>
            </p:cNvSpPr>
            <p:nvPr/>
          </p:nvSpPr>
          <p:spPr bwMode="auto">
            <a:xfrm>
              <a:off x="993" y="1464"/>
              <a:ext cx="1058" cy="728"/>
            </a:xfrm>
            <a:prstGeom prst="rect">
              <a:avLst/>
            </a:prstGeom>
            <a:gradFill rotWithShape="1">
              <a:gsLst>
                <a:gs pos="0">
                  <a:srgbClr val="EAEAEA"/>
                </a:gs>
                <a:gs pos="100000">
                  <a:srgbClr val="DBDBDB"/>
                </a:gs>
              </a:gsLst>
              <a:lin ang="2700000" scaled="1"/>
            </a:gradFill>
            <a:ln w="9525">
              <a:noFill/>
              <a:miter lim="800000"/>
            </a:ln>
            <a:effectLst/>
          </p:spPr>
          <p:txBody>
            <a:bodyPr wrap="none" anchor="ct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grpSp>
      <p:sp>
        <p:nvSpPr>
          <p:cNvPr id="135333" name="Text Box 197"/>
          <p:cNvSpPr txBox="1"/>
          <p:nvPr/>
        </p:nvSpPr>
        <p:spPr>
          <a:xfrm>
            <a:off x="5508625" y="6308725"/>
            <a:ext cx="1257300" cy="396875"/>
          </a:xfrm>
          <a:prstGeom prst="rect">
            <a:avLst/>
          </a:prstGeom>
          <a:noFill/>
          <a:ln w="9525">
            <a:noFill/>
          </a:ln>
        </p:spPr>
        <p:txBody>
          <a:bodyPr wrap="none">
            <a:spAutoFit/>
          </a:bodyPr>
          <a:p>
            <a:r>
              <a:rPr lang="en-US" altLang="zh-CN" sz="2000" dirty="0">
                <a:solidFill>
                  <a:srgbClr val="FF0000"/>
                </a:solidFill>
                <a:latin typeface="Arial" panose="020B0604020202020204" pitchFamily="34" charset="0"/>
              </a:rPr>
              <a:t>1992</a:t>
            </a:r>
            <a:r>
              <a:rPr lang="zh-CN" altLang="en-US" sz="2000" dirty="0">
                <a:solidFill>
                  <a:srgbClr val="FF0000"/>
                </a:solidFill>
                <a:latin typeface="Arial" panose="020B0604020202020204" pitchFamily="34" charset="0"/>
              </a:rPr>
              <a:t>年初</a:t>
            </a:r>
            <a:endParaRPr lang="zh-CN" altLang="en-US" sz="2000" dirty="0">
              <a:solidFill>
                <a:srgbClr val="FF0000"/>
              </a:solidFill>
              <a:latin typeface="Arial" panose="020B0604020202020204" pitchFamily="34" charset="0"/>
            </a:endParaRPr>
          </a:p>
        </p:txBody>
      </p:sp>
      <p:sp>
        <p:nvSpPr>
          <p:cNvPr id="256" name="Line 199"/>
          <p:cNvSpPr>
            <a:spLocks noChangeShapeType="1"/>
          </p:cNvSpPr>
          <p:nvPr/>
        </p:nvSpPr>
        <p:spPr bwMode="auto">
          <a:xfrm>
            <a:off x="7689850" y="4500563"/>
            <a:ext cx="0" cy="468313"/>
          </a:xfrm>
          <a:prstGeom prst="line">
            <a:avLst/>
          </a:prstGeom>
          <a:noFill/>
          <a:ln w="28575" cap="rnd">
            <a:solidFill>
              <a:srgbClr val="808080"/>
            </a:solidFill>
            <a:prstDash val="sysDot"/>
            <a:round/>
          </a:ln>
          <a:effectLst/>
        </p:spPr>
        <p:txBody>
          <a:bodyPr/>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Arial" panose="020B0604020202020204" pitchFamily="34" charset="0"/>
              <a:ea typeface="华文细黑" pitchFamily="2" charset="-122"/>
              <a:cs typeface="+mn-cs"/>
            </a:endParaRPr>
          </a:p>
        </p:txBody>
      </p:sp>
      <p:sp>
        <p:nvSpPr>
          <p:cNvPr id="135336" name="Text Box 168"/>
          <p:cNvSpPr txBox="1"/>
          <p:nvPr/>
        </p:nvSpPr>
        <p:spPr>
          <a:xfrm>
            <a:off x="684213" y="2492375"/>
            <a:ext cx="2808287" cy="706755"/>
          </a:xfrm>
          <a:prstGeom prst="rect">
            <a:avLst/>
          </a:prstGeom>
          <a:solidFill>
            <a:srgbClr val="3366FF"/>
          </a:solidFill>
          <a:ln w="9525">
            <a:noFill/>
          </a:ln>
        </p:spPr>
        <p:txBody>
          <a:bodyPr>
            <a:spAutoFit/>
          </a:bodyPr>
          <a:p>
            <a:r>
              <a:rPr lang="zh-CN" altLang="en-US" sz="2000" dirty="0">
                <a:solidFill>
                  <a:schemeClr val="bg1"/>
                </a:solidFill>
                <a:latin typeface="楷体_GB2312"/>
              </a:rPr>
              <a:t> 第一次提出“社会主义本质”的概念</a:t>
            </a:r>
            <a:endParaRPr lang="zh-CN" altLang="en-US" sz="2000" dirty="0">
              <a:solidFill>
                <a:schemeClr val="bg1"/>
              </a:solidFill>
              <a:latin typeface="楷体_GB2312"/>
            </a:endParaRPr>
          </a:p>
        </p:txBody>
      </p:sp>
      <p:sp>
        <p:nvSpPr>
          <p:cNvPr id="135337" name="Text Box 169"/>
          <p:cNvSpPr txBox="1"/>
          <p:nvPr/>
        </p:nvSpPr>
        <p:spPr>
          <a:xfrm>
            <a:off x="2268538" y="5013325"/>
            <a:ext cx="2684462" cy="1006475"/>
          </a:xfrm>
          <a:prstGeom prst="rect">
            <a:avLst/>
          </a:prstGeom>
          <a:solidFill>
            <a:srgbClr val="3366FF"/>
          </a:solidFill>
          <a:ln w="9525">
            <a:noFill/>
          </a:ln>
        </p:spPr>
        <p:txBody>
          <a:bodyPr>
            <a:spAutoFit/>
          </a:bodyPr>
          <a:p>
            <a:r>
              <a:rPr lang="zh-CN" altLang="en-US" sz="2000" dirty="0">
                <a:solidFill>
                  <a:schemeClr val="bg1"/>
                </a:solidFill>
                <a:latin typeface="楷体_GB2312"/>
              </a:rPr>
              <a:t>“对内搞活经济，是活了社会主义，没有伤害社会主义的本质”</a:t>
            </a:r>
            <a:endParaRPr lang="zh-CN" altLang="en-US" sz="2000" dirty="0">
              <a:solidFill>
                <a:schemeClr val="bg1"/>
              </a:solidFill>
              <a:latin typeface="楷体_GB2312"/>
            </a:endParaRPr>
          </a:p>
        </p:txBody>
      </p:sp>
      <p:sp>
        <p:nvSpPr>
          <p:cNvPr id="135338" name="Text Box 170"/>
          <p:cNvSpPr txBox="1"/>
          <p:nvPr/>
        </p:nvSpPr>
        <p:spPr>
          <a:xfrm>
            <a:off x="4572000" y="2133600"/>
            <a:ext cx="3240088" cy="1014730"/>
          </a:xfrm>
          <a:prstGeom prst="rect">
            <a:avLst/>
          </a:prstGeom>
          <a:solidFill>
            <a:srgbClr val="3366FF"/>
          </a:solidFill>
          <a:ln w="9525">
            <a:noFill/>
          </a:ln>
        </p:spPr>
        <p:txBody>
          <a:bodyPr>
            <a:spAutoFit/>
          </a:bodyPr>
          <a:p>
            <a:r>
              <a:rPr lang="zh-CN" altLang="en-US" sz="2000" dirty="0">
                <a:solidFill>
                  <a:schemeClr val="bg1"/>
                </a:solidFill>
                <a:latin typeface="楷体_GB2312"/>
              </a:rPr>
              <a:t>“社会主义最大的优越性，就是共同富裕，这是体现社会主义本质的东西。”</a:t>
            </a:r>
            <a:endParaRPr lang="zh-CN" altLang="en-US" sz="2000" dirty="0">
              <a:solidFill>
                <a:schemeClr val="bg1"/>
              </a:solidFill>
              <a:latin typeface="楷体_GB2312"/>
            </a:endParaRPr>
          </a:p>
        </p:txBody>
      </p:sp>
      <p:sp>
        <p:nvSpPr>
          <p:cNvPr id="135339" name="Text Box 171"/>
          <p:cNvSpPr txBox="1"/>
          <p:nvPr/>
        </p:nvSpPr>
        <p:spPr>
          <a:xfrm>
            <a:off x="5508625" y="5013325"/>
            <a:ext cx="3095625" cy="1311275"/>
          </a:xfrm>
          <a:prstGeom prst="rect">
            <a:avLst/>
          </a:prstGeom>
          <a:solidFill>
            <a:srgbClr val="3366FF"/>
          </a:solidFill>
          <a:ln w="9525">
            <a:noFill/>
          </a:ln>
        </p:spPr>
        <p:txBody>
          <a:bodyPr>
            <a:spAutoFit/>
          </a:bodyPr>
          <a:p>
            <a:r>
              <a:rPr lang="zh-CN" altLang="en-US" sz="2000" dirty="0">
                <a:solidFill>
                  <a:schemeClr val="bg1"/>
                </a:solidFill>
                <a:latin typeface="楷体_GB2312"/>
              </a:rPr>
              <a:t>“社会主义的本质，是解放生产力，发展生产力，消灭剥削，消除两极分化，最终达到共同富裕。”</a:t>
            </a:r>
            <a:endParaRPr lang="zh-CN" altLang="en-US" sz="2000" dirty="0">
              <a:solidFill>
                <a:schemeClr val="bg1"/>
              </a:solidFill>
              <a:latin typeface="楷体_GB2312"/>
            </a:endParaRPr>
          </a:p>
        </p:txBody>
      </p:sp>
      <p:sp>
        <p:nvSpPr>
          <p:cNvPr id="135343" name="Rectangle 175"/>
          <p:cNvSpPr>
            <a:spLocks noGrp="1"/>
          </p:cNvSpPr>
          <p:nvPr>
            <p:ph idx="1"/>
          </p:nvPr>
        </p:nvSpPr>
        <p:spPr>
          <a:xfrm>
            <a:off x="241300" y="1374775"/>
            <a:ext cx="4711700" cy="485775"/>
          </a:xfrm>
        </p:spPr>
        <p:txBody>
          <a:bodyPr vert="horz" wrap="square" lIns="91440" tIns="45720" rIns="91440" bIns="45720" anchor="t"/>
          <a:p>
            <a:pPr>
              <a:buNone/>
            </a:pPr>
            <a:r>
              <a:rPr lang="zh-CN" altLang="en-US" sz="2400" b="1" dirty="0">
                <a:solidFill>
                  <a:schemeClr val="accent2"/>
                </a:solidFill>
                <a:latin typeface="微软雅黑" panose="020B0503020204020204" charset="-122"/>
                <a:ea typeface="微软雅黑" panose="020B0503020204020204" charset="-122"/>
                <a:sym typeface="+mn-ea"/>
              </a:rPr>
              <a:t>（一）社会主义本质理论的提出</a:t>
            </a:r>
            <a:endParaRPr lang="zh-CN" altLang="en-US" dirty="0">
              <a:solidFill>
                <a:schemeClr val="accent2"/>
              </a:solidFill>
              <a:latin typeface="微软雅黑" panose="020B0503020204020204" charset="-122"/>
              <a:ea typeface="微软雅黑" panose="020B0503020204020204" charset="-122"/>
              <a:sym typeface="+mn-ea"/>
            </a:endParaRPr>
          </a:p>
          <a:p>
            <a:pPr>
              <a:buNone/>
            </a:pPr>
            <a:endParaRPr lang="zh-CN" altLang="en-US" sz="2800" b="1"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灯片编号占位符 5"/>
          <p:cNvSpPr txBox="1">
            <a:spLocks noGrp="1"/>
          </p:cNvSpPr>
          <p:nvPr/>
        </p:nvSpPr>
        <p:spPr>
          <a:xfrm>
            <a:off x="8604250" y="6451600"/>
            <a:ext cx="539750" cy="406400"/>
          </a:xfrm>
          <a:prstGeom prst="rect">
            <a:avLst/>
          </a:prstGeom>
          <a:noFill/>
          <a:ln w="9525">
            <a:noFill/>
            <a:miter lim="800000"/>
          </a:ln>
        </p:spPr>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omic Sans MS" panose="030F0702030302020204" pitchFamily="66"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omic Sans MS" panose="030F0702030302020204" pitchFamily="66"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omic Sans MS" panose="030F0702030302020204" pitchFamily="66"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omic Sans MS" panose="030F0702030302020204" pitchFamily="66"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omic Sans MS" panose="030F0702030302020204" pitchFamily="66"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grpSp>
        <p:nvGrpSpPr>
          <p:cNvPr id="4" name="组合 21"/>
          <p:cNvGrpSpPr/>
          <p:nvPr/>
        </p:nvGrpSpPr>
        <p:grpSpPr>
          <a:xfrm>
            <a:off x="482600" y="1280310"/>
            <a:ext cx="7682865" cy="1621812"/>
            <a:chOff x="516588" y="1154856"/>
            <a:chExt cx="7683671" cy="1622280"/>
          </a:xfrm>
        </p:grpSpPr>
        <p:sp>
          <p:nvSpPr>
            <p:cNvPr id="11274" name="Oval 6"/>
            <p:cNvSpPr>
              <a:spLocks noChangeArrowheads="1"/>
            </p:cNvSpPr>
            <p:nvPr/>
          </p:nvSpPr>
          <p:spPr bwMode="auto">
            <a:xfrm>
              <a:off x="516588" y="1243786"/>
              <a:ext cx="3191845" cy="1436480"/>
            </a:xfrm>
            <a:prstGeom prst="ellipse">
              <a:avLst/>
            </a:prstGeom>
            <a:solidFill>
              <a:schemeClr val="accent2">
                <a:lumMod val="40000"/>
                <a:lumOff val="60000"/>
              </a:schemeClr>
            </a:solidFill>
            <a:ln w="9525">
              <a:noFill/>
              <a:round/>
            </a:ln>
          </p:spPr>
          <p:txBody>
            <a:bodyPr wrap="square" anchor="ct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方正隶书简体" pitchFamily="65" charset="-122"/>
                  <a:ea typeface="方正隶书简体" pitchFamily="65" charset="-122"/>
                  <a:cs typeface="+mn-cs"/>
                </a:rPr>
                <a:t>解放生产力 </a:t>
              </a:r>
              <a:endParaRPr kumimoji="1" lang="zh-CN" altLang="en-US" sz="2400" b="1" i="0" u="none" strike="noStrike" kern="1200" cap="none" spc="0" normalizeH="0" baseline="0" noProof="0" dirty="0">
                <a:ln>
                  <a:noFill/>
                </a:ln>
                <a:solidFill>
                  <a:srgbClr val="FF0000"/>
                </a:solidFill>
                <a:effectLst/>
                <a:uLnTx/>
                <a:uFillTx/>
                <a:latin typeface="方正隶书简体" pitchFamily="65" charset="-122"/>
                <a:ea typeface="方正隶书简体" pitchFamily="65"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方正隶书简体" pitchFamily="65" charset="-122"/>
                  <a:ea typeface="方正隶书简体" pitchFamily="65" charset="-122"/>
                  <a:cs typeface="+mn-cs"/>
                </a:rPr>
                <a:t>发展生产力</a:t>
              </a:r>
              <a:endParaRPr kumimoji="1" lang="zh-CN" altLang="en-US" sz="2400" b="1" i="0" u="none" strike="noStrike" kern="1200" cap="none" spc="0" normalizeH="0" baseline="0" noProof="0" dirty="0">
                <a:ln>
                  <a:noFill/>
                </a:ln>
                <a:solidFill>
                  <a:srgbClr val="FF0000"/>
                </a:solidFill>
                <a:effectLst/>
                <a:uLnTx/>
                <a:uFillTx/>
                <a:latin typeface="方正隶书简体" pitchFamily="65" charset="-122"/>
                <a:ea typeface="方正隶书简体" pitchFamily="65" charset="-122"/>
                <a:cs typeface="+mn-cs"/>
              </a:endParaRPr>
            </a:p>
          </p:txBody>
        </p:sp>
        <p:sp>
          <p:nvSpPr>
            <p:cNvPr id="11272" name="Oval 9"/>
            <p:cNvSpPr>
              <a:spLocks noChangeArrowheads="1"/>
            </p:cNvSpPr>
            <p:nvPr/>
          </p:nvSpPr>
          <p:spPr bwMode="auto">
            <a:xfrm>
              <a:off x="4986822" y="1154856"/>
              <a:ext cx="3213437" cy="1622280"/>
            </a:xfrm>
            <a:prstGeom prst="ellipse">
              <a:avLst/>
            </a:prstGeom>
            <a:solidFill>
              <a:schemeClr val="accent6">
                <a:lumMod val="40000"/>
                <a:lumOff val="60000"/>
              </a:schemeClr>
            </a:solidFill>
            <a:ln w="9525">
              <a:noFill/>
              <a:round/>
            </a:ln>
          </p:spPr>
          <p:txBody>
            <a:bodyPr wrap="square" anchor="ctr">
              <a:spAutoFit/>
            </a:bodyPr>
            <a:lstStyle/>
            <a:p>
              <a:pPr marL="0" marR="0" lvl="0" indent="0" algn="ctr" defTabSz="914400" rtl="0" eaLnBrk="1" fontAlgn="base" latinLnBrk="0" hangingPunct="1">
                <a:lnSpc>
                  <a:spcPct val="12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charset="0"/>
                  <a:ea typeface="方正隶书简体" pitchFamily="65" charset="-122"/>
                  <a:cs typeface="+mn-cs"/>
                </a:rPr>
                <a:t>消灭剥削 </a:t>
              </a:r>
              <a:endParaRPr kumimoji="1" lang="zh-CN" altLang="en-US" sz="2400" b="1" i="0" u="none" strike="noStrike" kern="1200" cap="none" spc="0" normalizeH="0" baseline="0" noProof="0" dirty="0">
                <a:ln>
                  <a:noFill/>
                </a:ln>
                <a:solidFill>
                  <a:srgbClr val="FF0000"/>
                </a:solidFill>
                <a:effectLst/>
                <a:uLnTx/>
                <a:uFillTx/>
                <a:latin typeface="Times New Roman" panose="02020603050405020304" charset="0"/>
                <a:ea typeface="方正隶书简体" pitchFamily="65" charset="-122"/>
                <a:cs typeface="+mn-cs"/>
              </a:endParaRPr>
            </a:p>
            <a:p>
              <a:pPr marL="0" marR="0" lvl="0" indent="0" algn="ctr" defTabSz="914400" rtl="0" eaLnBrk="1" fontAlgn="base" latinLnBrk="0" hangingPunct="1">
                <a:lnSpc>
                  <a:spcPct val="120000"/>
                </a:lnSpc>
                <a:spcBef>
                  <a:spcPct val="50000"/>
                </a:spcBef>
                <a:spcAft>
                  <a:spcPct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charset="0"/>
                  <a:ea typeface="方正隶书简体" pitchFamily="65" charset="-122"/>
                  <a:cs typeface="+mn-cs"/>
                </a:rPr>
                <a:t>消除两极分化</a:t>
              </a:r>
              <a:endParaRPr kumimoji="1" lang="zh-CN" altLang="en-US" sz="2400" b="1" i="0" u="none" strike="noStrike" kern="1200" cap="none" spc="0" normalizeH="0" baseline="0" noProof="0" dirty="0">
                <a:ln>
                  <a:noFill/>
                </a:ln>
                <a:solidFill>
                  <a:srgbClr val="FF0000"/>
                </a:solidFill>
                <a:effectLst/>
                <a:uLnTx/>
                <a:uFillTx/>
                <a:latin typeface="Times New Roman" panose="02020603050405020304" charset="0"/>
                <a:ea typeface="方正隶书简体" pitchFamily="65" charset="-122"/>
                <a:cs typeface="+mn-cs"/>
              </a:endParaRPr>
            </a:p>
          </p:txBody>
        </p:sp>
        <p:sp>
          <p:nvSpPr>
            <p:cNvPr id="11" name="左右箭头 10"/>
            <p:cNvSpPr/>
            <p:nvPr/>
          </p:nvSpPr>
          <p:spPr>
            <a:xfrm>
              <a:off x="3707798" y="1673165"/>
              <a:ext cx="1279659" cy="57674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5" name="组合 18"/>
          <p:cNvGrpSpPr/>
          <p:nvPr/>
        </p:nvGrpSpPr>
        <p:grpSpPr>
          <a:xfrm>
            <a:off x="820420" y="3099435"/>
            <a:ext cx="2703919" cy="2362835"/>
            <a:chOff x="611560" y="2228237"/>
            <a:chExt cx="2894548" cy="3333164"/>
          </a:xfrm>
        </p:grpSpPr>
        <p:sp>
          <p:nvSpPr>
            <p:cNvPr id="13" name="流程图: 可选过程 12"/>
            <p:cNvSpPr/>
            <p:nvPr/>
          </p:nvSpPr>
          <p:spPr>
            <a:xfrm>
              <a:off x="611560" y="3573685"/>
              <a:ext cx="2894453" cy="1987716"/>
            </a:xfrm>
            <a:prstGeom prst="flowChartAlternateProcess">
              <a:avLst/>
            </a:prstGeom>
            <a:solidFill>
              <a:srgbClr val="B6D8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0842" name="TextBox 13"/>
            <p:cNvSpPr txBox="1"/>
            <p:nvPr/>
          </p:nvSpPr>
          <p:spPr>
            <a:xfrm>
              <a:off x="841812" y="3766443"/>
              <a:ext cx="2664296" cy="1691216"/>
            </a:xfrm>
            <a:prstGeom prst="rect">
              <a:avLst/>
            </a:prstGeom>
            <a:noFill/>
            <a:ln w="9525">
              <a:noFill/>
            </a:ln>
          </p:spPr>
          <p:txBody>
            <a:bodyPr>
              <a:spAutoFit/>
            </a:bodyPr>
            <a:p>
              <a:pPr eaLnBrk="1" hangingPunct="1"/>
              <a:r>
                <a:rPr lang="zh-CN" altLang="en-US" sz="2400" b="1" dirty="0">
                  <a:solidFill>
                    <a:schemeClr val="accent2">
                      <a:lumMod val="75000"/>
                    </a:schemeClr>
                  </a:solidFill>
                  <a:latin typeface="Comic Sans MS" panose="030F0702030302020204" pitchFamily="66" charset="0"/>
                </a:rPr>
                <a:t>纠正了过去忽视生产力发展的错误观念</a:t>
              </a:r>
              <a:endParaRPr lang="zh-CN" altLang="en-US" sz="2400" b="1" dirty="0">
                <a:solidFill>
                  <a:schemeClr val="accent2">
                    <a:lumMod val="75000"/>
                  </a:schemeClr>
                </a:solidFill>
                <a:latin typeface="Comic Sans MS" panose="030F0702030302020204" pitchFamily="66" charset="0"/>
              </a:endParaRPr>
            </a:p>
          </p:txBody>
        </p:sp>
        <p:sp>
          <p:nvSpPr>
            <p:cNvPr id="17" name="下箭头 16"/>
            <p:cNvSpPr/>
            <p:nvPr/>
          </p:nvSpPr>
          <p:spPr>
            <a:xfrm>
              <a:off x="1580909" y="2228237"/>
              <a:ext cx="647819" cy="1117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6" name="组合 19"/>
          <p:cNvGrpSpPr/>
          <p:nvPr/>
        </p:nvGrpSpPr>
        <p:grpSpPr>
          <a:xfrm>
            <a:off x="5049520" y="3099435"/>
            <a:ext cx="3343910" cy="2586990"/>
            <a:chOff x="5044681" y="2780928"/>
            <a:chExt cx="3343322" cy="2587782"/>
          </a:xfrm>
        </p:grpSpPr>
        <p:sp>
          <p:nvSpPr>
            <p:cNvPr id="15" name="圆角矩形 14"/>
            <p:cNvSpPr/>
            <p:nvPr/>
          </p:nvSpPr>
          <p:spPr>
            <a:xfrm>
              <a:off x="5044681" y="3656226"/>
              <a:ext cx="3343322" cy="1712484"/>
            </a:xfrm>
            <a:prstGeom prst="roundRect">
              <a:avLst/>
            </a:prstGeom>
            <a:solidFill>
              <a:srgbClr val="B6D8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0839" name="TextBox 15"/>
            <p:cNvSpPr txBox="1"/>
            <p:nvPr/>
          </p:nvSpPr>
          <p:spPr>
            <a:xfrm>
              <a:off x="5261178" y="3644792"/>
              <a:ext cx="3126825" cy="1568930"/>
            </a:xfrm>
            <a:prstGeom prst="rect">
              <a:avLst/>
            </a:prstGeom>
            <a:noFill/>
            <a:ln w="9525">
              <a:noFill/>
            </a:ln>
          </p:spPr>
          <p:txBody>
            <a:bodyPr wrap="square">
              <a:spAutoFit/>
            </a:bodyPr>
            <a:p>
              <a:pPr eaLnBrk="1" hangingPunct="1"/>
              <a:r>
                <a:rPr lang="zh-CN" altLang="en-US" sz="2400" b="1" dirty="0">
                  <a:solidFill>
                    <a:schemeClr val="accent2">
                      <a:lumMod val="75000"/>
                    </a:schemeClr>
                  </a:solidFill>
                  <a:latin typeface="Comic Sans MS" panose="030F0702030302020204" pitchFamily="66" charset="0"/>
                </a:rPr>
                <a:t>阐述了社会主义社会的发展目标以及实现这个目标必须以解放和发展生产力为基础</a:t>
              </a:r>
              <a:endParaRPr lang="zh-CN" altLang="en-US" sz="2400" b="1" dirty="0">
                <a:solidFill>
                  <a:schemeClr val="accent2">
                    <a:lumMod val="75000"/>
                  </a:schemeClr>
                </a:solidFill>
                <a:latin typeface="Comic Sans MS" panose="030F0702030302020204" pitchFamily="66" charset="0"/>
              </a:endParaRPr>
            </a:p>
          </p:txBody>
        </p:sp>
        <p:sp>
          <p:nvSpPr>
            <p:cNvPr id="18" name="下箭头 17"/>
            <p:cNvSpPr/>
            <p:nvPr/>
          </p:nvSpPr>
          <p:spPr>
            <a:xfrm>
              <a:off x="6443658" y="2780928"/>
              <a:ext cx="576161" cy="792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9226" name="椭圆 9225" descr="花束"/>
          <p:cNvSpPr/>
          <p:nvPr/>
        </p:nvSpPr>
        <p:spPr>
          <a:xfrm>
            <a:off x="3126105" y="2694196"/>
            <a:ext cx="2374265" cy="1218149"/>
          </a:xfrm>
          <a:prstGeom prst="ellipse">
            <a:avLst/>
          </a:prstGeom>
          <a:blipFill rotWithShape="0">
            <a:blip r:embed="rId1"/>
          </a:blipFill>
          <a:ln w="9525"/>
          <a:scene3d>
            <a:camera prst="legacyObliqueBottom">
              <a:rot lat="0" lon="0" rev="0"/>
            </a:camera>
            <a:lightRig rig="legacyFlat3" dir="b"/>
          </a:scene3d>
          <a:sp3d extrusionH="608000" prstMaterial="legacyMatte">
            <a:bevelT w="13500" h="13500" prst="angle"/>
            <a:bevelB w="13500" h="13500" prst="angle"/>
            <a:extrusionClr>
              <a:srgbClr val="FFFFFF"/>
            </a:extrusionClr>
          </a:sp3d>
        </p:spPr>
        <p:txBody>
          <a:bodyPr wrap="square" anchor="ctr">
            <a:spAutoFit/>
            <a:flatTx/>
          </a:bodyPr>
          <a:p>
            <a:pPr algn="ctr" eaLnBrk="0" hangingPunct="0">
              <a:lnSpc>
                <a:spcPct val="120000"/>
              </a:lnSpc>
            </a:pPr>
            <a:r>
              <a:rPr lang="zh-CN" altLang="en-US" sz="2000" b="1" dirty="0">
                <a:solidFill>
                  <a:srgbClr val="FF0000"/>
                </a:solidFill>
                <a:latin typeface="黑体" panose="02010609060101010101" pitchFamily="49" charset="-122"/>
                <a:ea typeface="黑体" panose="02010609060101010101" pitchFamily="49" charset="-122"/>
              </a:rPr>
              <a:t>最 终 达 到共 同 富 裕</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10" name="下箭头 9"/>
          <p:cNvSpPr/>
          <p:nvPr/>
        </p:nvSpPr>
        <p:spPr>
          <a:xfrm>
            <a:off x="4010025" y="2192655"/>
            <a:ext cx="605155" cy="5010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5895" y="1287145"/>
            <a:ext cx="8229600" cy="732790"/>
          </a:xfrm>
        </p:spPr>
        <p:txBody>
          <a:bodyPr/>
          <a:p>
            <a:r>
              <a:rPr lang="zh-CN" altLang="en-US" sz="2400" dirty="0">
                <a:solidFill>
                  <a:schemeClr val="accent2"/>
                </a:solidFill>
                <a:latin typeface="微软雅黑" panose="020B0503020204020204" charset="-122"/>
                <a:ea typeface="微软雅黑" panose="020B0503020204020204" charset="-122"/>
                <a:sym typeface="+mn-ea"/>
              </a:rPr>
              <a:t>（二）社会主义本质的科学内涵</a:t>
            </a:r>
            <a:endParaRPr lang="zh-CN" altLang="en-US" sz="2400" dirty="0">
              <a:solidFill>
                <a:schemeClr val="accent2"/>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00990" y="2248535"/>
            <a:ext cx="8452485" cy="3569335"/>
          </a:xfrm>
        </p:spPr>
        <p:txBody>
          <a:bodyPr/>
          <a:p>
            <a:pPr marL="0" indent="0">
              <a:lnSpc>
                <a:spcPct val="150000"/>
              </a:lnSpc>
              <a:buNone/>
            </a:pPr>
            <a:r>
              <a:rPr lang="zh-CN" altLang="en-US" sz="2400" dirty="0">
                <a:solidFill>
                  <a:schemeClr val="tx1"/>
                </a:solidFill>
                <a:latin typeface="微软雅黑" panose="020B0503020204020204" charset="-122"/>
                <a:ea typeface="微软雅黑" panose="020B0503020204020204" charset="-122"/>
                <a:sym typeface="+mn-ea"/>
              </a:rPr>
              <a:t>１、把解放和发展生产力纳入社会主义的本质</a:t>
            </a:r>
            <a:endParaRPr lang="zh-CN" altLang="en-US" sz="2400" dirty="0">
              <a:solidFill>
                <a:schemeClr val="tx1"/>
              </a:solidFill>
              <a:latin typeface="微软雅黑" panose="020B0503020204020204" charset="-122"/>
              <a:ea typeface="微软雅黑" panose="020B0503020204020204" charset="-122"/>
              <a:sym typeface="+mn-ea"/>
            </a:endParaRPr>
          </a:p>
          <a:p>
            <a:pPr marL="0" indent="0">
              <a:lnSpc>
                <a:spcPct val="150000"/>
              </a:lnSpc>
              <a:buNone/>
            </a:pPr>
            <a:r>
              <a:rPr lang="en-US" altLang="zh-CN" sz="2400" dirty="0">
                <a:latin typeface="宋体" panose="02010600030101010101" pitchFamily="2" charset="-122"/>
                <a:sym typeface="+mn-ea"/>
              </a:rPr>
              <a:t>    “</a:t>
            </a:r>
            <a:r>
              <a:rPr lang="zh-CN" altLang="en-US" sz="2400" b="1" dirty="0">
                <a:latin typeface="Times New Roman" panose="02020603050405020304" charset="0"/>
                <a:sym typeface="+mn-ea"/>
              </a:rPr>
              <a:t>马克思主义的基本原则就是要发展生产力。</a:t>
            </a:r>
            <a:r>
              <a:rPr lang="zh-CN" altLang="en-US" sz="2400" dirty="0">
                <a:latin typeface="宋体" panose="02010600030101010101" pitchFamily="2" charset="-122"/>
                <a:sym typeface="+mn-ea"/>
              </a:rPr>
              <a:t>”</a:t>
            </a:r>
            <a:r>
              <a:rPr lang="zh-CN" altLang="en-US" sz="2400" dirty="0">
                <a:solidFill>
                  <a:srgbClr val="FF0000"/>
                </a:solidFill>
                <a:latin typeface="宋体" panose="02010600030101010101" pitchFamily="2" charset="-122"/>
                <a:sym typeface="+mn-ea"/>
              </a:rPr>
              <a:t>“</a:t>
            </a:r>
            <a:r>
              <a:rPr lang="zh-CN" altLang="en-US" sz="2400" b="1" dirty="0">
                <a:solidFill>
                  <a:srgbClr val="FF0000"/>
                </a:solidFill>
                <a:latin typeface="Times New Roman" panose="02020603050405020304" charset="0"/>
                <a:sym typeface="+mn-ea"/>
              </a:rPr>
              <a:t>社会主义的首要任务是发展生产力，逐步提高人民的物质和文化生活水平。</a:t>
            </a:r>
            <a:r>
              <a:rPr lang="zh-CN" altLang="en-US" sz="2400" dirty="0">
                <a:latin typeface="宋体" panose="02010600030101010101" pitchFamily="2" charset="-122"/>
                <a:sym typeface="+mn-ea"/>
              </a:rPr>
              <a:t>”“</a:t>
            </a:r>
            <a:r>
              <a:rPr lang="zh-CN" altLang="en-US" sz="2400" b="1" dirty="0">
                <a:latin typeface="Times New Roman" panose="02020603050405020304" charset="0"/>
                <a:sym typeface="+mn-ea"/>
              </a:rPr>
              <a:t>贫穷不是社会主义，社会主义要消灭贫穷。不发展生产力，不提高人民的生活水平，不能说是符合社会主义要求的。</a:t>
            </a:r>
            <a:r>
              <a:rPr lang="zh-CN" altLang="en-US" sz="2400" dirty="0">
                <a:latin typeface="宋体" panose="02010600030101010101" pitchFamily="2" charset="-122"/>
                <a:sym typeface="+mn-ea"/>
              </a:rPr>
              <a:t>”</a:t>
            </a:r>
            <a:endParaRPr lang="zh-CN" altLang="en-US" sz="2400" dirty="0">
              <a:latin typeface="Times New Roman" panose="02020603050405020304" charset="0"/>
            </a:endParaRPr>
          </a:p>
          <a:p>
            <a:pPr marL="0" indent="0">
              <a:buNone/>
            </a:pPr>
            <a:endParaRPr lang="zh-CN" altLang="en-US" sz="2400" dirty="0">
              <a:solidFill>
                <a:schemeClr val="tx1"/>
              </a:solidFill>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2"/>
          <p:cNvGrpSpPr/>
          <p:nvPr/>
        </p:nvGrpSpPr>
        <p:grpSpPr>
          <a:xfrm>
            <a:off x="320993" y="1664653"/>
            <a:ext cx="2203450" cy="1539875"/>
            <a:chOff x="192" y="1008"/>
            <a:chExt cx="1392" cy="960"/>
          </a:xfrm>
        </p:grpSpPr>
        <p:sp>
          <p:nvSpPr>
            <p:cNvPr id="33816" name="AutoShape 3"/>
            <p:cNvSpPr/>
            <p:nvPr/>
          </p:nvSpPr>
          <p:spPr>
            <a:xfrm>
              <a:off x="192" y="1008"/>
              <a:ext cx="1392" cy="960"/>
            </a:xfrm>
            <a:prstGeom prst="can">
              <a:avLst>
                <a:gd name="adj" fmla="val 24347"/>
              </a:avLst>
            </a:prstGeom>
            <a:solidFill>
              <a:srgbClr val="800000"/>
            </a:solidFill>
            <a:ln w="9525">
              <a:noFill/>
            </a:ln>
          </p:spPr>
          <p:txBody>
            <a:bodyPr wrap="none" anchor="ctr"/>
            <a:p>
              <a:endParaRPr lang="zh-CN" altLang="en-US" dirty="0">
                <a:latin typeface="楷体_GB2312"/>
              </a:endParaRPr>
            </a:p>
          </p:txBody>
        </p:sp>
        <p:sp>
          <p:nvSpPr>
            <p:cNvPr id="33817" name="Text Box 4" descr="棕色大理石"/>
            <p:cNvSpPr txBox="1"/>
            <p:nvPr/>
          </p:nvSpPr>
          <p:spPr>
            <a:xfrm>
              <a:off x="240" y="1344"/>
              <a:ext cx="1296" cy="574"/>
            </a:xfrm>
            <a:prstGeom prst="rect">
              <a:avLst/>
            </a:prstGeom>
            <a:noFill/>
            <a:ln w="9525">
              <a:noFill/>
            </a:ln>
          </p:spPr>
          <p:txBody>
            <a:bodyPr>
              <a:spAutoFit/>
            </a:bodyPr>
            <a:p>
              <a:pPr algn="ctr">
                <a:lnSpc>
                  <a:spcPct val="55000"/>
                </a:lnSpc>
                <a:spcBef>
                  <a:spcPct val="50000"/>
                </a:spcBef>
              </a:pPr>
              <a:r>
                <a:rPr lang="zh-CN" altLang="en-US" sz="3400" b="1" dirty="0">
                  <a:solidFill>
                    <a:srgbClr val="FFFF66"/>
                  </a:solidFill>
                  <a:latin typeface="Times New Roman" panose="02020603050405020304" charset="0"/>
                  <a:ea typeface="黑体" panose="02010609060101010101" pitchFamily="49" charset="-122"/>
                </a:rPr>
                <a:t>生产力</a:t>
              </a:r>
              <a:endParaRPr lang="zh-CN" altLang="en-US" sz="3400" b="1" dirty="0">
                <a:solidFill>
                  <a:srgbClr val="FFFF66"/>
                </a:solidFill>
                <a:latin typeface="Times New Roman" panose="02020603050405020304" charset="0"/>
                <a:ea typeface="黑体" panose="02010609060101010101" pitchFamily="49" charset="-122"/>
              </a:endParaRPr>
            </a:p>
            <a:p>
              <a:pPr algn="ctr">
                <a:lnSpc>
                  <a:spcPct val="55000"/>
                </a:lnSpc>
                <a:spcBef>
                  <a:spcPct val="50000"/>
                </a:spcBef>
              </a:pPr>
              <a:r>
                <a:rPr lang="zh-CN" altLang="en-US" sz="3400" b="1" dirty="0">
                  <a:solidFill>
                    <a:srgbClr val="FFFF66"/>
                  </a:solidFill>
                  <a:latin typeface="Times New Roman" panose="02020603050405020304" charset="0"/>
                  <a:ea typeface="黑体" panose="02010609060101010101" pitchFamily="49" charset="-122"/>
                </a:rPr>
                <a:t>发展迅速</a:t>
              </a:r>
              <a:endParaRPr lang="zh-CN" altLang="en-US" sz="3400" b="1" dirty="0">
                <a:solidFill>
                  <a:srgbClr val="FFFF66"/>
                </a:solidFill>
                <a:latin typeface="Times New Roman" panose="02020603050405020304" charset="0"/>
                <a:ea typeface="黑体" panose="02010609060101010101" pitchFamily="49" charset="-122"/>
              </a:endParaRPr>
            </a:p>
          </p:txBody>
        </p:sp>
      </p:grpSp>
      <p:grpSp>
        <p:nvGrpSpPr>
          <p:cNvPr id="5" name="Group 5"/>
          <p:cNvGrpSpPr/>
          <p:nvPr/>
        </p:nvGrpSpPr>
        <p:grpSpPr>
          <a:xfrm>
            <a:off x="320993" y="4128453"/>
            <a:ext cx="2203450" cy="1539875"/>
            <a:chOff x="192" y="2544"/>
            <a:chExt cx="1392" cy="960"/>
          </a:xfrm>
        </p:grpSpPr>
        <p:sp>
          <p:nvSpPr>
            <p:cNvPr id="33814" name="AutoShape 6"/>
            <p:cNvSpPr/>
            <p:nvPr/>
          </p:nvSpPr>
          <p:spPr>
            <a:xfrm>
              <a:off x="192" y="2544"/>
              <a:ext cx="1392" cy="960"/>
            </a:xfrm>
            <a:prstGeom prst="can">
              <a:avLst>
                <a:gd name="adj" fmla="val 24347"/>
              </a:avLst>
            </a:prstGeom>
            <a:solidFill>
              <a:srgbClr val="800000"/>
            </a:solidFill>
            <a:ln w="9525">
              <a:noFill/>
            </a:ln>
          </p:spPr>
          <p:txBody>
            <a:bodyPr wrap="none" anchor="ctr"/>
            <a:p>
              <a:endParaRPr lang="zh-CN" altLang="en-US" dirty="0">
                <a:latin typeface="楷体_GB2312"/>
              </a:endParaRPr>
            </a:p>
          </p:txBody>
        </p:sp>
        <p:sp>
          <p:nvSpPr>
            <p:cNvPr id="33815" name="Text Box 7" descr="棕色大理石"/>
            <p:cNvSpPr txBox="1"/>
            <p:nvPr/>
          </p:nvSpPr>
          <p:spPr>
            <a:xfrm>
              <a:off x="288" y="2832"/>
              <a:ext cx="1248" cy="607"/>
            </a:xfrm>
            <a:prstGeom prst="rect">
              <a:avLst/>
            </a:prstGeom>
            <a:noFill/>
            <a:ln w="9525">
              <a:noFill/>
            </a:ln>
          </p:spPr>
          <p:txBody>
            <a:bodyPr>
              <a:spAutoFit/>
            </a:bodyPr>
            <a:p>
              <a:pPr algn="ctr">
                <a:lnSpc>
                  <a:spcPct val="60000"/>
                </a:lnSpc>
                <a:spcBef>
                  <a:spcPct val="50000"/>
                </a:spcBef>
              </a:pPr>
              <a:r>
                <a:rPr lang="zh-CN" altLang="en-US" sz="3400" b="1" dirty="0">
                  <a:solidFill>
                    <a:srgbClr val="FFFF66"/>
                  </a:solidFill>
                  <a:latin typeface="Times New Roman" panose="02020603050405020304" charset="0"/>
                  <a:ea typeface="黑体" panose="02010609060101010101" pitchFamily="49" charset="-122"/>
                </a:rPr>
                <a:t>生产力</a:t>
              </a:r>
              <a:endParaRPr lang="zh-CN" altLang="en-US" sz="3400" b="1" dirty="0">
                <a:solidFill>
                  <a:srgbClr val="FFFF66"/>
                </a:solidFill>
                <a:latin typeface="Times New Roman" panose="02020603050405020304" charset="0"/>
                <a:ea typeface="黑体" panose="02010609060101010101" pitchFamily="49" charset="-122"/>
              </a:endParaRPr>
            </a:p>
            <a:p>
              <a:pPr algn="ctr">
                <a:lnSpc>
                  <a:spcPct val="60000"/>
                </a:lnSpc>
                <a:spcBef>
                  <a:spcPct val="50000"/>
                </a:spcBef>
              </a:pPr>
              <a:r>
                <a:rPr lang="zh-CN" altLang="en-US" sz="3400" b="1" dirty="0">
                  <a:solidFill>
                    <a:srgbClr val="FFFF66"/>
                  </a:solidFill>
                  <a:latin typeface="Times New Roman" panose="02020603050405020304" charset="0"/>
                  <a:ea typeface="黑体" panose="02010609060101010101" pitchFamily="49" charset="-122"/>
                </a:rPr>
                <a:t>发展缓慢</a:t>
              </a:r>
              <a:endParaRPr lang="zh-CN" altLang="en-US" sz="3400" b="1" dirty="0">
                <a:solidFill>
                  <a:srgbClr val="FFFF66"/>
                </a:solidFill>
                <a:latin typeface="Times New Roman" panose="02020603050405020304" charset="0"/>
                <a:ea typeface="黑体" panose="02010609060101010101" pitchFamily="49" charset="-122"/>
              </a:endParaRPr>
            </a:p>
          </p:txBody>
        </p:sp>
      </p:grpSp>
      <p:grpSp>
        <p:nvGrpSpPr>
          <p:cNvPr id="6" name="Group 8"/>
          <p:cNvGrpSpPr/>
          <p:nvPr/>
        </p:nvGrpSpPr>
        <p:grpSpPr>
          <a:xfrm>
            <a:off x="3208655" y="1740853"/>
            <a:ext cx="2205038" cy="1693862"/>
            <a:chOff x="2016" y="1056"/>
            <a:chExt cx="1392" cy="1056"/>
          </a:xfrm>
        </p:grpSpPr>
        <p:sp>
          <p:nvSpPr>
            <p:cNvPr id="33812" name="AutoShape 9"/>
            <p:cNvSpPr/>
            <p:nvPr/>
          </p:nvSpPr>
          <p:spPr>
            <a:xfrm>
              <a:off x="2016" y="1056"/>
              <a:ext cx="1392" cy="1056"/>
            </a:xfrm>
            <a:prstGeom prst="cube">
              <a:avLst>
                <a:gd name="adj" fmla="val 6847"/>
              </a:avLst>
            </a:prstGeom>
            <a:solidFill>
              <a:srgbClr val="FF6600"/>
            </a:solidFill>
            <a:ln w="9525">
              <a:noFill/>
            </a:ln>
          </p:spPr>
          <p:txBody>
            <a:bodyPr wrap="none" anchor="ctr"/>
            <a:p>
              <a:endParaRPr lang="zh-CN" altLang="en-US" dirty="0">
                <a:latin typeface="楷体_GB2312"/>
              </a:endParaRPr>
            </a:p>
          </p:txBody>
        </p:sp>
        <p:sp>
          <p:nvSpPr>
            <p:cNvPr id="33813" name="Text Box 10" descr="棕色大理石"/>
            <p:cNvSpPr txBox="1"/>
            <p:nvPr/>
          </p:nvSpPr>
          <p:spPr>
            <a:xfrm>
              <a:off x="2064" y="1152"/>
              <a:ext cx="1296" cy="927"/>
            </a:xfrm>
            <a:prstGeom prst="rect">
              <a:avLst/>
            </a:prstGeom>
            <a:noFill/>
            <a:ln w="9525">
              <a:noFill/>
            </a:ln>
          </p:spPr>
          <p:txBody>
            <a:bodyPr>
              <a:spAutoFit/>
            </a:bodyPr>
            <a:p>
              <a:pPr algn="ctr">
                <a:lnSpc>
                  <a:spcPct val="90000"/>
                </a:lnSpc>
                <a:spcBef>
                  <a:spcPct val="50000"/>
                </a:spcBef>
              </a:pPr>
              <a:r>
                <a:rPr lang="zh-CN" altLang="en-US" sz="3400" b="1" dirty="0">
                  <a:solidFill>
                    <a:schemeClr val="bg1"/>
                  </a:solidFill>
                  <a:latin typeface="Times New Roman" panose="02020603050405020304" charset="0"/>
                  <a:ea typeface="黑体" panose="02010609060101010101" pitchFamily="49" charset="-122"/>
                </a:rPr>
                <a:t>社会主义优越性充分体现</a:t>
              </a:r>
              <a:endParaRPr lang="zh-CN" altLang="en-US" sz="3400" b="1" dirty="0">
                <a:solidFill>
                  <a:schemeClr val="bg1"/>
                </a:solidFill>
                <a:latin typeface="Times New Roman" panose="02020603050405020304" charset="0"/>
                <a:ea typeface="黑体" panose="02010609060101010101" pitchFamily="49" charset="-122"/>
              </a:endParaRPr>
            </a:p>
          </p:txBody>
        </p:sp>
      </p:grpSp>
      <p:grpSp>
        <p:nvGrpSpPr>
          <p:cNvPr id="7" name="Group 11"/>
          <p:cNvGrpSpPr/>
          <p:nvPr/>
        </p:nvGrpSpPr>
        <p:grpSpPr>
          <a:xfrm>
            <a:off x="6248718" y="1664653"/>
            <a:ext cx="2660650" cy="1847850"/>
            <a:chOff x="3936" y="1008"/>
            <a:chExt cx="1680" cy="1152"/>
          </a:xfrm>
        </p:grpSpPr>
        <p:sp>
          <p:nvSpPr>
            <p:cNvPr id="33810" name="AutoShape 12"/>
            <p:cNvSpPr/>
            <p:nvPr/>
          </p:nvSpPr>
          <p:spPr>
            <a:xfrm>
              <a:off x="3936" y="1008"/>
              <a:ext cx="1680" cy="1152"/>
            </a:xfrm>
            <a:prstGeom prst="hexagon">
              <a:avLst>
                <a:gd name="adj" fmla="val 36458"/>
                <a:gd name="vf" fmla="val 115470"/>
              </a:avLst>
            </a:prstGeom>
            <a:solidFill>
              <a:srgbClr val="FFFF00"/>
            </a:solidFill>
            <a:ln w="9525" cap="flat" cmpd="sng">
              <a:prstDash val="solid"/>
              <a:miter/>
              <a:headEnd type="none" w="med" len="med"/>
              <a:tailEnd type="none" w="med" len="med"/>
            </a:ln>
            <a:scene3d>
              <a:camera prst="legacyObliqueTopRight">
                <a:rot lat="0" lon="0" rev="0"/>
              </a:camera>
              <a:lightRig rig="legacyFlat4" dir="b"/>
            </a:scene3d>
            <a:sp3d extrusionH="430200" prstMaterial="legacyMatte">
              <a:bevelT w="13500" h="13500" prst="angle"/>
              <a:bevelB w="13500" h="13500" prst="angle"/>
              <a:extrusionClr>
                <a:srgbClr val="FFFF00"/>
              </a:extrusionClr>
            </a:sp3d>
          </p:spPr>
          <p:txBody>
            <a:bodyPr wrap="none" anchor="ctr">
              <a:flatTx/>
            </a:bodyPr>
            <a:p>
              <a:endParaRPr lang="zh-CN" altLang="en-US" dirty="0">
                <a:latin typeface="楷体_GB2312"/>
              </a:endParaRPr>
            </a:p>
          </p:txBody>
        </p:sp>
        <p:sp>
          <p:nvSpPr>
            <p:cNvPr id="33811" name="Text Box 13" descr="棕色大理石"/>
            <p:cNvSpPr txBox="1"/>
            <p:nvPr/>
          </p:nvSpPr>
          <p:spPr>
            <a:xfrm>
              <a:off x="4128" y="1152"/>
              <a:ext cx="1296" cy="928"/>
            </a:xfrm>
            <a:prstGeom prst="rect">
              <a:avLst/>
            </a:prstGeom>
            <a:noFill/>
            <a:ln w="9525">
              <a:noFill/>
            </a:ln>
          </p:spPr>
          <p:txBody>
            <a:bodyPr>
              <a:spAutoFit/>
            </a:bodyPr>
            <a:p>
              <a:pPr algn="ctr">
                <a:lnSpc>
                  <a:spcPct val="90000"/>
                </a:lnSpc>
                <a:spcBef>
                  <a:spcPct val="50000"/>
                </a:spcBef>
              </a:pPr>
              <a:r>
                <a:rPr lang="zh-CN" altLang="en-US" sz="3400" b="1" dirty="0">
                  <a:solidFill>
                    <a:schemeClr val="tx2"/>
                  </a:solidFill>
                  <a:latin typeface="Times New Roman" panose="02020603050405020304" charset="0"/>
                  <a:ea typeface="黑体" panose="02010609060101010101" pitchFamily="49" charset="-122"/>
                </a:rPr>
                <a:t>社会主义得到巩固和发展</a:t>
              </a:r>
              <a:endParaRPr lang="zh-CN" altLang="en-US" sz="3400" b="1" dirty="0">
                <a:solidFill>
                  <a:schemeClr val="tx2"/>
                </a:solidFill>
                <a:latin typeface="Times New Roman" panose="02020603050405020304" charset="0"/>
                <a:ea typeface="黑体" panose="02010609060101010101" pitchFamily="49" charset="-122"/>
              </a:endParaRPr>
            </a:p>
          </p:txBody>
        </p:sp>
      </p:grpSp>
      <p:grpSp>
        <p:nvGrpSpPr>
          <p:cNvPr id="8" name="Group 14"/>
          <p:cNvGrpSpPr/>
          <p:nvPr/>
        </p:nvGrpSpPr>
        <p:grpSpPr>
          <a:xfrm>
            <a:off x="3208655" y="4204653"/>
            <a:ext cx="2205038" cy="1693862"/>
            <a:chOff x="2016" y="2592"/>
            <a:chExt cx="1392" cy="1056"/>
          </a:xfrm>
        </p:grpSpPr>
        <p:sp>
          <p:nvSpPr>
            <p:cNvPr id="33808" name="AutoShape 15"/>
            <p:cNvSpPr/>
            <p:nvPr/>
          </p:nvSpPr>
          <p:spPr>
            <a:xfrm>
              <a:off x="2016" y="2592"/>
              <a:ext cx="1392" cy="1056"/>
            </a:xfrm>
            <a:prstGeom prst="cube">
              <a:avLst>
                <a:gd name="adj" fmla="val 6847"/>
              </a:avLst>
            </a:prstGeom>
            <a:solidFill>
              <a:srgbClr val="FF6600"/>
            </a:solidFill>
            <a:ln w="9525">
              <a:noFill/>
            </a:ln>
          </p:spPr>
          <p:txBody>
            <a:bodyPr wrap="none" anchor="ctr"/>
            <a:p>
              <a:endParaRPr lang="zh-CN" altLang="en-US" dirty="0">
                <a:latin typeface="楷体_GB2312"/>
              </a:endParaRPr>
            </a:p>
          </p:txBody>
        </p:sp>
        <p:sp>
          <p:nvSpPr>
            <p:cNvPr id="33809" name="Text Box 16" descr="棕色大理石"/>
            <p:cNvSpPr txBox="1"/>
            <p:nvPr/>
          </p:nvSpPr>
          <p:spPr>
            <a:xfrm>
              <a:off x="2064" y="2663"/>
              <a:ext cx="1296" cy="928"/>
            </a:xfrm>
            <a:prstGeom prst="rect">
              <a:avLst/>
            </a:prstGeom>
            <a:noFill/>
            <a:ln w="9525">
              <a:noFill/>
            </a:ln>
          </p:spPr>
          <p:txBody>
            <a:bodyPr>
              <a:spAutoFit/>
            </a:bodyPr>
            <a:p>
              <a:pPr algn="ctr">
                <a:lnSpc>
                  <a:spcPct val="90000"/>
                </a:lnSpc>
                <a:spcBef>
                  <a:spcPct val="50000"/>
                </a:spcBef>
              </a:pPr>
              <a:r>
                <a:rPr lang="zh-CN" altLang="en-US" sz="3400" b="1" dirty="0">
                  <a:solidFill>
                    <a:schemeClr val="bg1"/>
                  </a:solidFill>
                  <a:latin typeface="Times New Roman" panose="02020603050405020304" charset="0"/>
                  <a:ea typeface="黑体" panose="02010609060101010101" pitchFamily="49" charset="-122"/>
                </a:rPr>
                <a:t>社会主义优越性无法体现</a:t>
              </a:r>
              <a:endParaRPr lang="zh-CN" altLang="en-US" sz="3400" b="1" dirty="0">
                <a:solidFill>
                  <a:schemeClr val="bg1"/>
                </a:solidFill>
                <a:latin typeface="Times New Roman" panose="02020603050405020304" charset="0"/>
                <a:ea typeface="黑体" panose="02010609060101010101" pitchFamily="49" charset="-122"/>
              </a:endParaRPr>
            </a:p>
          </p:txBody>
        </p:sp>
      </p:grpSp>
      <p:grpSp>
        <p:nvGrpSpPr>
          <p:cNvPr id="9" name="Group 17"/>
          <p:cNvGrpSpPr/>
          <p:nvPr/>
        </p:nvGrpSpPr>
        <p:grpSpPr>
          <a:xfrm>
            <a:off x="6248718" y="4050665"/>
            <a:ext cx="2660650" cy="1847850"/>
            <a:chOff x="3936" y="2496"/>
            <a:chExt cx="1680" cy="1152"/>
          </a:xfrm>
        </p:grpSpPr>
        <p:sp>
          <p:nvSpPr>
            <p:cNvPr id="33806" name="AutoShape 18"/>
            <p:cNvSpPr/>
            <p:nvPr/>
          </p:nvSpPr>
          <p:spPr>
            <a:xfrm>
              <a:off x="3936" y="2496"/>
              <a:ext cx="1680" cy="1152"/>
            </a:xfrm>
            <a:prstGeom prst="hexagon">
              <a:avLst>
                <a:gd name="adj" fmla="val 36458"/>
                <a:gd name="vf" fmla="val 115470"/>
              </a:avLst>
            </a:prstGeom>
            <a:solidFill>
              <a:srgbClr val="FFFF00"/>
            </a:solidFill>
            <a:ln w="9525" cap="flat" cmpd="sng">
              <a:prstDash val="solid"/>
              <a:miter/>
              <a:headEnd type="none" w="med" len="med"/>
              <a:tailEnd type="none" w="med" len="med"/>
            </a:ln>
            <a:scene3d>
              <a:camera prst="legacyObliqueTopRight">
                <a:rot lat="0" lon="0" rev="0"/>
              </a:camera>
              <a:lightRig rig="legacyFlat4" dir="b"/>
            </a:scene3d>
            <a:sp3d extrusionH="430200" prstMaterial="legacyMatte">
              <a:bevelT w="13500" h="13500" prst="angle"/>
              <a:bevelB w="13500" h="13500" prst="angle"/>
              <a:extrusionClr>
                <a:srgbClr val="FFFF00"/>
              </a:extrusionClr>
            </a:sp3d>
          </p:spPr>
          <p:txBody>
            <a:bodyPr wrap="none" anchor="ctr">
              <a:flatTx/>
            </a:bodyPr>
            <a:p>
              <a:endParaRPr lang="zh-CN" altLang="en-US" dirty="0">
                <a:latin typeface="楷体_GB2312"/>
              </a:endParaRPr>
            </a:p>
          </p:txBody>
        </p:sp>
        <p:sp>
          <p:nvSpPr>
            <p:cNvPr id="33807" name="Text Box 19" descr="棕色大理石"/>
            <p:cNvSpPr txBox="1"/>
            <p:nvPr/>
          </p:nvSpPr>
          <p:spPr>
            <a:xfrm>
              <a:off x="4128" y="2640"/>
              <a:ext cx="1296" cy="928"/>
            </a:xfrm>
            <a:prstGeom prst="rect">
              <a:avLst/>
            </a:prstGeom>
            <a:noFill/>
            <a:ln w="9525">
              <a:noFill/>
            </a:ln>
          </p:spPr>
          <p:txBody>
            <a:bodyPr>
              <a:spAutoFit/>
            </a:bodyPr>
            <a:p>
              <a:pPr algn="ctr">
                <a:lnSpc>
                  <a:spcPct val="90000"/>
                </a:lnSpc>
                <a:spcBef>
                  <a:spcPct val="50000"/>
                </a:spcBef>
              </a:pPr>
              <a:r>
                <a:rPr lang="zh-CN" altLang="en-US" sz="3400" b="1" dirty="0">
                  <a:solidFill>
                    <a:schemeClr val="tx2"/>
                  </a:solidFill>
                  <a:latin typeface="Times New Roman" panose="02020603050405020304" charset="0"/>
                  <a:ea typeface="黑体" panose="02010609060101010101" pitchFamily="49" charset="-122"/>
                </a:rPr>
                <a:t>社会主义难以巩固和发展</a:t>
              </a:r>
              <a:endParaRPr lang="zh-CN" altLang="en-US" sz="3400" b="1" dirty="0">
                <a:solidFill>
                  <a:schemeClr val="tx2"/>
                </a:solidFill>
                <a:latin typeface="Times New Roman" panose="02020603050405020304" charset="0"/>
                <a:ea typeface="黑体" panose="02010609060101010101" pitchFamily="49" charset="-122"/>
              </a:endParaRPr>
            </a:p>
          </p:txBody>
        </p:sp>
      </p:grpSp>
      <p:sp>
        <p:nvSpPr>
          <p:cNvPr id="218132" name="AutoShape 20"/>
          <p:cNvSpPr/>
          <p:nvPr/>
        </p:nvSpPr>
        <p:spPr>
          <a:xfrm>
            <a:off x="2524443" y="2356803"/>
            <a:ext cx="684212" cy="461962"/>
          </a:xfrm>
          <a:prstGeom prst="rightArrow">
            <a:avLst>
              <a:gd name="adj1" fmla="val 50000"/>
              <a:gd name="adj2" fmla="val 37027"/>
            </a:avLst>
          </a:prstGeom>
          <a:gradFill rotWithShape="0">
            <a:gsLst>
              <a:gs pos="0">
                <a:schemeClr val="bg1"/>
              </a:gs>
              <a:gs pos="100000">
                <a:srgbClr val="FF0000"/>
              </a:gs>
            </a:gsLst>
            <a:lin ang="0" scaled="1"/>
            <a:tileRect/>
          </a:gradFill>
          <a:ln w="9525">
            <a:noFill/>
          </a:ln>
        </p:spPr>
        <p:txBody>
          <a:bodyPr wrap="none" anchor="ctr"/>
          <a:p>
            <a:endParaRPr lang="zh-CN" altLang="en-US" dirty="0">
              <a:latin typeface="楷体_GB2312"/>
            </a:endParaRPr>
          </a:p>
        </p:txBody>
      </p:sp>
      <p:sp>
        <p:nvSpPr>
          <p:cNvPr id="218133" name="AutoShape 21"/>
          <p:cNvSpPr/>
          <p:nvPr/>
        </p:nvSpPr>
        <p:spPr>
          <a:xfrm>
            <a:off x="5489893" y="2356803"/>
            <a:ext cx="758825" cy="461962"/>
          </a:xfrm>
          <a:prstGeom prst="rightArrow">
            <a:avLst>
              <a:gd name="adj1" fmla="val 50000"/>
              <a:gd name="adj2" fmla="val 41065"/>
            </a:avLst>
          </a:prstGeom>
          <a:gradFill rotWithShape="0">
            <a:gsLst>
              <a:gs pos="0">
                <a:schemeClr val="bg1"/>
              </a:gs>
              <a:gs pos="100000">
                <a:srgbClr val="FF0000"/>
              </a:gs>
            </a:gsLst>
            <a:lin ang="0" scaled="1"/>
            <a:tileRect/>
          </a:gradFill>
          <a:ln w="9525">
            <a:noFill/>
          </a:ln>
        </p:spPr>
        <p:txBody>
          <a:bodyPr wrap="none" anchor="ctr"/>
          <a:p>
            <a:endParaRPr lang="zh-CN" altLang="en-US" dirty="0">
              <a:latin typeface="楷体_GB2312"/>
            </a:endParaRPr>
          </a:p>
        </p:txBody>
      </p:sp>
      <p:sp>
        <p:nvSpPr>
          <p:cNvPr id="218134" name="AutoShape 22"/>
          <p:cNvSpPr/>
          <p:nvPr/>
        </p:nvSpPr>
        <p:spPr>
          <a:xfrm>
            <a:off x="2524443" y="4898390"/>
            <a:ext cx="684212" cy="461963"/>
          </a:xfrm>
          <a:prstGeom prst="rightArrow">
            <a:avLst>
              <a:gd name="adj1" fmla="val 50000"/>
              <a:gd name="adj2" fmla="val 37027"/>
            </a:avLst>
          </a:prstGeom>
          <a:gradFill rotWithShape="0">
            <a:gsLst>
              <a:gs pos="0">
                <a:schemeClr val="bg1"/>
              </a:gs>
              <a:gs pos="100000">
                <a:srgbClr val="FF0000"/>
              </a:gs>
            </a:gsLst>
            <a:lin ang="0" scaled="1"/>
            <a:tileRect/>
          </a:gradFill>
          <a:ln w="9525">
            <a:noFill/>
          </a:ln>
        </p:spPr>
        <p:txBody>
          <a:bodyPr wrap="none" anchor="ctr"/>
          <a:p>
            <a:endParaRPr lang="zh-CN" altLang="en-US" dirty="0">
              <a:latin typeface="楷体_GB2312"/>
            </a:endParaRPr>
          </a:p>
        </p:txBody>
      </p:sp>
      <p:sp>
        <p:nvSpPr>
          <p:cNvPr id="218135" name="AutoShape 23"/>
          <p:cNvSpPr/>
          <p:nvPr/>
        </p:nvSpPr>
        <p:spPr>
          <a:xfrm>
            <a:off x="5489893" y="4820603"/>
            <a:ext cx="758825" cy="461962"/>
          </a:xfrm>
          <a:prstGeom prst="rightArrow">
            <a:avLst>
              <a:gd name="adj1" fmla="val 50000"/>
              <a:gd name="adj2" fmla="val 41065"/>
            </a:avLst>
          </a:prstGeom>
          <a:gradFill rotWithShape="0">
            <a:gsLst>
              <a:gs pos="0">
                <a:schemeClr val="bg1"/>
              </a:gs>
              <a:gs pos="100000">
                <a:srgbClr val="FF0000"/>
              </a:gs>
            </a:gsLst>
            <a:lin ang="0" scaled="1"/>
            <a:tileRect/>
          </a:gradFill>
          <a:ln w="9525">
            <a:noFill/>
          </a:ln>
        </p:spPr>
        <p:txBody>
          <a:bodyPr wrap="none" anchor="ctr"/>
          <a:p>
            <a:endParaRPr lang="zh-CN" altLang="en-US" dirty="0">
              <a:latin typeface="楷体_GB2312"/>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5255" y="1369695"/>
            <a:ext cx="8792845" cy="526415"/>
          </a:xfrm>
        </p:spPr>
        <p:txBody>
          <a:bodyPr/>
          <a:p>
            <a:r>
              <a:rPr lang="zh-CN" altLang="en-US" sz="2400" dirty="0">
                <a:latin typeface="微软雅黑" panose="020B0503020204020204" charset="-122"/>
                <a:ea typeface="微软雅黑" panose="020B0503020204020204" charset="-122"/>
                <a:cs typeface="微软雅黑" panose="020B0503020204020204" charset="-122"/>
                <a:sym typeface="+mn-ea"/>
              </a:rPr>
              <a:t>这一概括还把“发展生产力”和“解放生产力”统一起来</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325120" y="2110740"/>
            <a:ext cx="4591050" cy="4022725"/>
          </a:xfrm>
        </p:spPr>
        <p:txBody>
          <a:bodyPr/>
          <a:p>
            <a:pPr marL="0" indent="0">
              <a:lnSpc>
                <a:spcPct val="110000"/>
              </a:lnSpc>
              <a:spcBef>
                <a:spcPct val="50000"/>
              </a:spcBef>
              <a:buNone/>
            </a:pPr>
            <a:r>
              <a:rPr lang="zh-CN" altLang="en-US" sz="2400" b="1" dirty="0">
                <a:solidFill>
                  <a:schemeClr val="accent2">
                    <a:lumMod val="75000"/>
                  </a:schemeClr>
                </a:solidFill>
                <a:latin typeface="楷体" panose="02010609060101010101" charset="-122"/>
                <a:ea typeface="楷体" panose="02010609060101010101" charset="-122"/>
                <a:cs typeface="楷体" panose="02010609060101010101" charset="-122"/>
                <a:sym typeface="+mn-ea"/>
              </a:rPr>
              <a:t>邓小平指出：</a:t>
            </a:r>
            <a:endParaRPr lang="zh-CN" altLang="en-US" sz="2400" b="1" dirty="0">
              <a:solidFill>
                <a:schemeClr val="accent2">
                  <a:lumMod val="75000"/>
                </a:schemeClr>
              </a:solidFill>
              <a:latin typeface="楷体" panose="02010609060101010101" charset="-122"/>
              <a:ea typeface="楷体" panose="02010609060101010101" charset="-122"/>
              <a:cs typeface="楷体" panose="02010609060101010101" charset="-122"/>
              <a:sym typeface="+mn-ea"/>
            </a:endParaRPr>
          </a:p>
          <a:p>
            <a:pPr marL="0" indent="0">
              <a:lnSpc>
                <a:spcPct val="110000"/>
              </a:lnSpc>
              <a:spcBef>
                <a:spcPct val="50000"/>
              </a:spcBef>
              <a:buNone/>
            </a:pPr>
            <a:r>
              <a:rPr lang="zh-CN" altLang="en-US" sz="2400" b="1" dirty="0">
                <a:solidFill>
                  <a:schemeClr val="accent2">
                    <a:lumMod val="75000"/>
                  </a:schemeClr>
                </a:solidFill>
                <a:latin typeface="楷体" panose="02010609060101010101" charset="-122"/>
                <a:ea typeface="楷体" panose="02010609060101010101" charset="-122"/>
                <a:cs typeface="楷体" panose="02010609060101010101" charset="-122"/>
                <a:sym typeface="+mn-ea"/>
              </a:rPr>
              <a:t>   “革命是解放生产力，改革也是解放生产力。”</a:t>
            </a:r>
            <a:endParaRPr lang="zh-CN" altLang="en-US" sz="2400" b="1" dirty="0">
              <a:solidFill>
                <a:schemeClr val="accent2">
                  <a:lumMod val="75000"/>
                </a:schemeClr>
              </a:solidFill>
              <a:latin typeface="楷体" panose="02010609060101010101" charset="-122"/>
              <a:ea typeface="楷体" panose="02010609060101010101" charset="-122"/>
              <a:cs typeface="楷体" panose="02010609060101010101" charset="-122"/>
              <a:sym typeface="+mn-ea"/>
            </a:endParaRPr>
          </a:p>
          <a:p>
            <a:pPr marL="0" indent="0">
              <a:lnSpc>
                <a:spcPct val="110000"/>
              </a:lnSpc>
              <a:spcBef>
                <a:spcPct val="50000"/>
              </a:spcBef>
              <a:buNone/>
            </a:pPr>
            <a:r>
              <a:rPr lang="zh-CN" altLang="en-US" sz="2400" b="1" dirty="0">
                <a:solidFill>
                  <a:schemeClr val="accent2">
                    <a:lumMod val="75000"/>
                  </a:schemeClr>
                </a:solidFill>
                <a:latin typeface="楷体" panose="02010609060101010101" charset="-122"/>
                <a:ea typeface="楷体" panose="02010609060101010101" charset="-122"/>
                <a:cs typeface="楷体" panose="02010609060101010101" charset="-122"/>
                <a:sym typeface="+mn-ea"/>
              </a:rPr>
              <a:t>    “过去，只讲在社会主义条件下发展生产力，没有讲还要通过改革解放生产力，不完全。应该把解放生产力和发展生产力两个讲全了。”</a:t>
            </a:r>
            <a:endParaRPr lang="zh-CN" altLang="en-US" sz="2400" b="1" dirty="0">
              <a:solidFill>
                <a:schemeClr val="accent2">
                  <a:lumMod val="75000"/>
                </a:schemeClr>
              </a:solidFill>
              <a:latin typeface="楷体" panose="02010609060101010101" charset="-122"/>
              <a:ea typeface="楷体" panose="02010609060101010101" charset="-122"/>
              <a:cs typeface="楷体" panose="02010609060101010101" charset="-122"/>
              <a:sym typeface="+mn-ea"/>
            </a:endParaRPr>
          </a:p>
        </p:txBody>
      </p:sp>
      <p:pic>
        <p:nvPicPr>
          <p:cNvPr id="19458" name="图片 424965" descr="9338489906a4e07e8"/>
          <p:cNvPicPr>
            <a:picLocks noChangeAspect="1"/>
          </p:cNvPicPr>
          <p:nvPr/>
        </p:nvPicPr>
        <p:blipFill>
          <a:blip r:embed="rId1"/>
          <a:stretch>
            <a:fillRect/>
          </a:stretch>
        </p:blipFill>
        <p:spPr>
          <a:xfrm>
            <a:off x="5156200" y="2110740"/>
            <a:ext cx="3524250" cy="2385695"/>
          </a:xfrm>
          <a:prstGeom prst="rect">
            <a:avLst/>
          </a:prstGeom>
          <a:noFill/>
          <a:ln w="9525">
            <a:noFill/>
          </a:ln>
        </p:spPr>
      </p:pic>
      <p:sp>
        <p:nvSpPr>
          <p:cNvPr id="4" name="文本框 3"/>
          <p:cNvSpPr txBox="1"/>
          <p:nvPr/>
        </p:nvSpPr>
        <p:spPr>
          <a:xfrm>
            <a:off x="4916170" y="4496435"/>
            <a:ext cx="4041775" cy="1383665"/>
          </a:xfrm>
          <a:prstGeom prst="rect">
            <a:avLst/>
          </a:prstGeom>
          <a:noFill/>
        </p:spPr>
        <p:txBody>
          <a:bodyPr wrap="square" rtlCol="0" anchor="t">
            <a:spAutoFit/>
          </a:bodyPr>
          <a:p>
            <a:pPr marL="0" indent="0">
              <a:lnSpc>
                <a:spcPct val="140000"/>
              </a:lnSpc>
              <a:buNone/>
            </a:pPr>
            <a:r>
              <a:rPr lang="en-US" altLang="zh-CN" sz="2000" b="1" dirty="0">
                <a:solidFill>
                  <a:srgbClr val="990000"/>
                </a:solidFill>
                <a:latin typeface="Times New Roman" panose="02020603050405020304" charset="0"/>
                <a:ea typeface="方正水柱简体"/>
                <a:sym typeface="+mn-ea"/>
              </a:rPr>
              <a:t>       </a:t>
            </a:r>
            <a:r>
              <a:rPr lang="zh-CN" altLang="en-US" sz="2000" b="1" dirty="0">
                <a:solidFill>
                  <a:srgbClr val="990000"/>
                </a:solidFill>
                <a:latin typeface="Times New Roman" panose="02020603050405020304" charset="0"/>
                <a:ea typeface="方正水柱简体"/>
                <a:sym typeface="+mn-ea"/>
              </a:rPr>
              <a:t>建设有中国特色社会主义的经济，就是在社会主义条件下发展市场经济，不断解放和发展生产力。</a:t>
            </a:r>
            <a:endParaRPr lang="zh-CN" altLang="en-US" sz="2000" b="1" dirty="0">
              <a:solidFill>
                <a:srgbClr val="990000"/>
              </a:solidFill>
              <a:latin typeface="Times New Roman" panose="02020603050405020304" charset="0"/>
              <a:ea typeface="方正水柱简体"/>
              <a:sym typeface="+mn-ea"/>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370330"/>
            <a:ext cx="8229600" cy="622300"/>
          </a:xfrm>
        </p:spPr>
        <p:txBody>
          <a:bodyPr/>
          <a:p>
            <a:r>
              <a:rPr lang="en-US" altLang="zh-CN" sz="2400" dirty="0">
                <a:latin typeface="微软雅黑" panose="020B0503020204020204" charset="-122"/>
                <a:ea typeface="微软雅黑" panose="020B0503020204020204" charset="-122"/>
                <a:cs typeface="微软雅黑" panose="020B0503020204020204" charset="-122"/>
                <a:sym typeface="+mn-ea"/>
              </a:rPr>
              <a:t>2.</a:t>
            </a:r>
            <a:r>
              <a:rPr lang="zh-CN" altLang="en-US" sz="2400" dirty="0">
                <a:latin typeface="微软雅黑" panose="020B0503020204020204" charset="-122"/>
                <a:ea typeface="微软雅黑" panose="020B0503020204020204" charset="-122"/>
                <a:cs typeface="微软雅黑" panose="020B0503020204020204" charset="-122"/>
                <a:sym typeface="+mn-ea"/>
              </a:rPr>
              <a:t>突出强调消灭剥削、消除两极分化，最终达到共同富裕</a:t>
            </a:r>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203835" y="2083435"/>
            <a:ext cx="8740775" cy="4077970"/>
          </a:xfrm>
        </p:spPr>
        <p:txBody>
          <a:bodyPr/>
          <a:p>
            <a:pPr marL="0" indent="0">
              <a:lnSpc>
                <a:spcPct val="150000"/>
              </a:lnSpc>
              <a:buNone/>
            </a:pPr>
            <a:r>
              <a:rPr lang="en-US" altLang="zh-CN"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sym typeface="+mn-ea"/>
              </a:rPr>
              <a:t>指出了社会主义社会的发展目标，并从生产力和生产关系两个方面阐明了实现这个目标的途径。</a:t>
            </a:r>
            <a:endParaRPr lang="zh-CN" altLang="en-US" sz="2400" dirty="0">
              <a:latin typeface="微软雅黑" panose="020B0503020204020204" charset="-122"/>
              <a:ea typeface="微软雅黑" panose="020B0503020204020204" charset="-122"/>
              <a:cs typeface="微软雅黑" panose="020B0503020204020204" charset="-122"/>
              <a:sym typeface="+mn-ea"/>
            </a:endParaRPr>
          </a:p>
          <a:p>
            <a:pPr marL="0" indent="0">
              <a:lnSpc>
                <a:spcPct val="150000"/>
              </a:lnSpc>
              <a:buNone/>
            </a:pPr>
            <a:r>
              <a:rPr lang="en-US" altLang="zh-CN"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sym typeface="+mn-ea"/>
              </a:rPr>
              <a:t>解放生产力，发展生产力 ”（从生产力角度讲的），“消灭剥削，消除两极分化 ”（从生产关系角度讲的），“最终达到共同富裕 ”（则是从社会主义本质和理想目标角度讲的），解放生产力和发展生产力，消灭剥削、消除两极分化是达到目标的途径和手段。</a:t>
            </a:r>
            <a:endParaRPr lang="zh-CN" altLang="en-US" dirty="0">
              <a:latin typeface="宋体" panose="02010600030101010101" pitchFamily="2" charset="-122"/>
            </a:endParaRPr>
          </a:p>
          <a:p>
            <a:pPr marL="0" indent="0">
              <a:buNone/>
            </a:pPr>
            <a:endParaRPr lang="zh-CN" altLang="en-US"/>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76860" y="1258570"/>
            <a:ext cx="8589645" cy="2456180"/>
          </a:xfrm>
        </p:spPr>
        <p:txBody>
          <a:bodyPr/>
          <a:p>
            <a:pPr marL="0" indent="0">
              <a:lnSpc>
                <a:spcPct val="160000"/>
              </a:lnSpc>
              <a:buNone/>
            </a:pPr>
            <a:r>
              <a:rPr lang="en-US" altLang="zh-CN" sz="2400" b="1" dirty="0">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sym typeface="+mn-ea"/>
              </a:rPr>
              <a:t>没有解放和发展生产力这一基础，共同富裕就无法实现；离开了共同富裕这一目标，解放和发展生产力也就失去作为社会主义本质的意义。消灭剥削和消除两极分化，也是一个受到“基础”制约和“目标”引导的过程。</a:t>
            </a:r>
            <a:endParaRPr lang="zh-CN" altLang="en-US" dirty="0">
              <a:latin typeface="宋体" panose="02010600030101010101" pitchFamily="2" charset="-122"/>
            </a:endParaRPr>
          </a:p>
          <a:p>
            <a:pPr marL="0" indent="0">
              <a:buNone/>
            </a:pPr>
            <a:endParaRPr lang="zh-CN" altLang="en-US"/>
          </a:p>
        </p:txBody>
      </p:sp>
      <p:pic>
        <p:nvPicPr>
          <p:cNvPr id="39941" name="图片 4" descr="1445316675.4926442.jpg"/>
          <p:cNvPicPr>
            <a:picLocks noChangeAspect="1"/>
          </p:cNvPicPr>
          <p:nvPr/>
        </p:nvPicPr>
        <p:blipFill>
          <a:blip r:embed="rId1"/>
          <a:stretch>
            <a:fillRect/>
          </a:stretch>
        </p:blipFill>
        <p:spPr>
          <a:xfrm>
            <a:off x="978853" y="3935095"/>
            <a:ext cx="7488237" cy="2224088"/>
          </a:xfrm>
          <a:prstGeom prst="rect">
            <a:avLst/>
          </a:prstGeom>
          <a:noFill/>
          <a:ln w="9525">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6530" y="1342390"/>
            <a:ext cx="8229600" cy="608965"/>
          </a:xfrm>
        </p:spPr>
        <p:txBody>
          <a:bodyPr/>
          <a:p>
            <a:r>
              <a:rPr lang="en-US" altLang="zh-CN" sz="2400">
                <a:latin typeface="微软雅黑" panose="020B0503020204020204" charset="-122"/>
                <a:ea typeface="微软雅黑" panose="020B0503020204020204" charset="-122"/>
                <a:cs typeface="微软雅黑" panose="020B0503020204020204" charset="-122"/>
              </a:rPr>
              <a:t>3</a:t>
            </a:r>
            <a:r>
              <a:rPr lang="zh-CN" altLang="en-US" sz="240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sym typeface="+mn-ea"/>
              </a:rPr>
              <a:t>社会主义本质的体现是一个动态的过程</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325120" y="2152650"/>
            <a:ext cx="8493760" cy="1782445"/>
          </a:xfrm>
        </p:spPr>
        <p:txBody>
          <a:bodyPr/>
          <a:p>
            <a:pPr marL="0" indent="0">
              <a:lnSpc>
                <a:spcPct val="130000"/>
              </a:lnSpc>
              <a:buNone/>
            </a:pPr>
            <a:r>
              <a:rPr lang="en-US" altLang="zh-CN" sz="2400" dirty="0">
                <a:latin typeface="微软雅黑" panose="020B0503020204020204" charset="-122"/>
                <a:ea typeface="微软雅黑" panose="020B0503020204020204" charset="-122"/>
                <a:sym typeface="+mn-ea"/>
              </a:rPr>
              <a:t>       </a:t>
            </a:r>
            <a:r>
              <a:rPr lang="zh-CN" altLang="en-US" sz="2400" dirty="0">
                <a:latin typeface="微软雅黑" panose="020B0503020204020204" charset="-122"/>
                <a:ea typeface="微软雅黑" panose="020B0503020204020204" charset="-122"/>
                <a:sym typeface="+mn-ea"/>
              </a:rPr>
              <a:t>邓小平在概括和界定“社会主义本质”时，一连用了“解放”、“发展”、“消灭”、“消除”、“最终达到”这些词汇，它表明，社会主义本质实现是一个动态的过程。</a:t>
            </a:r>
            <a:endParaRPr lang="zh-CN" altLang="en-US" dirty="0">
              <a:latin typeface="微软雅黑" panose="020B0503020204020204" charset="-122"/>
              <a:ea typeface="微软雅黑" panose="020B0503020204020204" charset="-122"/>
              <a:sym typeface="+mn-ea"/>
            </a:endParaRPr>
          </a:p>
          <a:p>
            <a:endParaRPr lang="zh-CN" altLang="en-US"/>
          </a:p>
        </p:txBody>
      </p:sp>
      <p:pic>
        <p:nvPicPr>
          <p:cNvPr id="4" name="图片 3"/>
          <p:cNvPicPr>
            <a:picLocks noChangeAspect="1"/>
          </p:cNvPicPr>
          <p:nvPr/>
        </p:nvPicPr>
        <p:blipFill>
          <a:blip r:embed="rId1"/>
          <a:stretch>
            <a:fillRect/>
          </a:stretch>
        </p:blipFill>
        <p:spPr>
          <a:xfrm>
            <a:off x="2329815" y="3729355"/>
            <a:ext cx="4131945" cy="2324735"/>
          </a:xfrm>
          <a:prstGeom prst="rect">
            <a:avLst/>
          </a:prstGeom>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00990" y="1315085"/>
            <a:ext cx="8229600" cy="608965"/>
          </a:xfrm>
        </p:spPr>
        <p:txBody>
          <a:bodyPr/>
          <a:p>
            <a:r>
              <a:rPr lang="en-US" altLang="zh-CN" sz="2400" b="1" dirty="0">
                <a:solidFill>
                  <a:srgbClr val="FF0000"/>
                </a:solidFill>
                <a:latin typeface="微软雅黑" panose="020B0503020204020204" charset="-122"/>
                <a:ea typeface="微软雅黑" panose="020B0503020204020204" charset="-122"/>
              </a:rPr>
              <a:t>4</a:t>
            </a:r>
            <a:r>
              <a:rPr lang="zh-CN" altLang="en-US" sz="2400" b="1" dirty="0">
                <a:solidFill>
                  <a:srgbClr val="FF0000"/>
                </a:solidFill>
                <a:latin typeface="微软雅黑" panose="020B0503020204020204" charset="-122"/>
                <a:ea typeface="微软雅黑" panose="020B0503020204020204" charset="-122"/>
              </a:rPr>
              <a:t>、对消灭剥削、消除两极分化的思考</a:t>
            </a:r>
            <a:endParaRPr lang="zh-CN" altLang="en-US"/>
          </a:p>
        </p:txBody>
      </p:sp>
      <p:sp>
        <p:nvSpPr>
          <p:cNvPr id="3" name="内容占位符 2"/>
          <p:cNvSpPr>
            <a:spLocks noGrp="1"/>
          </p:cNvSpPr>
          <p:nvPr>
            <p:ph idx="1"/>
          </p:nvPr>
        </p:nvSpPr>
        <p:spPr>
          <a:xfrm>
            <a:off x="300990" y="2111375"/>
            <a:ext cx="8493760" cy="3569335"/>
          </a:xfrm>
        </p:spPr>
        <p:txBody>
          <a:bodyPr/>
          <a:p>
            <a:pPr>
              <a:lnSpc>
                <a:spcPct val="140000"/>
              </a:lnSpc>
              <a:buFont typeface="Wingdings" panose="05000000000000000000" charset="0"/>
              <a:buChar char="n"/>
            </a:pPr>
            <a:r>
              <a:rPr lang="zh-CN" altLang="en-US" sz="2400" b="1" dirty="0">
                <a:solidFill>
                  <a:srgbClr val="800000"/>
                </a:solidFill>
                <a:latin typeface="Times New Roman" panose="02020603050405020304" charset="0"/>
                <a:ea typeface="华文新魏" pitchFamily="2" charset="-122"/>
                <a:sym typeface="+mn-ea"/>
              </a:rPr>
              <a:t>首先，</a:t>
            </a:r>
            <a:r>
              <a:rPr lang="zh-CN" altLang="en-US" sz="2400" b="1" dirty="0">
                <a:solidFill>
                  <a:srgbClr val="000099"/>
                </a:solidFill>
                <a:latin typeface="Times New Roman" panose="02020603050405020304" charset="0"/>
                <a:ea typeface="华文新魏" pitchFamily="2" charset="-122"/>
                <a:sym typeface="+mn-ea"/>
              </a:rPr>
              <a:t>消灭剥削包括两层含义：</a:t>
            </a:r>
            <a:r>
              <a:rPr lang="zh-CN" altLang="en-US" sz="2400" b="1" dirty="0">
                <a:latin typeface="Times New Roman" panose="02020603050405020304" charset="0"/>
                <a:ea typeface="华文新魏" pitchFamily="2" charset="-122"/>
                <a:sym typeface="+mn-ea"/>
              </a:rPr>
              <a:t>一是消灭剥削制度，二是消灭剥削现象。</a:t>
            </a:r>
            <a:endParaRPr lang="zh-CN" altLang="en-US" sz="2400" b="1" dirty="0">
              <a:latin typeface="Times New Roman" panose="02020603050405020304" charset="0"/>
              <a:ea typeface="华文新魏" pitchFamily="2" charset="-122"/>
            </a:endParaRPr>
          </a:p>
          <a:p>
            <a:pPr marL="0" indent="0">
              <a:lnSpc>
                <a:spcPct val="140000"/>
              </a:lnSpc>
              <a:buFont typeface="Wingdings" panose="05000000000000000000" charset="0"/>
              <a:buNone/>
            </a:pPr>
            <a:r>
              <a:rPr lang="zh-CN" altLang="en-US" sz="2400" b="1" dirty="0">
                <a:solidFill>
                  <a:srgbClr val="000099"/>
                </a:solidFill>
                <a:latin typeface="Times New Roman" panose="02020603050405020304" charset="0"/>
                <a:ea typeface="华文新魏" pitchFamily="2" charset="-122"/>
                <a:sym typeface="+mn-ea"/>
              </a:rPr>
              <a:t>        两极分化，</a:t>
            </a:r>
            <a:r>
              <a:rPr lang="zh-CN" altLang="en-US" sz="2400" b="1" dirty="0">
                <a:latin typeface="Times New Roman" panose="02020603050405020304" charset="0"/>
                <a:ea typeface="华文新魏" pitchFamily="2" charset="-122"/>
                <a:sym typeface="+mn-ea"/>
              </a:rPr>
              <a:t>是指在社会财富的分配上向贫富两极积累、最终导致阶级分化。</a:t>
            </a:r>
            <a:endParaRPr lang="zh-CN" altLang="en-US" sz="2400" b="1" dirty="0">
              <a:latin typeface="Times New Roman" panose="02020603050405020304" charset="0"/>
              <a:ea typeface="华文新魏" pitchFamily="2" charset="-122"/>
            </a:endParaRPr>
          </a:p>
          <a:p>
            <a:pPr>
              <a:lnSpc>
                <a:spcPct val="140000"/>
              </a:lnSpc>
              <a:buFont typeface="Wingdings" panose="05000000000000000000" charset="0"/>
              <a:buChar char="n"/>
            </a:pPr>
            <a:r>
              <a:rPr lang="zh-CN" altLang="en-US" sz="2400" b="1" dirty="0">
                <a:solidFill>
                  <a:srgbClr val="800000"/>
                </a:solidFill>
                <a:latin typeface="Times New Roman" panose="02020603050405020304" charset="0"/>
                <a:ea typeface="华文新魏" pitchFamily="2" charset="-122"/>
                <a:sym typeface="+mn-ea"/>
              </a:rPr>
              <a:t>其次，</a:t>
            </a:r>
            <a:r>
              <a:rPr lang="zh-CN" altLang="en-US" sz="2400" b="1" dirty="0">
                <a:latin typeface="Times New Roman" panose="02020603050405020304" charset="0"/>
                <a:ea typeface="华文新魏" pitchFamily="2" charset="-122"/>
                <a:sym typeface="+mn-ea"/>
              </a:rPr>
              <a:t>我们不能把作为社会主义本质的“消灭剥削消除两极分化”要求在我国社会主义初级阶段就完全做到。</a:t>
            </a:r>
            <a:endParaRPr lang="zh-CN" altLang="en-US" b="1" dirty="0">
              <a:latin typeface="Times New Roman" panose="02020603050405020304" charset="0"/>
              <a:ea typeface="华文新魏" pitchFamily="2" charset="-122"/>
            </a:endParaRPr>
          </a:p>
          <a:p>
            <a:endParaRPr lang="zh-CN" alt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33375" y="1509395"/>
            <a:ext cx="5570220" cy="2620645"/>
          </a:xfrm>
          <a:prstGeom prst="roundRect">
            <a:avLst>
              <a:gd name="adj" fmla="val 9773"/>
            </a:avLst>
          </a:prstGeom>
          <a:noFill/>
          <a:ln w="76200" algn="ctr">
            <a:noFill/>
            <a:round/>
          </a:ln>
        </p:spPr>
        <p:txBody>
          <a:bodyPr/>
          <a:p>
            <a:pPr marL="0" marR="0" lvl="0" indent="0" algn="ctr" defTabSz="914400" rtl="0" eaLnBrk="1" fontAlgn="base" latinLnBrk="0" hangingPunct="1">
              <a:lnSpc>
                <a:spcPct val="126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1">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2400" b="1" i="0" u="none" strike="noStrike" kern="1200" cap="none" spc="0" normalizeH="0" baseline="0" noProof="1">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rPr>
              <a:t>一落 ” ：“毛派”头子</a:t>
            </a:r>
            <a:endParaRPr kumimoji="0" lang="zh-CN" altLang="en-US" sz="2400" b="0" i="0" u="none" strike="noStrike" kern="1200" cap="none" spc="0" normalizeH="0" baseline="0" noProof="1">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base" latinLnBrk="0" hangingPunct="1">
              <a:lnSpc>
                <a:spcPct val="126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96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1932</a:t>
            </a:r>
            <a:r>
              <a:rPr kumimoji="0" lang="zh-CN" altLang="en-US"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a:t>
            </a:r>
            <a:r>
              <a:rPr kumimoji="0" lang="en-US" altLang="zh-CN"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5</a:t>
            </a:r>
            <a:r>
              <a:rPr kumimoji="0" lang="zh-CN" altLang="en-US"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月，因为拥护毛泽东的正确主张，遭受“左倾”路线打击，被定为“毛派”头子，撤销职务，受党内“最后严重警告”处分。</a:t>
            </a:r>
            <a:endParaRPr kumimoji="0" lang="zh-CN" altLang="en-US"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17419" name="图片 728077" descr="2"/>
          <p:cNvPicPr>
            <a:picLocks noChangeAspect="1"/>
          </p:cNvPicPr>
          <p:nvPr/>
        </p:nvPicPr>
        <p:blipFill>
          <a:blip r:embed="rId1"/>
          <a:stretch>
            <a:fillRect/>
          </a:stretch>
        </p:blipFill>
        <p:spPr>
          <a:xfrm>
            <a:off x="1210310" y="4130040"/>
            <a:ext cx="3816985" cy="2321560"/>
          </a:xfrm>
          <a:prstGeom prst="rect">
            <a:avLst/>
          </a:prstGeom>
          <a:noFill/>
          <a:ln w="9525">
            <a:noFill/>
          </a:ln>
        </p:spPr>
      </p:pic>
      <p:pic>
        <p:nvPicPr>
          <p:cNvPr id="5" name="图片 4" descr="邓小平1933.jpg"/>
          <p:cNvPicPr>
            <a:picLocks noChangeAspect="1"/>
          </p:cNvPicPr>
          <p:nvPr/>
        </p:nvPicPr>
        <p:blipFill>
          <a:blip r:embed="rId2"/>
          <a:stretch>
            <a:fillRect/>
          </a:stretch>
        </p:blipFill>
        <p:spPr>
          <a:xfrm>
            <a:off x="6111240" y="1893570"/>
            <a:ext cx="2591435" cy="3317875"/>
          </a:xfrm>
          <a:prstGeom prst="rect">
            <a:avLst/>
          </a:prstGeom>
          <a:noFill/>
          <a:ln w="76200" cap="flat" cmpd="sng">
            <a:noFill/>
            <a:prstDash val="solid"/>
            <a:miter/>
            <a:headEnd type="none" w="med" len="med"/>
            <a:tailEnd type="none" w="med" len="med"/>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8913" name="组合 446465"/>
          <p:cNvGrpSpPr/>
          <p:nvPr/>
        </p:nvGrpSpPr>
        <p:grpSpPr>
          <a:xfrm>
            <a:off x="352425" y="1174433"/>
            <a:ext cx="1728788" cy="793750"/>
            <a:chOff x="2154" y="250"/>
            <a:chExt cx="1089" cy="500"/>
          </a:xfrm>
        </p:grpSpPr>
        <p:pic>
          <p:nvPicPr>
            <p:cNvPr id="38914" name="图片 446466" descr="d02"/>
            <p:cNvPicPr>
              <a:picLocks noChangeAspect="1"/>
            </p:cNvPicPr>
            <p:nvPr/>
          </p:nvPicPr>
          <p:blipFill>
            <a:blip r:embed="rId1"/>
            <a:stretch>
              <a:fillRect/>
            </a:stretch>
          </p:blipFill>
          <p:spPr>
            <a:xfrm>
              <a:off x="2195" y="250"/>
              <a:ext cx="1048" cy="500"/>
            </a:xfrm>
            <a:prstGeom prst="rect">
              <a:avLst/>
            </a:prstGeom>
            <a:noFill/>
            <a:ln w="9525">
              <a:noFill/>
            </a:ln>
          </p:spPr>
        </p:pic>
        <p:sp>
          <p:nvSpPr>
            <p:cNvPr id="38915" name="矩形 446467"/>
            <p:cNvSpPr/>
            <p:nvPr/>
          </p:nvSpPr>
          <p:spPr>
            <a:xfrm>
              <a:off x="2154" y="398"/>
              <a:ext cx="692" cy="290"/>
            </a:xfrm>
            <a:prstGeom prst="rect">
              <a:avLst/>
            </a:prstGeom>
            <a:noFill/>
            <a:ln w="9525">
              <a:noFill/>
            </a:ln>
          </p:spPr>
          <p:txBody>
            <a:bodyPr wrap="none" anchor="t">
              <a:spAutoFit/>
            </a:bodyPr>
            <a:p>
              <a:r>
                <a:rPr lang="zh-CN" altLang="en-US" sz="2400" b="1" dirty="0">
                  <a:solidFill>
                    <a:srgbClr val="FF3300"/>
                  </a:solidFill>
                  <a:latin typeface="Arial" panose="020B0604020202020204" pitchFamily="34" charset="0"/>
                  <a:ea typeface="华文行楷" pitchFamily="2" charset="-122"/>
                </a:rPr>
                <a:t>小资料</a:t>
              </a:r>
              <a:endParaRPr lang="zh-CN" altLang="en-US" sz="2400" b="1" dirty="0">
                <a:solidFill>
                  <a:srgbClr val="FF3300"/>
                </a:solidFill>
                <a:latin typeface="Arial" panose="020B0604020202020204" pitchFamily="34" charset="0"/>
                <a:ea typeface="华文行楷" pitchFamily="2" charset="-122"/>
              </a:endParaRPr>
            </a:p>
          </p:txBody>
        </p:sp>
      </p:grpSp>
      <p:sp>
        <p:nvSpPr>
          <p:cNvPr id="38916" name="Host Control  446468"/>
          <p:cNvSpPr/>
          <p:nvPr/>
        </p:nvSpPr>
        <p:spPr>
          <a:xfrm>
            <a:off x="3614738" y="3223895"/>
            <a:ext cx="914400" cy="914400"/>
          </a:xfrm>
          <a:prstGeom prst="rect">
            <a:avLst/>
          </a:prstGeom>
          <a:noFill/>
          <a:ln w="9525">
            <a:noFill/>
          </a:ln>
        </p:spPr>
        <p:txBody>
          <a:bodyPr anchor="t"/>
          <a:p>
            <a:endParaRPr lang="zh-CN" altLang="en-US" dirty="0">
              <a:latin typeface="Arial" panose="020B0604020202020204" pitchFamily="34" charset="0"/>
              <a:ea typeface="宋体" panose="02010600030101010101" pitchFamily="2" charset="-122"/>
            </a:endParaRPr>
          </a:p>
        </p:txBody>
      </p:sp>
      <p:sp>
        <p:nvSpPr>
          <p:cNvPr id="38917" name="矩形 446469" descr="白色大理石"/>
          <p:cNvSpPr>
            <a:spLocks noTextEdit="1"/>
          </p:cNvSpPr>
          <p:nvPr/>
        </p:nvSpPr>
        <p:spPr>
          <a:xfrm>
            <a:off x="2297113" y="1423670"/>
            <a:ext cx="2700337" cy="431800"/>
          </a:xfrm>
          <a:prstGeom prst="rect">
            <a:avLst/>
          </a:prstGeom>
        </p:spPr>
        <p:txBody>
          <a:bodyPr wrap="none" fromWordArt="1">
            <a:prstTxWarp prst="textPlain">
              <a:avLst>
                <a:gd name="adj" fmla="val 50000"/>
              </a:avLst>
            </a:prstTxWarp>
            <a:normAutofit fontScale="60000"/>
            <a:scene3d>
              <a:camera prst="legacyObliqueRight">
                <a:rot lat="0" lon="0" rev="0"/>
              </a:camera>
              <a:lightRig rig="legacyHarsh3" dir="t"/>
            </a:scene3d>
            <a:sp3d extrusionH="100000" prstMaterial="legacyMatte">
              <a:extrusionClr>
                <a:srgbClr val="663300"/>
              </a:extrusionClr>
            </a:sp3d>
          </a:bodyPr>
          <a:p>
            <a:pPr algn="ctr"/>
            <a:r>
              <a:rPr lang="zh-CN" altLang="en-US" sz="3600">
                <a:blipFill rotWithShape="0">
                  <a:blip r:embed="rId2"/>
                </a:blipFill>
                <a:latin typeface="宋体" panose="02010600030101010101" pitchFamily="2" charset="-122"/>
                <a:ea typeface="宋体" panose="02010600030101010101" pitchFamily="2" charset="-122"/>
              </a:rPr>
              <a:t>社会主义的三个流派</a:t>
            </a:r>
            <a:endParaRPr lang="zh-CN" altLang="en-US" sz="3600">
              <a:blipFill rotWithShape="0">
                <a:blip r:embed="rId2"/>
              </a:blipFill>
              <a:latin typeface="宋体" panose="02010600030101010101" pitchFamily="2" charset="-122"/>
              <a:ea typeface="宋体" panose="02010600030101010101" pitchFamily="2" charset="-122"/>
            </a:endParaRPr>
          </a:p>
        </p:txBody>
      </p:sp>
      <p:sp>
        <p:nvSpPr>
          <p:cNvPr id="38918" name="矩形 446471"/>
          <p:cNvSpPr/>
          <p:nvPr/>
        </p:nvSpPr>
        <p:spPr>
          <a:xfrm>
            <a:off x="417513" y="2021205"/>
            <a:ext cx="4360862" cy="4669155"/>
          </a:xfrm>
          <a:prstGeom prst="rect">
            <a:avLst/>
          </a:prstGeom>
          <a:solidFill>
            <a:srgbClr val="C7F7A7"/>
          </a:solidFill>
          <a:ln w="9525" cap="flat" cmpd="sng">
            <a:solidFill>
              <a:srgbClr val="C7F7A7"/>
            </a:solidFill>
            <a:prstDash val="solid"/>
            <a:miter/>
            <a:headEnd type="none" w="med" len="med"/>
            <a:tailEnd type="none" w="med" len="med"/>
          </a:ln>
          <a:effectLst>
            <a:outerShdw dist="45791" dir="3378595" algn="ctr" rotWithShape="0">
              <a:schemeClr val="bg2"/>
            </a:outerShdw>
          </a:effectLst>
        </p:spPr>
        <p:txBody>
          <a:bodyPr anchor="ctr">
            <a:spAutoFit/>
          </a:bodyPr>
          <a:p>
            <a:pPr>
              <a:lnSpc>
                <a:spcPct val="125000"/>
              </a:lnSpc>
            </a:pPr>
            <a:r>
              <a:rPr lang="zh-CN" altLang="zh-CN" b="1" dirty="0">
                <a:solidFill>
                  <a:srgbClr val="FF0000"/>
                </a:solidFill>
                <a:latin typeface="幼圆" pitchFamily="49" charset="-122"/>
                <a:ea typeface="幼圆" pitchFamily="49" charset="-122"/>
              </a:rPr>
              <a:t>民主社会主义</a:t>
            </a:r>
            <a:endParaRPr lang="zh-CN" altLang="zh-CN" b="1" dirty="0">
              <a:solidFill>
                <a:srgbClr val="FF0000"/>
              </a:solidFill>
              <a:latin typeface="幼圆" pitchFamily="49" charset="-122"/>
              <a:ea typeface="幼圆" pitchFamily="49" charset="-122"/>
            </a:endParaRPr>
          </a:p>
          <a:p>
            <a:pPr>
              <a:lnSpc>
                <a:spcPct val="125000"/>
              </a:lnSpc>
            </a:pPr>
            <a:r>
              <a:rPr lang="zh-CN" altLang="zh-CN" sz="2000" b="1" dirty="0">
                <a:solidFill>
                  <a:schemeClr val="accent2"/>
                </a:solidFill>
                <a:latin typeface="楷体" panose="02010609060101010101" charset="-122"/>
                <a:ea typeface="楷体" panose="02010609060101010101" charset="-122"/>
              </a:rPr>
              <a:t> </a:t>
            </a:r>
            <a:r>
              <a:rPr lang="zh-CN" altLang="zh-CN" sz="1600" b="1" dirty="0">
                <a:solidFill>
                  <a:schemeClr val="accent2"/>
                </a:solidFill>
                <a:latin typeface="楷体" panose="02010609060101010101" charset="-122"/>
                <a:ea typeface="楷体" panose="02010609060101010101" charset="-122"/>
              </a:rPr>
              <a:t> 英国工党和其他国家的右翼社会党理论家所宣扬的现代改良主义思潮。反对无产阶级革命，鼓吹超阶级国家观点，视混合经济为社会主义，主张以渐进改良措施来达到社会主义。</a:t>
            </a:r>
            <a:endParaRPr lang="zh-CN" altLang="zh-CN" sz="1600" b="1" dirty="0">
              <a:solidFill>
                <a:schemeClr val="accent2"/>
              </a:solidFill>
              <a:latin typeface="楷体" panose="02010609060101010101" charset="-122"/>
              <a:ea typeface="楷体" panose="02010609060101010101" charset="-122"/>
            </a:endParaRPr>
          </a:p>
          <a:p>
            <a:pPr>
              <a:lnSpc>
                <a:spcPct val="125000"/>
              </a:lnSpc>
            </a:pPr>
            <a:r>
              <a:rPr lang="zh-CN" altLang="zh-CN" b="1" dirty="0">
                <a:solidFill>
                  <a:srgbClr val="FF0000"/>
                </a:solidFill>
                <a:latin typeface="幼圆" pitchFamily="49" charset="-122"/>
                <a:ea typeface="幼圆" pitchFamily="49" charset="-122"/>
              </a:rPr>
              <a:t>国家社会主义</a:t>
            </a:r>
            <a:endParaRPr lang="zh-CN" altLang="zh-CN" b="1" dirty="0">
              <a:solidFill>
                <a:srgbClr val="FF0000"/>
              </a:solidFill>
              <a:latin typeface="幼圆" pitchFamily="49" charset="-122"/>
              <a:ea typeface="幼圆" pitchFamily="49" charset="-122"/>
            </a:endParaRPr>
          </a:p>
          <a:p>
            <a:pPr>
              <a:lnSpc>
                <a:spcPct val="125000"/>
              </a:lnSpc>
            </a:pPr>
            <a:r>
              <a:rPr lang="zh-CN" altLang="zh-CN" sz="2000" b="1" dirty="0">
                <a:solidFill>
                  <a:schemeClr val="accent2"/>
                </a:solidFill>
                <a:latin typeface="楷体" panose="02010609060101010101" charset="-122"/>
                <a:ea typeface="楷体" panose="02010609060101010101" charset="-122"/>
              </a:rPr>
              <a:t>  </a:t>
            </a:r>
            <a:r>
              <a:rPr lang="zh-CN" altLang="zh-CN" sz="1600" b="1" dirty="0">
                <a:solidFill>
                  <a:schemeClr val="accent2"/>
                </a:solidFill>
                <a:latin typeface="楷体" panose="02010609060101010101" charset="-122"/>
                <a:ea typeface="楷体" panose="02010609060101010101" charset="-122"/>
              </a:rPr>
              <a:t>一种反对无产阶级暴力革命，用国家权力进行社会改良的改良主义思潮。民族主义和社会主义的结合体，高度民族化的社会主义。国家社会主义反对资本主义的生产资料个人所有的制度，而是提倡和社会化生产大分工相适应的以国家为主体的生产分配调控。</a:t>
            </a:r>
            <a:endParaRPr lang="zh-CN" altLang="zh-CN" sz="1600" b="1" dirty="0">
              <a:solidFill>
                <a:schemeClr val="accent2"/>
              </a:solidFill>
              <a:latin typeface="楷体" panose="02010609060101010101" charset="-122"/>
              <a:ea typeface="楷体" panose="02010609060101010101" charset="-122"/>
            </a:endParaRPr>
          </a:p>
          <a:p>
            <a:pPr>
              <a:lnSpc>
                <a:spcPct val="125000"/>
              </a:lnSpc>
            </a:pPr>
            <a:r>
              <a:rPr lang="zh-CN" altLang="zh-CN" b="1" dirty="0">
                <a:solidFill>
                  <a:srgbClr val="FF0000"/>
                </a:solidFill>
                <a:latin typeface="幼圆" pitchFamily="49" charset="-122"/>
                <a:ea typeface="幼圆" pitchFamily="49" charset="-122"/>
              </a:rPr>
              <a:t>科学社会主义</a:t>
            </a:r>
            <a:endParaRPr lang="zh-CN" altLang="zh-CN" b="1" dirty="0">
              <a:solidFill>
                <a:srgbClr val="FF0000"/>
              </a:solidFill>
              <a:latin typeface="幼圆" pitchFamily="49" charset="-122"/>
              <a:ea typeface="幼圆" pitchFamily="49" charset="-122"/>
            </a:endParaRPr>
          </a:p>
          <a:p>
            <a:pPr>
              <a:lnSpc>
                <a:spcPct val="125000"/>
              </a:lnSpc>
            </a:pPr>
            <a:r>
              <a:rPr lang="zh-CN" altLang="zh-CN" sz="1600" b="1" dirty="0">
                <a:solidFill>
                  <a:schemeClr val="accent2"/>
                </a:solidFill>
                <a:latin typeface="楷体" panose="02010609060101010101" charset="-122"/>
                <a:ea typeface="楷体" panose="02010609060101010101" charset="-122"/>
              </a:rPr>
              <a:t>马克思恩格斯创立的学说。</a:t>
            </a:r>
            <a:endParaRPr lang="zh-CN" altLang="zh-CN" sz="1600" b="1" dirty="0">
              <a:solidFill>
                <a:schemeClr val="accent2"/>
              </a:solidFill>
              <a:latin typeface="楷体" panose="02010609060101010101" charset="-122"/>
              <a:ea typeface="楷体" panose="02010609060101010101" charset="-122"/>
            </a:endParaRPr>
          </a:p>
        </p:txBody>
      </p:sp>
      <p:pic>
        <p:nvPicPr>
          <p:cNvPr id="38921" name="图片 1"/>
          <p:cNvPicPr>
            <a:picLocks noChangeAspect="1"/>
          </p:cNvPicPr>
          <p:nvPr/>
        </p:nvPicPr>
        <p:blipFill>
          <a:blip r:embed="rId3"/>
          <a:srcRect l="16179" t="-1534" r="15634" b="1534"/>
          <a:stretch>
            <a:fillRect/>
          </a:stretch>
        </p:blipFill>
        <p:spPr>
          <a:xfrm rot="1080000">
            <a:off x="5870575" y="1399223"/>
            <a:ext cx="1892300" cy="2776537"/>
          </a:xfrm>
          <a:prstGeom prst="rect">
            <a:avLst/>
          </a:prstGeom>
          <a:noFill/>
          <a:ln w="9525">
            <a:noFill/>
          </a:ln>
        </p:spPr>
      </p:pic>
      <p:pic>
        <p:nvPicPr>
          <p:cNvPr id="38923" name="图片 3"/>
          <p:cNvPicPr>
            <a:picLocks noChangeAspect="1"/>
          </p:cNvPicPr>
          <p:nvPr/>
        </p:nvPicPr>
        <p:blipFill>
          <a:blip r:embed="rId4"/>
          <a:stretch>
            <a:fillRect/>
          </a:stretch>
        </p:blipFill>
        <p:spPr>
          <a:xfrm>
            <a:off x="5939790" y="3544570"/>
            <a:ext cx="2105025" cy="2395855"/>
          </a:xfrm>
          <a:prstGeom prst="rect">
            <a:avLst/>
          </a:prstGeom>
          <a:noFill/>
          <a:ln w="9525">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文本占位符 9217"/>
          <p:cNvSpPr>
            <a:spLocks noGrp="1"/>
          </p:cNvSpPr>
          <p:nvPr>
            <p:ph idx="1"/>
          </p:nvPr>
        </p:nvSpPr>
        <p:spPr>
          <a:xfrm>
            <a:off x="353695" y="1270000"/>
            <a:ext cx="8462010" cy="5208905"/>
          </a:xfrm>
        </p:spPr>
        <p:txBody>
          <a:bodyPr anchor="t"/>
          <a:lstStyle/>
          <a:p>
            <a:pPr marL="0" indent="0">
              <a:lnSpc>
                <a:spcPct val="150000"/>
              </a:lnSpc>
              <a:buClr>
                <a:srgbClr val="FF0000"/>
              </a:buClr>
              <a:buFont typeface="Wingdings" panose="05000000000000000000" pitchFamily="2" charset="2"/>
              <a:buNone/>
            </a:pPr>
            <a:r>
              <a:rPr lang="zh-CN" altLang="en-US" b="1" dirty="0">
                <a:solidFill>
                  <a:srgbClr val="FF0000"/>
                </a:solidFill>
                <a:latin typeface="微软雅黑" panose="020B0503020204020204" charset="-122"/>
                <a:ea typeface="微软雅黑" panose="020B0503020204020204" charset="-122"/>
              </a:rPr>
              <a:t>二 邓小平理论的主要内容</a:t>
            </a:r>
            <a:endParaRPr lang="zh-CN" altLang="en-US" b="1" dirty="0">
              <a:solidFill>
                <a:srgbClr val="FF0000"/>
              </a:solidFill>
              <a:latin typeface="微软雅黑" panose="020B0503020204020204" charset="-122"/>
              <a:ea typeface="微软雅黑" panose="020B0503020204020204" charset="-122"/>
            </a:endParaRPr>
          </a:p>
          <a:p>
            <a:pPr marL="457200" lvl="1" indent="0">
              <a:lnSpc>
                <a:spcPct val="100000"/>
              </a:lnSpc>
              <a:buClr>
                <a:srgbClr val="000099"/>
              </a:buClr>
              <a:buFont typeface="Wingdings" panose="05000000000000000000" pitchFamily="2" charset="2"/>
              <a:buNone/>
            </a:pPr>
            <a:r>
              <a:rPr lang="en-US" altLang="zh-CN" dirty="0">
                <a:latin typeface="微软雅黑" panose="020B0503020204020204" charset="-122"/>
                <a:ea typeface="微软雅黑" panose="020B0503020204020204" charset="-122"/>
              </a:rPr>
              <a:t>  1. </a:t>
            </a:r>
            <a:r>
              <a:rPr lang="zh-CN" altLang="en-US" dirty="0">
                <a:latin typeface="微软雅黑" panose="020B0503020204020204" charset="-122"/>
                <a:ea typeface="微软雅黑" panose="020B0503020204020204" charset="-122"/>
              </a:rPr>
              <a:t>解放思想、实事求是的思想路线</a:t>
            </a:r>
            <a:endParaRPr lang="zh-CN" altLang="en-US" dirty="0">
              <a:latin typeface="微软雅黑" panose="020B0503020204020204" charset="-122"/>
              <a:ea typeface="微软雅黑" panose="020B0503020204020204" charset="-122"/>
            </a:endParaRPr>
          </a:p>
          <a:p>
            <a:pPr marL="457200" lvl="1" indent="0">
              <a:lnSpc>
                <a:spcPct val="100000"/>
              </a:lnSpc>
              <a:buClr>
                <a:srgbClr val="000099"/>
              </a:buClr>
              <a:buFont typeface="Wingdings" panose="05000000000000000000" pitchFamily="2" charset="2"/>
              <a:buNone/>
            </a:pPr>
            <a:r>
              <a:rPr lang="en-US" altLang="zh-CN" dirty="0">
                <a:latin typeface="微软雅黑" panose="020B0503020204020204" charset="-122"/>
                <a:ea typeface="微软雅黑" panose="020B0503020204020204" charset="-122"/>
              </a:rPr>
              <a:t>  2. </a:t>
            </a:r>
            <a:r>
              <a:rPr lang="zh-CN" altLang="en-US" dirty="0">
                <a:latin typeface="微软雅黑" panose="020B0503020204020204" charset="-122"/>
                <a:ea typeface="微软雅黑" panose="020B0503020204020204" charset="-122"/>
              </a:rPr>
              <a:t>社会主义初级阶段理论</a:t>
            </a:r>
            <a:endParaRPr lang="zh-CN" altLang="en-US" dirty="0">
              <a:latin typeface="微软雅黑" panose="020B0503020204020204" charset="-122"/>
              <a:ea typeface="微软雅黑" panose="020B0503020204020204" charset="-122"/>
            </a:endParaRPr>
          </a:p>
          <a:p>
            <a:pPr marL="457200" lvl="1" indent="0">
              <a:lnSpc>
                <a:spcPct val="100000"/>
              </a:lnSpc>
              <a:buClr>
                <a:srgbClr val="000099"/>
              </a:buClr>
              <a:buFont typeface="Wingdings" panose="05000000000000000000" pitchFamily="2" charset="2"/>
              <a:buNone/>
            </a:pPr>
            <a:r>
              <a:rPr lang="en-US" altLang="zh-CN" dirty="0">
                <a:latin typeface="微软雅黑" panose="020B0503020204020204" charset="-122"/>
                <a:ea typeface="微软雅黑" panose="020B0503020204020204" charset="-122"/>
              </a:rPr>
              <a:t>  3. </a:t>
            </a:r>
            <a:r>
              <a:rPr lang="zh-CN" altLang="en-US" dirty="0">
                <a:latin typeface="微软雅黑" panose="020B0503020204020204" charset="-122"/>
                <a:ea typeface="微软雅黑" panose="020B0503020204020204" charset="-122"/>
              </a:rPr>
              <a:t>党的基本路线</a:t>
            </a:r>
            <a:endParaRPr lang="en-US" altLang="zh-CN" dirty="0">
              <a:latin typeface="微软雅黑" panose="020B0503020204020204" charset="-122"/>
              <a:ea typeface="微软雅黑" panose="020B0503020204020204" charset="-122"/>
            </a:endParaRPr>
          </a:p>
          <a:p>
            <a:pPr marL="457200" lvl="1" indent="0">
              <a:lnSpc>
                <a:spcPct val="100000"/>
              </a:lnSpc>
              <a:buClr>
                <a:srgbClr val="000099"/>
              </a:buClr>
              <a:buFont typeface="Wingdings" panose="05000000000000000000" pitchFamily="2" charset="2"/>
              <a:buNone/>
            </a:pPr>
            <a:r>
              <a:rPr lang="en-US" altLang="zh-CN" dirty="0">
                <a:latin typeface="微软雅黑" panose="020B0503020204020204" charset="-122"/>
                <a:ea typeface="微软雅黑" panose="020B0503020204020204" charset="-122"/>
              </a:rPr>
              <a:t>  4. </a:t>
            </a:r>
            <a:r>
              <a:rPr lang="zh-CN" altLang="en-US" dirty="0">
                <a:latin typeface="微软雅黑" panose="020B0503020204020204" charset="-122"/>
                <a:ea typeface="微软雅黑" panose="020B0503020204020204" charset="-122"/>
              </a:rPr>
              <a:t>社会主义根本任务的理论</a:t>
            </a:r>
            <a:endParaRPr lang="zh-CN" altLang="en-US" dirty="0">
              <a:latin typeface="微软雅黑" panose="020B0503020204020204" charset="-122"/>
              <a:ea typeface="微软雅黑" panose="020B0503020204020204" charset="-122"/>
            </a:endParaRPr>
          </a:p>
          <a:p>
            <a:pPr marL="457200" lvl="1" indent="0">
              <a:lnSpc>
                <a:spcPct val="100000"/>
              </a:lnSpc>
              <a:buClr>
                <a:srgbClr val="000099"/>
              </a:buClr>
              <a:buFont typeface="Wingdings" panose="05000000000000000000" pitchFamily="2" charset="2"/>
              <a:buNone/>
            </a:pPr>
            <a:r>
              <a:rPr lang="en-US" altLang="zh-CN" dirty="0">
                <a:latin typeface="微软雅黑" panose="020B0503020204020204" charset="-122"/>
                <a:ea typeface="微软雅黑" panose="020B0503020204020204" charset="-122"/>
              </a:rPr>
              <a:t>  5. </a:t>
            </a:r>
            <a:r>
              <a:rPr lang="zh-CN" altLang="en-US" dirty="0">
                <a:latin typeface="微软雅黑" panose="020B0503020204020204" charset="-122"/>
                <a:ea typeface="微软雅黑" panose="020B0503020204020204" charset="-122"/>
              </a:rPr>
              <a:t>三步走战略</a:t>
            </a:r>
            <a:endParaRPr lang="zh-CN" altLang="en-US" dirty="0">
              <a:latin typeface="微软雅黑" panose="020B0503020204020204" charset="-122"/>
              <a:ea typeface="微软雅黑" panose="020B0503020204020204" charset="-122"/>
            </a:endParaRPr>
          </a:p>
          <a:p>
            <a:pPr marL="457200" lvl="1" indent="0">
              <a:lnSpc>
                <a:spcPct val="100000"/>
              </a:lnSpc>
              <a:buClr>
                <a:srgbClr val="000099"/>
              </a:buClr>
              <a:buFont typeface="Wingdings" panose="05000000000000000000" pitchFamily="2" charset="2"/>
              <a:buNone/>
            </a:pPr>
            <a:r>
              <a:rPr lang="en-US" altLang="zh-CN" dirty="0">
                <a:latin typeface="微软雅黑" panose="020B0503020204020204" charset="-122"/>
                <a:ea typeface="微软雅黑" panose="020B0503020204020204" charset="-122"/>
              </a:rPr>
              <a:t>  6. </a:t>
            </a:r>
            <a:r>
              <a:rPr lang="zh-CN" altLang="en-US" dirty="0">
                <a:latin typeface="微软雅黑" panose="020B0503020204020204" charset="-122"/>
                <a:ea typeface="微软雅黑" panose="020B0503020204020204" charset="-122"/>
              </a:rPr>
              <a:t>改革开放理论</a:t>
            </a:r>
            <a:endParaRPr lang="zh-CN" altLang="en-US" dirty="0">
              <a:latin typeface="微软雅黑" panose="020B0503020204020204" charset="-122"/>
              <a:ea typeface="微软雅黑" panose="020B0503020204020204" charset="-122"/>
            </a:endParaRPr>
          </a:p>
          <a:p>
            <a:pPr marL="457200" lvl="1" indent="0">
              <a:lnSpc>
                <a:spcPct val="100000"/>
              </a:lnSpc>
              <a:buClr>
                <a:srgbClr val="000099"/>
              </a:buClr>
              <a:buFont typeface="Wingdings" panose="05000000000000000000" pitchFamily="2" charset="2"/>
              <a:buNone/>
            </a:pPr>
            <a:r>
              <a:rPr lang="en-US" altLang="zh-CN" dirty="0">
                <a:latin typeface="微软雅黑" panose="020B0503020204020204" charset="-122"/>
                <a:ea typeface="微软雅黑" panose="020B0503020204020204" charset="-122"/>
              </a:rPr>
              <a:t>  7. </a:t>
            </a:r>
            <a:r>
              <a:rPr lang="zh-CN" altLang="en-US" dirty="0">
                <a:latin typeface="微软雅黑" panose="020B0503020204020204" charset="-122"/>
                <a:ea typeface="微软雅黑" panose="020B0503020204020204" charset="-122"/>
              </a:rPr>
              <a:t>社会主义市场经济理论</a:t>
            </a:r>
            <a:endParaRPr lang="zh-CN" altLang="en-US" dirty="0">
              <a:latin typeface="微软雅黑" panose="020B0503020204020204" charset="-122"/>
              <a:ea typeface="微软雅黑" panose="020B0503020204020204" charset="-122"/>
            </a:endParaRPr>
          </a:p>
          <a:p>
            <a:pPr marL="457200" lvl="1" indent="0">
              <a:lnSpc>
                <a:spcPct val="100000"/>
              </a:lnSpc>
              <a:buClr>
                <a:srgbClr val="000099"/>
              </a:buClr>
              <a:buFont typeface="Wingdings" panose="05000000000000000000" pitchFamily="2" charset="2"/>
              <a:buNone/>
            </a:pPr>
            <a:r>
              <a:rPr lang="en-US" altLang="zh-CN" dirty="0">
                <a:latin typeface="微软雅黑" panose="020B0503020204020204" charset="-122"/>
                <a:ea typeface="微软雅黑" panose="020B0503020204020204" charset="-122"/>
              </a:rPr>
              <a:t>  8. </a:t>
            </a:r>
            <a:r>
              <a:rPr lang="zh-CN" altLang="en-US" dirty="0">
                <a:latin typeface="微软雅黑" panose="020B0503020204020204" charset="-122"/>
                <a:ea typeface="微软雅黑" panose="020B0503020204020204" charset="-122"/>
              </a:rPr>
              <a:t>两手抓，两手都要硬</a:t>
            </a:r>
            <a:endParaRPr lang="zh-CN" altLang="en-US" dirty="0">
              <a:latin typeface="微软雅黑" panose="020B0503020204020204" charset="-122"/>
              <a:ea typeface="微软雅黑" panose="020B0503020204020204" charset="-122"/>
            </a:endParaRPr>
          </a:p>
          <a:p>
            <a:pPr marL="457200" lvl="1" indent="0">
              <a:lnSpc>
                <a:spcPct val="100000"/>
              </a:lnSpc>
              <a:buClr>
                <a:srgbClr val="000099"/>
              </a:buClr>
              <a:buFont typeface="Wingdings" panose="05000000000000000000" pitchFamily="2" charset="2"/>
              <a:buNone/>
            </a:pPr>
            <a:r>
              <a:rPr lang="en-US" altLang="zh-CN" dirty="0">
                <a:latin typeface="微软雅黑" panose="020B0503020204020204" charset="-122"/>
                <a:ea typeface="微软雅黑" panose="020B0503020204020204" charset="-122"/>
              </a:rPr>
              <a:t>  9. </a:t>
            </a:r>
            <a:r>
              <a:rPr lang="zh-CN" altLang="en-US" dirty="0">
                <a:latin typeface="微软雅黑" panose="020B0503020204020204" charset="-122"/>
                <a:ea typeface="微软雅黑" panose="020B0503020204020204" charset="-122"/>
              </a:rPr>
              <a:t>一国两制</a:t>
            </a:r>
            <a:endParaRPr lang="zh-CN" altLang="en-US" dirty="0">
              <a:latin typeface="微软雅黑" panose="020B0503020204020204" charset="-122"/>
              <a:ea typeface="微软雅黑" panose="020B0503020204020204" charset="-122"/>
            </a:endParaRPr>
          </a:p>
          <a:p>
            <a:pPr marL="457200" lvl="1" indent="0">
              <a:lnSpc>
                <a:spcPct val="100000"/>
              </a:lnSpc>
              <a:buClr>
                <a:srgbClr val="000099"/>
              </a:buClr>
              <a:buFont typeface="Wingdings" panose="05000000000000000000" pitchFamily="2" charset="2"/>
              <a:buNone/>
            </a:pPr>
            <a:r>
              <a:rPr lang="en-US" altLang="zh-CN" dirty="0">
                <a:latin typeface="微软雅黑" panose="020B0503020204020204" charset="-122"/>
                <a:ea typeface="微软雅黑" panose="020B0503020204020204" charset="-122"/>
              </a:rPr>
              <a:t>  10. </a:t>
            </a:r>
            <a:r>
              <a:rPr lang="zh-CN" altLang="en-US" dirty="0">
                <a:latin typeface="微软雅黑" panose="020B0503020204020204" charset="-122"/>
                <a:ea typeface="微软雅黑" panose="020B0503020204020204" charset="-122"/>
              </a:rPr>
              <a:t>中国问题的关键在于党 </a:t>
            </a:r>
            <a:endParaRPr lang="zh-CN" altLang="en-US"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5575935" y="2814320"/>
            <a:ext cx="3053715" cy="2479675"/>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占位符 11265"/>
          <p:cNvSpPr>
            <a:spLocks noGrp="1"/>
          </p:cNvSpPr>
          <p:nvPr>
            <p:ph idx="1"/>
          </p:nvPr>
        </p:nvSpPr>
        <p:spPr>
          <a:xfrm>
            <a:off x="93980" y="1141095"/>
            <a:ext cx="8136255" cy="890270"/>
          </a:xfrm>
        </p:spPr>
        <p:txBody>
          <a:bodyPr anchor="t"/>
          <a:lstStyle/>
          <a:p>
            <a:pPr marL="0" indent="0" algn="just">
              <a:lnSpc>
                <a:spcPct val="160000"/>
              </a:lnSpc>
              <a:buNone/>
            </a:pPr>
            <a:r>
              <a:rPr lang="en-US" altLang="zh-CN" sz="2400" b="1" dirty="0">
                <a:solidFill>
                  <a:srgbClr val="FF0000"/>
                </a:solidFill>
                <a:latin typeface="微软雅黑" panose="020B0503020204020204" charset="-122"/>
                <a:ea typeface="微软雅黑" panose="020B0503020204020204" charset="-122"/>
                <a:sym typeface="+mn-ea"/>
              </a:rPr>
              <a:t>1</a:t>
            </a:r>
            <a:r>
              <a:rPr lang="zh-CN" altLang="en-US" sz="2400" b="1" dirty="0">
                <a:solidFill>
                  <a:srgbClr val="FF0000"/>
                </a:solidFill>
                <a:latin typeface="微软雅黑" panose="020B0503020204020204" charset="-122"/>
                <a:ea typeface="微软雅黑" panose="020B0503020204020204" charset="-122"/>
                <a:sym typeface="+mn-ea"/>
              </a:rPr>
              <a:t>、</a:t>
            </a:r>
            <a:r>
              <a:rPr lang="en-US" altLang="zh-CN" sz="2400" b="1" dirty="0">
                <a:solidFill>
                  <a:srgbClr val="FF0000"/>
                </a:solidFill>
                <a:latin typeface="微软雅黑" panose="020B0503020204020204" charset="-122"/>
                <a:ea typeface="微软雅黑" panose="020B0503020204020204" charset="-122"/>
                <a:sym typeface="+mn-ea"/>
              </a:rPr>
              <a:t> </a:t>
            </a:r>
            <a:r>
              <a:rPr lang="zh-CN" altLang="en-US" sz="2400" b="1" dirty="0">
                <a:solidFill>
                  <a:srgbClr val="FF0000"/>
                </a:solidFill>
                <a:latin typeface="微软雅黑" panose="020B0503020204020204" charset="-122"/>
                <a:ea typeface="微软雅黑" panose="020B0503020204020204" charset="-122"/>
                <a:sym typeface="+mn-ea"/>
              </a:rPr>
              <a:t>解放思想、实事求是的思想路线</a:t>
            </a:r>
            <a:endParaRPr lang="zh-CN" altLang="en-US" dirty="0">
              <a:latin typeface="微软雅黑" panose="020B0503020204020204" charset="-122"/>
              <a:ea typeface="微软雅黑" panose="020B0503020204020204" charset="-122"/>
              <a:sym typeface="+mn-ea"/>
            </a:endParaRPr>
          </a:p>
          <a:p>
            <a:pPr marL="0" indent="0" algn="just">
              <a:lnSpc>
                <a:spcPct val="160000"/>
              </a:lnSpc>
              <a:buNone/>
            </a:pPr>
            <a:r>
              <a:rPr lang="en-US" altLang="zh-CN" sz="2400">
                <a:solidFill>
                  <a:schemeClr val="accent2">
                    <a:lumMod val="75000"/>
                  </a:schemeClr>
                </a:solidFill>
                <a:latin typeface="微软雅黑" panose="020B0503020204020204" charset="-122"/>
                <a:ea typeface="微软雅黑" panose="020B0503020204020204" charset="-122"/>
                <a:sym typeface="+mn-ea"/>
              </a:rPr>
              <a:t>    </a:t>
            </a:r>
            <a:endParaRPr lang="zh-CN" altLang="en-US" sz="2400" dirty="0">
              <a:solidFill>
                <a:srgbClr val="FF0000"/>
              </a:solidFill>
              <a:latin typeface="微软雅黑" panose="020B0503020204020204" charset="-122"/>
              <a:ea typeface="微软雅黑" panose="020B0503020204020204" charset="-122"/>
            </a:endParaRPr>
          </a:p>
        </p:txBody>
      </p:sp>
      <p:sp>
        <p:nvSpPr>
          <p:cNvPr id="9217" name="矩形 68623"/>
          <p:cNvSpPr>
            <a:spLocks noRot="1"/>
          </p:cNvSpPr>
          <p:nvPr/>
        </p:nvSpPr>
        <p:spPr>
          <a:xfrm>
            <a:off x="263525" y="1892935"/>
            <a:ext cx="5658485" cy="1866900"/>
          </a:xfrm>
          <a:prstGeom prst="rect">
            <a:avLst/>
          </a:prstGeom>
          <a:noFill/>
          <a:ln w="9525">
            <a:noFill/>
          </a:ln>
        </p:spPr>
        <p:txBody>
          <a:bodyPr anchor="ctr"/>
          <a:p>
            <a:pPr>
              <a:lnSpc>
                <a:spcPct val="145000"/>
              </a:lnSpc>
            </a:pPr>
            <a:r>
              <a:rPr lang="en-US" altLang="zh-CN" sz="2000" b="1" dirty="0">
                <a:solidFill>
                  <a:srgbClr val="0000FF"/>
                </a:solidFill>
                <a:latin typeface="Arial" panose="020B0604020202020204" pitchFamily="34" charset="0"/>
                <a:ea typeface="华文隶书" pitchFamily="2" charset="-122"/>
              </a:rPr>
              <a:t>      </a:t>
            </a:r>
            <a:r>
              <a:rPr lang="en-US" altLang="zh-CN" sz="2000" dirty="0">
                <a:solidFill>
                  <a:srgbClr val="0000FF"/>
                </a:solidFill>
                <a:latin typeface="微软雅黑" panose="020B0503020204020204" charset="-122"/>
                <a:ea typeface="微软雅黑" panose="020B0503020204020204" charset="-122"/>
                <a:cs typeface="微软雅黑" panose="020B0503020204020204" charset="-122"/>
              </a:rPr>
              <a:t> </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实事求是思想路线的一度偏离。</a:t>
            </a:r>
            <a:r>
              <a:rPr lang="zh-CN" altLang="en-US" sz="2000" dirty="0">
                <a:solidFill>
                  <a:schemeClr val="tx2"/>
                </a:solidFill>
                <a:latin typeface="微软雅黑" panose="020B0503020204020204" charset="-122"/>
                <a:ea typeface="微软雅黑" panose="020B0503020204020204" charset="-122"/>
                <a:cs typeface="微软雅黑" panose="020B0503020204020204" charset="-122"/>
              </a:rPr>
              <a:t>在建设社会主义道路的过程中，由于各种主客观原因，逐步偏离了实事求是思想路线，导致了一些脱离实际、超越阶段而急于求成、急躁冒进的错误决策。</a:t>
            </a:r>
            <a:endParaRPr lang="zh-CN" altLang="en-US" sz="2000" dirty="0">
              <a:solidFill>
                <a:schemeClr val="tx2"/>
              </a:solidFill>
              <a:latin typeface="微软雅黑" panose="020B0503020204020204" charset="-122"/>
              <a:ea typeface="微软雅黑" panose="020B0503020204020204" charset="-122"/>
              <a:cs typeface="微软雅黑" panose="020B0503020204020204" charset="-122"/>
            </a:endParaRPr>
          </a:p>
        </p:txBody>
      </p:sp>
      <p:pic>
        <p:nvPicPr>
          <p:cNvPr id="9222" name="图片 1"/>
          <p:cNvPicPr>
            <a:picLocks noChangeAspect="1"/>
          </p:cNvPicPr>
          <p:nvPr/>
        </p:nvPicPr>
        <p:blipFill>
          <a:blip r:embed="rId1"/>
          <a:stretch>
            <a:fillRect/>
          </a:stretch>
        </p:blipFill>
        <p:spPr>
          <a:xfrm>
            <a:off x="6128385" y="1835785"/>
            <a:ext cx="2569210" cy="1924050"/>
          </a:xfrm>
          <a:prstGeom prst="rect">
            <a:avLst/>
          </a:prstGeom>
          <a:noFill/>
          <a:ln w="9525">
            <a:noFill/>
          </a:ln>
        </p:spPr>
      </p:pic>
      <p:sp>
        <p:nvSpPr>
          <p:cNvPr id="9223" name="矩形 68623"/>
          <p:cNvSpPr>
            <a:spLocks noRot="1"/>
          </p:cNvSpPr>
          <p:nvPr/>
        </p:nvSpPr>
        <p:spPr>
          <a:xfrm>
            <a:off x="3761105" y="3950335"/>
            <a:ext cx="5168265" cy="2368550"/>
          </a:xfrm>
          <a:prstGeom prst="rect">
            <a:avLst/>
          </a:prstGeom>
          <a:noFill/>
          <a:ln w="9525">
            <a:noFill/>
          </a:ln>
        </p:spPr>
        <p:txBody>
          <a:bodyPr anchor="ctr"/>
          <a:p>
            <a:pPr>
              <a:lnSpc>
                <a:spcPct val="125000"/>
              </a:lnSpc>
            </a:pPr>
            <a:r>
              <a:rPr lang="en-US" altLang="zh-CN" b="1" dirty="0">
                <a:solidFill>
                  <a:srgbClr val="0000FF"/>
                </a:solidFill>
                <a:latin typeface="Arial" panose="020B0604020202020204" pitchFamily="34" charset="0"/>
                <a:ea typeface="华文隶书" pitchFamily="2" charset="-122"/>
              </a:rPr>
              <a:t>  </a:t>
            </a:r>
            <a:r>
              <a:rPr lang="zh-CN" altLang="en-US" b="1" dirty="0">
                <a:solidFill>
                  <a:srgbClr val="0000FF"/>
                </a:solidFill>
                <a:latin typeface="幼圆" pitchFamily="49" charset="-122"/>
                <a:ea typeface="幼圆" pitchFamily="49" charset="-122"/>
              </a:rPr>
              <a:t>  </a:t>
            </a:r>
            <a:r>
              <a:rPr lang="zh-CN" altLang="en-US"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毛泽东虽然在发现“大跃进”的错误并加以纠正时，号召全党</a:t>
            </a:r>
            <a:r>
              <a:rPr lang="en-US" altLang="zh-CN"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a:t>
            </a:r>
            <a:r>
              <a:rPr lang="zh-CN" altLang="en-US"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大兴调查研究之风</a:t>
            </a:r>
            <a:r>
              <a:rPr lang="en-US" altLang="zh-CN"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a:t>
            </a:r>
            <a:r>
              <a:rPr lang="zh-CN" altLang="en-US"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，把实事求是精神恢复起来，但是党在实际工作中偏离实事求是思想路线的问题并没有真正解决，以致又发生了长达十年之久的</a:t>
            </a:r>
            <a:r>
              <a:rPr lang="en-US" altLang="zh-CN"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a:t>
            </a:r>
            <a:r>
              <a:rPr lang="zh-CN" altLang="en-US"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文化大革命</a:t>
            </a:r>
            <a:r>
              <a:rPr lang="en-US" altLang="zh-CN"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a:t>
            </a:r>
            <a:r>
              <a:rPr lang="zh-CN" altLang="en-US"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rPr>
              <a:t>。</a:t>
            </a:r>
            <a:endParaRPr lang="zh-CN" altLang="en-US" sz="2000"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p:txBody>
      </p:sp>
      <p:pic>
        <p:nvPicPr>
          <p:cNvPr id="9224" name="图片 4"/>
          <p:cNvPicPr>
            <a:picLocks noChangeAspect="1"/>
          </p:cNvPicPr>
          <p:nvPr/>
        </p:nvPicPr>
        <p:blipFill>
          <a:blip r:embed="rId2"/>
          <a:stretch>
            <a:fillRect/>
          </a:stretch>
        </p:blipFill>
        <p:spPr>
          <a:xfrm>
            <a:off x="824865" y="4173855"/>
            <a:ext cx="2799080" cy="1921510"/>
          </a:xfrm>
          <a:prstGeom prst="rect">
            <a:avLst/>
          </a:prstGeom>
          <a:noFill/>
          <a:ln w="9525">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147457"/>
          <p:cNvSpPr/>
          <p:nvPr/>
        </p:nvSpPr>
        <p:spPr>
          <a:xfrm>
            <a:off x="3586480" y="1208405"/>
            <a:ext cx="3973513" cy="576263"/>
          </a:xfrm>
          <a:prstGeom prst="rect">
            <a:avLst/>
          </a:prstGeom>
          <a:solidFill>
            <a:srgbClr val="D1D1F0"/>
          </a:solidFill>
          <a:ln w="19050" cap="flat" cmpd="sng">
            <a:noFill/>
            <a:prstDash val="solid"/>
            <a:round/>
            <a:headEnd type="none" w="med" len="med"/>
            <a:tailEnd type="none" w="med" len="med"/>
          </a:ln>
        </p:spPr>
        <p:txBody>
          <a:bodyPr anchor="ctr"/>
          <a:p>
            <a:pPr algn="ctr"/>
            <a:r>
              <a:rPr lang="zh-CN" altLang="en-US" sz="2400" b="1" dirty="0" err="1">
                <a:solidFill>
                  <a:srgbClr val="CC0000"/>
                </a:solidFill>
                <a:latin typeface="幼圆" pitchFamily="49" charset="-122"/>
                <a:ea typeface="幼圆" pitchFamily="49" charset="-122"/>
              </a:rPr>
              <a:t>华国锋及其“两个凡是</a:t>
            </a:r>
            <a:r>
              <a:rPr lang="zh-CN" altLang="en-US" sz="2400" b="1">
                <a:solidFill>
                  <a:srgbClr val="CC0000"/>
                </a:solidFill>
                <a:latin typeface="幼圆" pitchFamily="49" charset="-122"/>
                <a:ea typeface="幼圆" pitchFamily="49" charset="-122"/>
              </a:rPr>
              <a:t>”</a:t>
            </a:r>
            <a:endParaRPr lang="zh-CN" altLang="en-US" sz="2400" b="1">
              <a:solidFill>
                <a:srgbClr val="CC0000"/>
              </a:solidFill>
              <a:latin typeface="幼圆" pitchFamily="49" charset="-122"/>
              <a:ea typeface="幼圆" pitchFamily="49" charset="-122"/>
            </a:endParaRPr>
          </a:p>
        </p:txBody>
      </p:sp>
      <p:sp>
        <p:nvSpPr>
          <p:cNvPr id="18434" name="椭圆形标注 147458"/>
          <p:cNvSpPr/>
          <p:nvPr/>
        </p:nvSpPr>
        <p:spPr>
          <a:xfrm>
            <a:off x="687705" y="1784668"/>
            <a:ext cx="3962400" cy="1441450"/>
          </a:xfrm>
          <a:prstGeom prst="wedgeEllipseCallout">
            <a:avLst>
              <a:gd name="adj1" fmla="val 83731"/>
              <a:gd name="adj2" fmla="val -62685"/>
            </a:avLst>
          </a:prstGeom>
          <a:solidFill>
            <a:srgbClr val="99CCFF"/>
          </a:solidFill>
          <a:ln w="9525" cap="flat" cmpd="sng">
            <a:noFill/>
            <a:prstDash val="solid"/>
            <a:miter/>
            <a:headEnd type="none" w="med" len="med"/>
            <a:tailEnd type="none" w="med" len="med"/>
          </a:ln>
        </p:spPr>
        <p:txBody>
          <a:bodyPr wrap="none" anchor="ctr"/>
          <a:p>
            <a:pPr algn="ctr">
              <a:buClr>
                <a:schemeClr val="bg1"/>
              </a:buClr>
            </a:pPr>
            <a:r>
              <a:rPr lang="en-US" altLang="en-US" sz="2400" b="1" i="1">
                <a:solidFill>
                  <a:srgbClr val="663300"/>
                </a:solidFill>
                <a:latin typeface="宋体" panose="02010600030101010101" pitchFamily="2" charset="-122"/>
                <a:ea typeface="宋体" panose="02010600030101010101" pitchFamily="2" charset="-122"/>
              </a:rPr>
              <a:t>凡是毛主席作出</a:t>
            </a:r>
            <a:endParaRPr lang="en-US" altLang="en-US" sz="2400" b="1" i="1">
              <a:solidFill>
                <a:srgbClr val="663300"/>
              </a:solidFill>
              <a:latin typeface="宋体" panose="02010600030101010101" pitchFamily="2" charset="-122"/>
              <a:ea typeface="宋体" panose="02010600030101010101" pitchFamily="2" charset="-122"/>
            </a:endParaRPr>
          </a:p>
          <a:p>
            <a:pPr algn="ctr">
              <a:buClr>
                <a:schemeClr val="bg1"/>
              </a:buClr>
            </a:pPr>
            <a:r>
              <a:rPr lang="en-US" altLang="en-US" sz="2400" b="1" i="1">
                <a:solidFill>
                  <a:srgbClr val="663300"/>
                </a:solidFill>
                <a:latin typeface="宋体" panose="02010600030101010101" pitchFamily="2" charset="-122"/>
                <a:ea typeface="宋体" panose="02010600030101010101" pitchFamily="2" charset="-122"/>
              </a:rPr>
              <a:t>的决策，</a:t>
            </a:r>
            <a:endParaRPr lang="en-US" altLang="en-US" sz="2400" b="1" i="1">
              <a:solidFill>
                <a:srgbClr val="663300"/>
              </a:solidFill>
              <a:latin typeface="宋体" panose="02010600030101010101" pitchFamily="2" charset="-122"/>
              <a:ea typeface="宋体" panose="02010600030101010101" pitchFamily="2" charset="-122"/>
            </a:endParaRPr>
          </a:p>
          <a:p>
            <a:pPr algn="ctr">
              <a:buClr>
                <a:schemeClr val="bg1"/>
              </a:buClr>
            </a:pPr>
            <a:r>
              <a:rPr lang="en-US" altLang="en-US" sz="2400" b="1" i="1">
                <a:solidFill>
                  <a:srgbClr val="663300"/>
                </a:solidFill>
                <a:latin typeface="宋体" panose="02010600030101010101" pitchFamily="2" charset="-122"/>
                <a:ea typeface="宋体" panose="02010600030101010101" pitchFamily="2" charset="-122"/>
              </a:rPr>
              <a:t>我们都坚决维护；</a:t>
            </a:r>
            <a:endParaRPr lang="en-US" altLang="zh-CN" sz="2400">
              <a:latin typeface="宋体" panose="02010600030101010101" pitchFamily="2" charset="-122"/>
              <a:ea typeface="宋体" panose="02010600030101010101" pitchFamily="2" charset="-122"/>
            </a:endParaRPr>
          </a:p>
        </p:txBody>
      </p:sp>
      <p:sp>
        <p:nvSpPr>
          <p:cNvPr id="25603" name="椭圆形标注 147459"/>
          <p:cNvSpPr/>
          <p:nvPr/>
        </p:nvSpPr>
        <p:spPr>
          <a:xfrm>
            <a:off x="4937443" y="1927543"/>
            <a:ext cx="3886200" cy="1512888"/>
          </a:xfrm>
          <a:prstGeom prst="wedgeEllipseCallout">
            <a:avLst>
              <a:gd name="adj1" fmla="val -20220"/>
              <a:gd name="adj2" fmla="val -69769"/>
            </a:avLst>
          </a:prstGeom>
          <a:solidFill>
            <a:schemeClr val="accent5">
              <a:lumMod val="90000"/>
            </a:schemeClr>
          </a:solidFill>
          <a:ln w="9525" cap="flat" cmpd="sng">
            <a:noFill/>
            <a:prstDash val="solid"/>
            <a:miter/>
            <a:headEnd type="none" w="med" len="med"/>
            <a:tailEnd type="none" w="med" len="med"/>
          </a:ln>
        </p:spPr>
        <p:txBody>
          <a:bodyPr wrap="none" anchor="ctr"/>
          <a:p>
            <a:pPr algn="ctr" fontAlgn="base">
              <a:buClr>
                <a:schemeClr val="bg1"/>
              </a:buClr>
            </a:pPr>
            <a:r>
              <a:rPr lang="en-US" altLang="en-US" sz="2400" b="1" i="1" strike="noStrike" noProof="1">
                <a:solidFill>
                  <a:srgbClr val="663300"/>
                </a:solidFill>
                <a:latin typeface="宋体" panose="02010600030101010101" pitchFamily="2" charset="-122"/>
                <a:ea typeface="宋体" panose="02010600030101010101" pitchFamily="2" charset="-122"/>
                <a:cs typeface="+mn-cs"/>
              </a:rPr>
              <a:t>凡是毛主席的指示，</a:t>
            </a:r>
            <a:endParaRPr lang="en-US" altLang="en-US" sz="2400" b="1" i="1" strike="noStrike" noProof="1">
              <a:solidFill>
                <a:srgbClr val="663300"/>
              </a:solidFill>
              <a:latin typeface="宋体" panose="02010600030101010101" pitchFamily="2" charset="-122"/>
              <a:ea typeface="宋体" panose="02010600030101010101" pitchFamily="2" charset="-122"/>
            </a:endParaRPr>
          </a:p>
          <a:p>
            <a:pPr algn="ctr" fontAlgn="base">
              <a:buClr>
                <a:schemeClr val="bg1"/>
              </a:buClr>
            </a:pPr>
            <a:r>
              <a:rPr lang="en-US" altLang="en-US" sz="2400" b="1" i="1" strike="noStrike" noProof="1">
                <a:solidFill>
                  <a:srgbClr val="663300"/>
                </a:solidFill>
                <a:latin typeface="宋体" panose="02010600030101010101" pitchFamily="2" charset="-122"/>
                <a:ea typeface="宋体" panose="02010600030101010101" pitchFamily="2" charset="-122"/>
                <a:cs typeface="+mn-cs"/>
              </a:rPr>
              <a:t>我们都始终不渝</a:t>
            </a:r>
            <a:endParaRPr lang="en-US" altLang="en-US" sz="2400" b="1" i="1" strike="noStrike" noProof="1">
              <a:solidFill>
                <a:srgbClr val="663300"/>
              </a:solidFill>
              <a:latin typeface="宋体" panose="02010600030101010101" pitchFamily="2" charset="-122"/>
              <a:ea typeface="宋体" panose="02010600030101010101" pitchFamily="2" charset="-122"/>
            </a:endParaRPr>
          </a:p>
          <a:p>
            <a:pPr algn="ctr" fontAlgn="base">
              <a:buClr>
                <a:schemeClr val="bg1"/>
              </a:buClr>
            </a:pPr>
            <a:r>
              <a:rPr lang="en-US" altLang="en-US" sz="2400" b="1" i="1" strike="noStrike" noProof="1">
                <a:solidFill>
                  <a:srgbClr val="663300"/>
                </a:solidFill>
                <a:latin typeface="宋体" panose="02010600030101010101" pitchFamily="2" charset="-122"/>
                <a:ea typeface="宋体" panose="02010600030101010101" pitchFamily="2" charset="-122"/>
                <a:cs typeface="+mn-cs"/>
              </a:rPr>
              <a:t>地遵循。</a:t>
            </a:r>
            <a:endParaRPr lang="en-US" altLang="zh-CN" sz="2400" strike="noStrike" noProof="1">
              <a:solidFill>
                <a:srgbClr val="663300"/>
              </a:solidFill>
              <a:latin typeface="宋体" panose="02010600030101010101" pitchFamily="2" charset="-122"/>
              <a:ea typeface="宋体" panose="02010600030101010101" pitchFamily="2" charset="-122"/>
            </a:endParaRPr>
          </a:p>
        </p:txBody>
      </p:sp>
      <p:sp>
        <p:nvSpPr>
          <p:cNvPr id="18436" name="八角星 147460"/>
          <p:cNvSpPr/>
          <p:nvPr/>
        </p:nvSpPr>
        <p:spPr>
          <a:xfrm>
            <a:off x="1441768" y="3440430"/>
            <a:ext cx="3743325" cy="936625"/>
          </a:xfrm>
          <a:prstGeom prst="star8">
            <a:avLst>
              <a:gd name="adj" fmla="val 40333"/>
            </a:avLst>
          </a:prstGeom>
          <a:solidFill>
            <a:srgbClr val="0099CC"/>
          </a:solidFill>
          <a:ln w="9525" cap="flat" cmpd="sng">
            <a:noFill/>
            <a:prstDash val="solid"/>
            <a:miter/>
            <a:headEnd type="none" w="med" len="med"/>
            <a:tailEnd type="none" w="med" len="med"/>
          </a:ln>
        </p:spPr>
        <p:txBody>
          <a:bodyPr wrap="none" anchor="ctr"/>
          <a:p>
            <a:pPr algn="ctr">
              <a:buClr>
                <a:schemeClr val="bg1"/>
              </a:buClr>
            </a:pPr>
            <a:r>
              <a:rPr lang="en-US" altLang="en-US" sz="2400" b="1">
                <a:latin typeface="华文新魏" pitchFamily="2" charset="-122"/>
                <a:ea typeface="华文新魏" pitchFamily="2" charset="-122"/>
              </a:rPr>
              <a:t>慢慢来，</a:t>
            </a:r>
            <a:r>
              <a:rPr lang="zh-CN" altLang="en-US" sz="2400" b="1" dirty="0">
                <a:latin typeface="华文新魏" pitchFamily="2" charset="-122"/>
                <a:ea typeface="华文新魏" pitchFamily="2" charset="-122"/>
              </a:rPr>
              <a:t>不要着急</a:t>
            </a:r>
            <a:endParaRPr lang="zh-CN" altLang="en-US" sz="2400">
              <a:latin typeface="宋体" panose="02010600030101010101" pitchFamily="2" charset="-122"/>
              <a:ea typeface="宋体" panose="02010600030101010101" pitchFamily="2" charset="-122"/>
            </a:endParaRPr>
          </a:p>
        </p:txBody>
      </p:sp>
      <p:sp>
        <p:nvSpPr>
          <p:cNvPr id="18437" name="八角星 147461"/>
          <p:cNvSpPr/>
          <p:nvPr/>
        </p:nvSpPr>
        <p:spPr>
          <a:xfrm>
            <a:off x="1368743" y="4448493"/>
            <a:ext cx="3457575" cy="1071562"/>
          </a:xfrm>
          <a:prstGeom prst="star8">
            <a:avLst>
              <a:gd name="adj" fmla="val 40333"/>
            </a:avLst>
          </a:prstGeom>
          <a:solidFill>
            <a:srgbClr val="99CCFF"/>
          </a:solidFill>
          <a:ln w="9525" cap="flat" cmpd="sng">
            <a:noFill/>
            <a:prstDash val="solid"/>
            <a:miter/>
            <a:headEnd type="none" w="med" len="med"/>
            <a:tailEnd type="none" w="med" len="med"/>
          </a:ln>
        </p:spPr>
        <p:txBody>
          <a:bodyPr wrap="none" anchor="ctr"/>
          <a:p>
            <a:pPr algn="ctr">
              <a:buClr>
                <a:schemeClr val="bg1"/>
              </a:buClr>
            </a:pPr>
            <a:r>
              <a:rPr lang="en-US" altLang="en-US" sz="2400" b="1">
                <a:solidFill>
                  <a:srgbClr val="800080"/>
                </a:solidFill>
                <a:latin typeface="华文新魏" pitchFamily="2" charset="-122"/>
                <a:ea typeface="华文新魏" pitchFamily="2" charset="-122"/>
              </a:rPr>
              <a:t>照过去方针办</a:t>
            </a:r>
            <a:endParaRPr lang="en-US" altLang="zh-CN" sz="2400">
              <a:latin typeface="宋体" panose="02010600030101010101" pitchFamily="2" charset="-122"/>
              <a:ea typeface="宋体" panose="02010600030101010101" pitchFamily="2" charset="-122"/>
            </a:endParaRPr>
          </a:p>
        </p:txBody>
      </p:sp>
      <p:sp>
        <p:nvSpPr>
          <p:cNvPr id="18438" name="八角星 147462"/>
          <p:cNvSpPr/>
          <p:nvPr/>
        </p:nvSpPr>
        <p:spPr>
          <a:xfrm>
            <a:off x="1368743" y="5601018"/>
            <a:ext cx="3960812" cy="863600"/>
          </a:xfrm>
          <a:prstGeom prst="star8">
            <a:avLst>
              <a:gd name="adj" fmla="val 39333"/>
            </a:avLst>
          </a:prstGeom>
          <a:solidFill>
            <a:schemeClr val="accent1"/>
          </a:solidFill>
          <a:ln w="9525" cap="flat" cmpd="sng">
            <a:noFill/>
            <a:prstDash val="solid"/>
            <a:miter/>
            <a:headEnd type="none" w="med" len="med"/>
            <a:tailEnd type="none" w="med" len="med"/>
          </a:ln>
        </p:spPr>
        <p:txBody>
          <a:bodyPr wrap="none" anchor="ctr"/>
          <a:p>
            <a:pPr algn="ctr">
              <a:buClr>
                <a:schemeClr val="bg1"/>
              </a:buClr>
            </a:pPr>
            <a:r>
              <a:rPr lang="en-US" altLang="en-US" sz="2400" b="1">
                <a:solidFill>
                  <a:srgbClr val="663300"/>
                </a:solidFill>
                <a:latin typeface="华文新魏" pitchFamily="2" charset="-122"/>
                <a:ea typeface="华文新魏" pitchFamily="2" charset="-122"/>
              </a:rPr>
              <a:t>你办事，我放心</a:t>
            </a:r>
            <a:endParaRPr lang="en-US" altLang="zh-CN" sz="2400">
              <a:latin typeface="宋体" panose="02010600030101010101" pitchFamily="2" charset="-122"/>
              <a:ea typeface="宋体" panose="02010600030101010101" pitchFamily="2" charset="-122"/>
            </a:endParaRPr>
          </a:p>
        </p:txBody>
      </p:sp>
      <p:sp>
        <p:nvSpPr>
          <p:cNvPr id="18439" name="竖卷形 147463"/>
          <p:cNvSpPr/>
          <p:nvPr/>
        </p:nvSpPr>
        <p:spPr>
          <a:xfrm>
            <a:off x="289243" y="3656330"/>
            <a:ext cx="1223962" cy="2667000"/>
          </a:xfrm>
          <a:prstGeom prst="verticalScroll">
            <a:avLst>
              <a:gd name="adj" fmla="val 12500"/>
            </a:avLst>
          </a:prstGeom>
          <a:solidFill>
            <a:srgbClr val="CCFFCC"/>
          </a:solidFill>
          <a:ln w="9525" cap="flat" cmpd="sng">
            <a:noFill/>
            <a:prstDash val="solid"/>
            <a:round/>
            <a:headEnd type="none" w="med" len="med"/>
            <a:tailEnd type="none" w="med" len="med"/>
          </a:ln>
        </p:spPr>
        <p:txBody>
          <a:bodyPr vert="eaVert" wrap="none" anchor="ctr"/>
          <a:p>
            <a:pPr algn="ctr">
              <a:lnSpc>
                <a:spcPct val="110000"/>
              </a:lnSpc>
              <a:buClr>
                <a:schemeClr val="bg1"/>
              </a:buClr>
            </a:pPr>
            <a:r>
              <a:rPr lang="en-US" altLang="en-US" sz="2400" b="1">
                <a:solidFill>
                  <a:srgbClr val="663300"/>
                </a:solidFill>
                <a:latin typeface="华文新魏" pitchFamily="2" charset="-122"/>
                <a:ea typeface="华文新魏" pitchFamily="2" charset="-122"/>
              </a:rPr>
              <a:t>三条最高指示</a:t>
            </a:r>
            <a:endParaRPr lang="en-US" altLang="zh-CN" sz="2400">
              <a:latin typeface="宋体" panose="02010600030101010101" pitchFamily="2" charset="-122"/>
              <a:ea typeface="宋体" panose="02010600030101010101" pitchFamily="2" charset="-122"/>
            </a:endParaRPr>
          </a:p>
        </p:txBody>
      </p:sp>
      <p:pic>
        <p:nvPicPr>
          <p:cNvPr id="18440" name="图片 147465" descr="bede16fa28ae2a4e4e4aea28"/>
          <p:cNvPicPr>
            <a:picLocks noChangeAspect="1"/>
          </p:cNvPicPr>
          <p:nvPr/>
        </p:nvPicPr>
        <p:blipFill>
          <a:blip r:embed="rId1"/>
          <a:stretch>
            <a:fillRect/>
          </a:stretch>
        </p:blipFill>
        <p:spPr>
          <a:xfrm>
            <a:off x="5186680" y="3656330"/>
            <a:ext cx="3636963" cy="2994025"/>
          </a:xfrm>
          <a:prstGeom prst="rect">
            <a:avLst/>
          </a:prstGeom>
          <a:noFill/>
          <a:ln w="9525">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7180" y="1189990"/>
            <a:ext cx="8549640" cy="2621915"/>
          </a:xfrm>
        </p:spPr>
        <p:txBody>
          <a:bodyPr/>
          <a:p>
            <a:pPr marL="0" indent="0">
              <a:lnSpc>
                <a:spcPct val="160000"/>
              </a:lnSpc>
              <a:buNone/>
            </a:pP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文化大革命</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结束后，为了冲破禁锢，打开局面，邓小平以马克思主义的非凡胆略和科学态度，旗帜鲜明地提出毛泽东思想的精髓是实事求是，领导和支持关于实践是检验真理的唯一标准的大讨论，着手解决党的思想路线问题</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b="1">
              <a:solidFill>
                <a:srgbClr val="0000FF"/>
              </a:solidFill>
              <a:latin typeface="楷体" panose="02010609060101010101" charset="-122"/>
              <a:ea typeface="楷体" panose="02010609060101010101" charset="-122"/>
            </a:endParaRPr>
          </a:p>
          <a:p>
            <a:pPr marL="0" indent="0">
              <a:buNone/>
            </a:pPr>
            <a:endParaRPr lang="zh-CN" altLang="en-US"/>
          </a:p>
        </p:txBody>
      </p:sp>
      <p:pic>
        <p:nvPicPr>
          <p:cNvPr id="19466" name="图片 22"/>
          <p:cNvPicPr>
            <a:picLocks noChangeAspect="1"/>
          </p:cNvPicPr>
          <p:nvPr/>
        </p:nvPicPr>
        <p:blipFill>
          <a:blip r:embed="rId1"/>
          <a:stretch>
            <a:fillRect/>
          </a:stretch>
        </p:blipFill>
        <p:spPr>
          <a:xfrm>
            <a:off x="4460875" y="3715068"/>
            <a:ext cx="3171825" cy="2466975"/>
          </a:xfrm>
          <a:prstGeom prst="rect">
            <a:avLst/>
          </a:prstGeom>
          <a:noFill/>
          <a:ln w="9525">
            <a:noFill/>
          </a:ln>
        </p:spPr>
      </p:pic>
      <p:pic>
        <p:nvPicPr>
          <p:cNvPr id="20489" name="图片 149510" descr="005"/>
          <p:cNvPicPr>
            <a:picLocks noChangeAspect="1"/>
          </p:cNvPicPr>
          <p:nvPr/>
        </p:nvPicPr>
        <p:blipFill>
          <a:blip r:embed="rId2"/>
          <a:stretch>
            <a:fillRect/>
          </a:stretch>
        </p:blipFill>
        <p:spPr>
          <a:xfrm>
            <a:off x="845185" y="3811905"/>
            <a:ext cx="3335020" cy="273685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2081"/>
          <p:cNvSpPr txBox="1"/>
          <p:nvPr/>
        </p:nvSpPr>
        <p:spPr>
          <a:xfrm>
            <a:off x="295910" y="1276350"/>
            <a:ext cx="3416935" cy="553085"/>
          </a:xfrm>
          <a:prstGeom prst="rect">
            <a:avLst/>
          </a:prstGeom>
          <a:noFill/>
          <a:ln w="9525">
            <a:noFill/>
          </a:ln>
        </p:spPr>
        <p:txBody>
          <a:bodyPr wrap="square" anchor="t">
            <a:spAutoFit/>
          </a:bodyPr>
          <a:p>
            <a:pPr marL="342900" indent="-342900" fontAlgn="base">
              <a:lnSpc>
                <a:spcPct val="125000"/>
              </a:lnSpc>
              <a:buClr>
                <a:schemeClr val="bg1"/>
              </a:buClr>
            </a:pPr>
            <a:r>
              <a:rPr lang="zh-CN" altLang="en-US" sz="2400" b="1" strike="noStrike" noProof="1" dirty="0">
                <a:solidFill>
                  <a:srgbClr val="FF0000"/>
                </a:solidFill>
                <a:latin typeface="微软雅黑" panose="020B0503020204020204" charset="-122"/>
                <a:ea typeface="微软雅黑" panose="020B0503020204020204" charset="-122"/>
                <a:cs typeface="+mn-cs"/>
              </a:rPr>
              <a:t>实事求是必须</a:t>
            </a:r>
            <a:r>
              <a:rPr lang="zh-CN" altLang="en-US" sz="2400" b="1" strike="noStrike" noProof="1" dirty="0">
                <a:solidFill>
                  <a:srgbClr val="FF0000"/>
                </a:solidFill>
                <a:latin typeface="微软雅黑" panose="020B0503020204020204" charset="-122"/>
                <a:ea typeface="微软雅黑" panose="020B0503020204020204" charset="-122"/>
                <a:cs typeface="+mn-cs"/>
                <a:sym typeface="+mn-ea"/>
              </a:rPr>
              <a:t>解放思想</a:t>
            </a:r>
            <a:endParaRPr lang="zh-CN" altLang="en-US" sz="2400" b="1" strike="noStrike" noProof="1" dirty="0">
              <a:solidFill>
                <a:srgbClr val="FF0000"/>
              </a:solidFill>
              <a:latin typeface="微软雅黑" panose="020B0503020204020204" charset="-122"/>
              <a:ea typeface="微软雅黑" panose="020B0503020204020204" charset="-122"/>
              <a:cs typeface="+mn-cs"/>
              <a:sym typeface="+mn-ea"/>
            </a:endParaRPr>
          </a:p>
        </p:txBody>
      </p:sp>
      <p:sp>
        <p:nvSpPr>
          <p:cNvPr id="21514" name="圆角矩形 2"/>
          <p:cNvSpPr/>
          <p:nvPr/>
        </p:nvSpPr>
        <p:spPr>
          <a:xfrm>
            <a:off x="122555" y="1875790"/>
            <a:ext cx="4612640" cy="1818005"/>
          </a:xfrm>
          <a:prstGeom prst="roundRect">
            <a:avLst>
              <a:gd name="adj" fmla="val 25569"/>
            </a:avLst>
          </a:prstGeom>
          <a:noFill/>
          <a:ln w="19050" cap="flat" cmpd="sng">
            <a:noFill/>
            <a:prstDash val="solid"/>
            <a:round/>
            <a:headEnd type="none" w="med" len="med"/>
            <a:tailEnd type="none" w="med" len="med"/>
          </a:ln>
        </p:spPr>
        <p:txBody>
          <a:bodyPr anchor="t"/>
          <a:p>
            <a:pPr>
              <a:lnSpc>
                <a:spcPct val="125000"/>
              </a:lnSpc>
            </a:pPr>
            <a:r>
              <a:rPr lang="en-US" altLang="zh-CN" sz="2000">
                <a:solidFill>
                  <a:schemeClr val="tx1"/>
                </a:solidFill>
                <a:latin typeface="微软雅黑" panose="020B0503020204020204" charset="-122"/>
                <a:ea typeface="微软雅黑" panose="020B0503020204020204" charset="-122"/>
                <a:cs typeface="微软雅黑" panose="020B0503020204020204" charset="-122"/>
              </a:rPr>
              <a:t>       1978</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年党的十一届三中全会召开前夕，在中央工作会议上邓小平发表《解放思想，实事求是，团结一致向前看》的讲话</a:t>
            </a:r>
            <a:r>
              <a:rPr lang="zh-CN" altLang="en-US" sz="200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rPr>
              <a:t>。</a:t>
            </a:r>
            <a:endParaRPr lang="zh-CN" altLang="en-US" sz="2000">
              <a:solidFill>
                <a:schemeClr val="tx1"/>
              </a:solidFill>
              <a:latin typeface="微软雅黑" panose="020B0503020204020204" charset="-122"/>
              <a:ea typeface="微软雅黑" panose="020B0503020204020204" charset="-122"/>
              <a:cs typeface="微软雅黑" panose="020B0503020204020204" charset="-122"/>
              <a:sym typeface="宋体" panose="02010600030101010101" pitchFamily="2" charset="-122"/>
            </a:endParaRPr>
          </a:p>
        </p:txBody>
      </p:sp>
      <p:pic>
        <p:nvPicPr>
          <p:cNvPr id="21515" name="图片 74755" descr="903010"/>
          <p:cNvPicPr>
            <a:picLocks noChangeAspect="1"/>
          </p:cNvPicPr>
          <p:nvPr/>
        </p:nvPicPr>
        <p:blipFill>
          <a:blip r:embed="rId1"/>
          <a:stretch>
            <a:fillRect/>
          </a:stretch>
        </p:blipFill>
        <p:spPr>
          <a:xfrm>
            <a:off x="866140" y="3753803"/>
            <a:ext cx="2598738" cy="2741612"/>
          </a:xfrm>
          <a:prstGeom prst="rect">
            <a:avLst/>
          </a:prstGeom>
          <a:noFill/>
          <a:ln w="9525" cap="flat" cmpd="sng">
            <a:solidFill>
              <a:srgbClr val="FF0000"/>
            </a:solidFill>
            <a:prstDash val="solid"/>
            <a:miter/>
            <a:headEnd type="none" w="med" len="med"/>
            <a:tailEnd type="none" w="med" len="med"/>
          </a:ln>
        </p:spPr>
      </p:pic>
      <p:sp>
        <p:nvSpPr>
          <p:cNvPr id="21516" name="圆角矩形标注 6"/>
          <p:cNvSpPr/>
          <p:nvPr/>
        </p:nvSpPr>
        <p:spPr>
          <a:xfrm>
            <a:off x="5014595" y="1426845"/>
            <a:ext cx="3519170" cy="2070100"/>
          </a:xfrm>
          <a:prstGeom prst="wedgeRoundRectCallout">
            <a:avLst>
              <a:gd name="adj1" fmla="val -101440"/>
              <a:gd name="adj2" fmla="val 96384"/>
              <a:gd name="adj3" fmla="val 16667"/>
            </a:avLst>
          </a:prstGeom>
          <a:blipFill rotWithShape="1">
            <a:blip r:embed="rId2"/>
          </a:blipFill>
          <a:ln w="28575" cap="flat" cmpd="sng">
            <a:noFill/>
            <a:prstDash val="solid"/>
            <a:round/>
            <a:headEnd type="none" w="med" len="med"/>
            <a:tailEnd type="none" w="med" len="med"/>
          </a:ln>
        </p:spPr>
        <p:txBody>
          <a:bodyPr anchor="ctr"/>
          <a:p>
            <a:pPr>
              <a:lnSpc>
                <a:spcPct val="125000"/>
              </a:lnSpc>
            </a:pPr>
            <a:r>
              <a:rPr lang="en-US" altLang="zh-CN" sz="2000" b="1" dirty="0">
                <a:solidFill>
                  <a:srgbClr val="FF0000"/>
                </a:solidFill>
                <a:latin typeface="Arial" panose="020B0604020202020204" pitchFamily="34" charset="0"/>
                <a:ea typeface="楷体_GB2312" pitchFamily="49" charset="-122"/>
              </a:rPr>
              <a:t>  </a:t>
            </a:r>
            <a:r>
              <a:rPr lang="en-US" altLang="zh-CN" sz="2000" b="1" dirty="0">
                <a:solidFill>
                  <a:schemeClr val="accent2"/>
                </a:solidFill>
                <a:latin typeface="Arial" panose="020B0604020202020204" pitchFamily="34" charset="0"/>
                <a:ea typeface="楷体_GB2312" pitchFamily="49" charset="-122"/>
              </a:rPr>
              <a:t>    </a:t>
            </a:r>
            <a:r>
              <a:rPr lang="zh-CN" altLang="en-US" sz="2000" b="1" dirty="0">
                <a:solidFill>
                  <a:schemeClr val="accent2"/>
                </a:solidFill>
                <a:latin typeface="楷体" panose="02010609060101010101" charset="-122"/>
                <a:ea typeface="楷体" panose="02010609060101010101" charset="-122"/>
              </a:rPr>
              <a:t>一个党，一个国家，一个民族，如果一切从本本出发，思想僵化，迷信盛行，那人民就不能前进，它的生机就停止了，就要亡党亡国。</a:t>
            </a:r>
            <a:endParaRPr lang="zh-CN" altLang="en-US" sz="2000" b="1" dirty="0">
              <a:solidFill>
                <a:schemeClr val="accent2"/>
              </a:solidFill>
              <a:latin typeface="楷体" panose="02010609060101010101" charset="-122"/>
              <a:ea typeface="楷体" panose="02010609060101010101" charset="-122"/>
            </a:endParaRPr>
          </a:p>
        </p:txBody>
      </p:sp>
      <p:sp>
        <p:nvSpPr>
          <p:cNvPr id="21517" name="圆角矩形标注 6"/>
          <p:cNvSpPr/>
          <p:nvPr/>
        </p:nvSpPr>
        <p:spPr>
          <a:xfrm>
            <a:off x="4831715" y="3864928"/>
            <a:ext cx="3903663" cy="1649412"/>
          </a:xfrm>
          <a:prstGeom prst="wedgeRoundRectCallout">
            <a:avLst>
              <a:gd name="adj1" fmla="val -96324"/>
              <a:gd name="adj2" fmla="val 24204"/>
              <a:gd name="adj3" fmla="val 16667"/>
            </a:avLst>
          </a:prstGeom>
          <a:blipFill rotWithShape="1">
            <a:blip r:embed="rId2"/>
          </a:blipFill>
          <a:ln w="28575" cap="flat" cmpd="sng">
            <a:noFill/>
            <a:prstDash val="solid"/>
            <a:round/>
            <a:headEnd type="none" w="med" len="med"/>
            <a:tailEnd type="none" w="med" len="med"/>
          </a:ln>
        </p:spPr>
        <p:txBody>
          <a:bodyPr anchor="ctr"/>
          <a:p>
            <a:pPr>
              <a:lnSpc>
                <a:spcPct val="125000"/>
              </a:lnSpc>
              <a:spcBef>
                <a:spcPct val="20000"/>
              </a:spcBef>
            </a:pPr>
            <a:r>
              <a:rPr lang="en-US" altLang="zh-CN" sz="2000" b="1" dirty="0">
                <a:solidFill>
                  <a:srgbClr val="FF0000"/>
                </a:solidFill>
                <a:latin typeface="Arial" panose="020B0604020202020204" pitchFamily="34" charset="0"/>
                <a:ea typeface="楷体_GB2312" pitchFamily="49" charset="-122"/>
              </a:rPr>
              <a:t>   </a:t>
            </a:r>
            <a:r>
              <a:rPr lang="zh-CN" altLang="en-US" sz="2000" b="1" dirty="0">
                <a:solidFill>
                  <a:srgbClr val="CC0000"/>
                </a:solidFill>
                <a:latin typeface="楷体" panose="02010609060101010101" charset="-122"/>
                <a:ea typeface="楷体" panose="02010609060101010101" charset="-122"/>
                <a:sym typeface="宋体" panose="02010600030101010101" pitchFamily="2" charset="-122"/>
              </a:rPr>
              <a:t> 我们要完整准确地理解和掌握毛泽东思想的科学原理，并在新的历史条件下加以发展。</a:t>
            </a:r>
            <a:r>
              <a:rPr lang="zh-CN" altLang="en-US" sz="2000" b="1" dirty="0">
                <a:solidFill>
                  <a:srgbClr val="FF0000"/>
                </a:solidFill>
                <a:latin typeface="楷体" panose="02010609060101010101" charset="-122"/>
                <a:ea typeface="楷体" panose="02010609060101010101" charset="-122"/>
              </a:rPr>
              <a:t>        </a:t>
            </a:r>
            <a:r>
              <a:rPr lang="zh-CN" altLang="en-US" b="1" dirty="0">
                <a:solidFill>
                  <a:srgbClr val="FF0000"/>
                </a:solidFill>
                <a:latin typeface="Arial" panose="020B0604020202020204" pitchFamily="34" charset="0"/>
                <a:ea typeface="幼圆" pitchFamily="49" charset="-122"/>
              </a:rPr>
              <a:t>                          </a:t>
            </a:r>
            <a:endParaRPr lang="zh-CN" altLang="en-US" dirty="0">
              <a:latin typeface="Arial" panose="020B0604020202020204" pitchFamily="34" charset="0"/>
              <a:ea typeface="幼圆" pitchFamily="49" charset="-122"/>
            </a:endParaRPr>
          </a:p>
        </p:txBody>
      </p:sp>
      <p:sp>
        <p:nvSpPr>
          <p:cNvPr id="9" name="矩形 74759"/>
          <p:cNvSpPr/>
          <p:nvPr/>
        </p:nvSpPr>
        <p:spPr>
          <a:xfrm>
            <a:off x="3595370" y="5716270"/>
            <a:ext cx="1898015" cy="533400"/>
          </a:xfrm>
          <a:prstGeom prst="rect">
            <a:avLst/>
          </a:prstGeom>
          <a:solidFill>
            <a:schemeClr val="accent3">
              <a:lumMod val="95000"/>
            </a:schemeClr>
          </a:solidFill>
          <a:ln w="9525">
            <a:noFill/>
          </a:ln>
        </p:spPr>
        <p:txBody>
          <a:bodyPr wrap="square" anchor="t">
            <a:spAutoFit/>
          </a:bodyPr>
          <a:p>
            <a:pPr fontAlgn="base">
              <a:lnSpc>
                <a:spcPct val="90000"/>
              </a:lnSpc>
              <a:spcBef>
                <a:spcPct val="20000"/>
              </a:spcBef>
            </a:pPr>
            <a:r>
              <a:rPr lang="en-US" altLang="zh-CN" sz="1600" b="1" strike="noStrike" noProof="1" dirty="0">
                <a:solidFill>
                  <a:srgbClr val="0000FF"/>
                </a:solidFill>
                <a:latin typeface="楷体" panose="02010609060101010101" charset="-122"/>
                <a:ea typeface="楷体" panose="02010609060101010101" charset="-122"/>
                <a:cs typeface="+mn-cs"/>
              </a:rPr>
              <a:t>1978</a:t>
            </a:r>
            <a:r>
              <a:rPr lang="zh-CN" altLang="en-US" sz="1600" b="1" strike="noStrike" noProof="1" dirty="0">
                <a:solidFill>
                  <a:srgbClr val="0000FF"/>
                </a:solidFill>
                <a:latin typeface="楷体" panose="02010609060101010101" charset="-122"/>
                <a:ea typeface="楷体" panose="02010609060101010101" charset="-122"/>
                <a:cs typeface="+mn-cs"/>
              </a:rPr>
              <a:t>年</a:t>
            </a:r>
            <a:r>
              <a:rPr lang="en-US" altLang="zh-CN" sz="1600" b="1" strike="noStrike" noProof="1" dirty="0">
                <a:solidFill>
                  <a:srgbClr val="0000FF"/>
                </a:solidFill>
                <a:latin typeface="楷体" panose="02010609060101010101" charset="-122"/>
                <a:ea typeface="楷体" panose="02010609060101010101" charset="-122"/>
                <a:cs typeface="+mn-cs"/>
              </a:rPr>
              <a:t>12</a:t>
            </a:r>
            <a:r>
              <a:rPr lang="zh-CN" altLang="en-US" sz="1600" b="1" strike="noStrike" noProof="1" dirty="0">
                <a:solidFill>
                  <a:srgbClr val="0000FF"/>
                </a:solidFill>
                <a:latin typeface="楷体" panose="02010609060101010101" charset="-122"/>
                <a:ea typeface="楷体" panose="02010609060101010101" charset="-122"/>
                <a:cs typeface="+mn-cs"/>
              </a:rPr>
              <a:t>月，十一届三中全会准备会</a:t>
            </a:r>
            <a:endParaRPr lang="zh-CN" altLang="en-US" sz="1600" b="1" strike="noStrike" noProof="1" dirty="0">
              <a:solidFill>
                <a:srgbClr val="0000FF"/>
              </a:solidFill>
              <a:latin typeface="楷体" panose="02010609060101010101" charset="-122"/>
              <a:ea typeface="楷体" panose="02010609060101010101" charset="-122"/>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11150" y="1259205"/>
            <a:ext cx="8699500" cy="5081270"/>
          </a:xfrm>
        </p:spPr>
        <p:txBody>
          <a:bodyPr/>
          <a:p>
            <a:pPr marL="0" indent="0" algn="just">
              <a:lnSpc>
                <a:spcPct val="160000"/>
              </a:lnSpc>
              <a:buNone/>
            </a:pPr>
            <a:r>
              <a:rPr lang="en-US" altLang="zh-CN" sz="2400">
                <a:solidFill>
                  <a:schemeClr val="tx2"/>
                </a:solidFill>
                <a:latin typeface="微软雅黑" panose="020B0503020204020204" charset="-122"/>
                <a:ea typeface="微软雅黑" panose="020B0503020204020204" charset="-122"/>
                <a:cs typeface="微软雅黑" panose="020B0503020204020204" charset="-122"/>
                <a:sym typeface="+mn-ea"/>
              </a:rPr>
              <a:t>    </a:t>
            </a:r>
            <a:r>
              <a:rPr lang="en-US" altLang="zh-CN" sz="240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    1978</a:t>
            </a:r>
            <a:r>
              <a:rPr lang="zh-CN" altLang="en-US" sz="240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年十一届三中全会：</a:t>
            </a:r>
            <a:r>
              <a:rPr lang="zh-CN" altLang="en-US" sz="2400" b="1">
                <a:solidFill>
                  <a:srgbClr val="FF0000"/>
                </a:solidFill>
                <a:latin typeface="微软雅黑" panose="020B0503020204020204" charset="-122"/>
                <a:ea typeface="微软雅黑" panose="020B0503020204020204" charset="-122"/>
                <a:cs typeface="微软雅黑" panose="020B0503020204020204" charset="-122"/>
                <a:sym typeface="+mn-ea"/>
              </a:rPr>
              <a:t>批评了“两个凡是”的方针</a:t>
            </a:r>
            <a:r>
              <a:rPr lang="zh-CN" altLang="en-US" sz="240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，高度评价了关于真理标准问题的讨论。停止使用“以阶级斗争为纲”这个口号。</a:t>
            </a:r>
            <a:endParaRPr lang="zh-CN" altLang="en-US" sz="240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endParaRPr>
          </a:p>
          <a:p>
            <a:pPr marL="0" indent="0" algn="just">
              <a:lnSpc>
                <a:spcPct val="160000"/>
              </a:lnSpc>
              <a:buNone/>
            </a:pPr>
            <a:r>
              <a:rPr lang="zh-CN" altLang="en-US" sz="240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1980</a:t>
            </a:r>
            <a:r>
              <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对党的思想路线的内容首次概括</a:t>
            </a:r>
            <a:r>
              <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：实事求是，一切从实际出发，理论联系实际，坚持实践是检验真理的标准，这就是我们党的思想路线。</a:t>
            </a:r>
            <a:endPar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endParaRPr>
          </a:p>
          <a:p>
            <a:pPr marL="0" indent="0" algn="just">
              <a:lnSpc>
                <a:spcPct val="160000"/>
              </a:lnSpc>
              <a:buNone/>
            </a:pPr>
            <a:r>
              <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1992</a:t>
            </a:r>
            <a:r>
              <a:rPr lang="zh-CN" altLang="en-US" sz="2400"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年，邓小平南巡，《在武昌、深圳、珠海、上海等地的谈话要点》，</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是全面改革进程中思想解放的科学总结</a:t>
            </a:r>
            <a:endParaRPr lang="zh-CN" altLang="en-US" dirty="0">
              <a:solidFill>
                <a:srgbClr val="FF0000"/>
              </a:solidFill>
              <a:latin typeface="微软雅黑" panose="020B0503020204020204" charset="-122"/>
              <a:ea typeface="微软雅黑" panose="020B0503020204020204" charset="-122"/>
            </a:endParaRPr>
          </a:p>
          <a:p>
            <a:endParaRPr lang="zh-CN" alt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文本占位符 12289"/>
          <p:cNvSpPr>
            <a:spLocks noGrp="1"/>
          </p:cNvSpPr>
          <p:nvPr>
            <p:ph idx="1"/>
          </p:nvPr>
        </p:nvSpPr>
        <p:spPr>
          <a:xfrm>
            <a:off x="311785" y="1270000"/>
            <a:ext cx="8670925" cy="3221990"/>
          </a:xfrm>
        </p:spPr>
        <p:txBody>
          <a:bodyPr anchor="t"/>
          <a:lstStyle/>
          <a:p>
            <a:pPr marL="0" indent="0">
              <a:lnSpc>
                <a:spcPct val="150000"/>
              </a:lnSpc>
              <a:buClr>
                <a:srgbClr val="FF0000"/>
              </a:buClr>
              <a:buFont typeface="Wingdings" panose="05000000000000000000" pitchFamily="2" charset="2"/>
              <a:buNone/>
            </a:pPr>
            <a:r>
              <a:rPr lang="en-US" altLang="zh-CN" sz="2400" b="1" dirty="0">
                <a:solidFill>
                  <a:srgbClr val="FF0000"/>
                </a:solidFill>
                <a:latin typeface="微软雅黑" panose="020B0503020204020204" charset="-122"/>
                <a:ea typeface="微软雅黑" panose="020B0503020204020204" charset="-122"/>
              </a:rPr>
              <a:t>2</a:t>
            </a:r>
            <a:r>
              <a:rPr lang="zh-CN" altLang="en-US" sz="2400" b="1" dirty="0">
                <a:solidFill>
                  <a:srgbClr val="FF0000"/>
                </a:solidFill>
                <a:latin typeface="微软雅黑" panose="020B0503020204020204" charset="-122"/>
                <a:ea typeface="微软雅黑" panose="020B0503020204020204" charset="-122"/>
              </a:rPr>
              <a:t>、社会主义初级阶段理论</a:t>
            </a:r>
            <a:endParaRPr lang="zh-CN" altLang="en-US" b="1" dirty="0">
              <a:latin typeface="微软雅黑" panose="020B0503020204020204" charset="-122"/>
              <a:ea typeface="微软雅黑" panose="020B0503020204020204" charset="-122"/>
            </a:endParaRPr>
          </a:p>
          <a:p>
            <a:pPr marL="0" indent="0">
              <a:lnSpc>
                <a:spcPct val="150000"/>
              </a:lnSpc>
              <a:buClr>
                <a:schemeClr val="bg1"/>
              </a:buClr>
              <a:buNone/>
            </a:pPr>
            <a:r>
              <a:rPr lang="en-US" altLang="zh-CN" sz="2400" b="1" dirty="0">
                <a:solidFill>
                  <a:srgbClr val="0000FF"/>
                </a:solidFill>
                <a:latin typeface="微软雅黑" panose="020B0503020204020204" charset="-122"/>
                <a:ea typeface="微软雅黑" panose="020B0503020204020204" charset="-122"/>
                <a:sym typeface="宋体" panose="02010600030101010101" pitchFamily="2" charset="-122"/>
              </a:rPr>
              <a:t>1</a:t>
            </a:r>
            <a:r>
              <a:rPr lang="zh-CN" altLang="en-US" sz="2400" b="1" dirty="0">
                <a:solidFill>
                  <a:srgbClr val="0000FF"/>
                </a:solidFill>
                <a:latin typeface="微软雅黑" panose="020B0503020204020204" charset="-122"/>
                <a:ea typeface="微软雅黑" panose="020B0503020204020204" charset="-122"/>
                <a:sym typeface="宋体" panose="02010600030101010101" pitchFamily="2" charset="-122"/>
              </a:rPr>
              <a:t>）</a:t>
            </a:r>
            <a:r>
              <a:rPr lang="zh-CN" altLang="en-US" sz="2400" b="1" dirty="0">
                <a:solidFill>
                  <a:srgbClr val="0000FF"/>
                </a:solidFill>
                <a:latin typeface="微软雅黑" panose="020B0503020204020204" charset="-122"/>
                <a:ea typeface="微软雅黑" panose="020B0503020204020204" charset="-122"/>
                <a:sym typeface="+mn-ea"/>
              </a:rPr>
              <a:t>对</a:t>
            </a:r>
            <a:r>
              <a:rPr lang="en-US" altLang="zh-CN" sz="2400" b="1" dirty="0">
                <a:solidFill>
                  <a:srgbClr val="0000FF"/>
                </a:solidFill>
                <a:latin typeface="微软雅黑" panose="020B0503020204020204" charset="-122"/>
                <a:ea typeface="微软雅黑" panose="020B0503020204020204" charset="-122"/>
                <a:sym typeface="+mn-ea"/>
              </a:rPr>
              <a:t>我国的社会主义发展阶段问题</a:t>
            </a:r>
            <a:r>
              <a:rPr lang="zh-CN" altLang="en-US" sz="2400" b="1" dirty="0">
                <a:solidFill>
                  <a:srgbClr val="0000FF"/>
                </a:solidFill>
                <a:latin typeface="微软雅黑" panose="020B0503020204020204" charset="-122"/>
                <a:ea typeface="微软雅黑" panose="020B0503020204020204" charset="-122"/>
                <a:sym typeface="+mn-ea"/>
              </a:rPr>
              <a:t>的艰难探索</a:t>
            </a:r>
            <a:endParaRPr lang="zh-CN" altLang="en-US" sz="2400" b="1" dirty="0">
              <a:solidFill>
                <a:srgbClr val="0000FF"/>
              </a:solidFill>
              <a:latin typeface="微软雅黑" panose="020B0503020204020204" charset="-122"/>
              <a:ea typeface="微软雅黑" panose="020B0503020204020204" charset="-122"/>
              <a:sym typeface="+mn-ea"/>
            </a:endParaRPr>
          </a:p>
          <a:p>
            <a:pPr marL="0" indent="0">
              <a:lnSpc>
                <a:spcPct val="150000"/>
              </a:lnSpc>
              <a:buClr>
                <a:schemeClr val="bg1"/>
              </a:buClr>
              <a:buNone/>
            </a:pPr>
            <a:r>
              <a:rPr lang="en-US" altLang="zh-CN" sz="2400" dirty="0">
                <a:solidFill>
                  <a:schemeClr val="tx1"/>
                </a:solidFill>
                <a:latin typeface="微软雅黑" panose="020B0503020204020204" charset="-122"/>
                <a:ea typeface="微软雅黑" panose="020B0503020204020204" charset="-122"/>
                <a:sym typeface="+mn-ea"/>
              </a:rPr>
              <a:t>     </a:t>
            </a:r>
            <a:r>
              <a:rPr lang="zh-CN" altLang="en-US" sz="2400" dirty="0">
                <a:solidFill>
                  <a:schemeClr val="tx1"/>
                </a:solidFill>
                <a:latin typeface="微软雅黑" panose="020B0503020204020204" charset="-122"/>
                <a:ea typeface="微软雅黑" panose="020B0503020204020204" charset="-122"/>
                <a:sym typeface="+mn-ea"/>
              </a:rPr>
              <a:t>从生产资料所有制的社会主义改造基本完成到党的十一届三中全会之前，我们党对此做过有益的探索，但总的说来，一直处在</a:t>
            </a:r>
            <a:r>
              <a:rPr lang="zh-CN" altLang="en-US" sz="2400" b="1" dirty="0">
                <a:solidFill>
                  <a:srgbClr val="FF0000"/>
                </a:solidFill>
                <a:latin typeface="微软雅黑" panose="020B0503020204020204" charset="-122"/>
                <a:ea typeface="微软雅黑" panose="020B0503020204020204" charset="-122"/>
                <a:sym typeface="+mn-ea"/>
              </a:rPr>
              <a:t>不完全清醒</a:t>
            </a:r>
            <a:r>
              <a:rPr lang="zh-CN" altLang="en-US" sz="2400" dirty="0">
                <a:solidFill>
                  <a:schemeClr val="tx1"/>
                </a:solidFill>
                <a:latin typeface="微软雅黑" panose="020B0503020204020204" charset="-122"/>
                <a:ea typeface="微软雅黑" panose="020B0503020204020204" charset="-122"/>
                <a:sym typeface="+mn-ea"/>
              </a:rPr>
              <a:t>的状态。</a:t>
            </a:r>
            <a:endParaRPr lang="zh-CN" altLang="en-US" sz="2400" dirty="0">
              <a:latin typeface="微软雅黑" panose="020B0503020204020204" charset="-122"/>
              <a:ea typeface="微软雅黑" panose="020B0503020204020204" charset="-122"/>
            </a:endParaRPr>
          </a:p>
        </p:txBody>
      </p:sp>
      <p:sp>
        <p:nvSpPr>
          <p:cNvPr id="10241" name="矩形 163842"/>
          <p:cNvSpPr/>
          <p:nvPr/>
        </p:nvSpPr>
        <p:spPr>
          <a:xfrm>
            <a:off x="1572895" y="4705985"/>
            <a:ext cx="7191375" cy="460375"/>
          </a:xfrm>
          <a:prstGeom prst="rect">
            <a:avLst/>
          </a:prstGeom>
          <a:gradFill rotWithShape="1">
            <a:gsLst>
              <a:gs pos="0">
                <a:srgbClr val="FF99FF"/>
              </a:gs>
              <a:gs pos="100000">
                <a:srgbClr val="FFCC99"/>
              </a:gs>
            </a:gsLst>
            <a:path path="shape">
              <a:fillToRect l="50000" t="50000" r="50000" b="50000"/>
            </a:path>
            <a:tileRect/>
          </a:gradFill>
          <a:ln w="12700" cap="flat" cmpd="sng">
            <a:solidFill>
              <a:srgbClr val="99FFCC"/>
            </a:solidFill>
            <a:prstDash val="solid"/>
            <a:miter/>
            <a:headEnd type="none" w="med" len="med"/>
            <a:tailEnd type="none" w="med" len="med"/>
          </a:ln>
        </p:spPr>
        <p:txBody>
          <a:bodyPr wrap="square" anchor="t">
            <a:spAutoFit/>
          </a:bodyPr>
          <a:p>
            <a:pPr>
              <a:buClr>
                <a:schemeClr val="bg1"/>
              </a:buClr>
            </a:pPr>
            <a:r>
              <a:rPr lang="en-US" altLang="zh-CN" sz="2400" b="1" dirty="0">
                <a:solidFill>
                  <a:srgbClr val="003300"/>
                </a:solidFill>
                <a:latin typeface="楷体_GB2312" pitchFamily="49" charset="-122"/>
                <a:ea typeface="楷体_GB2312" pitchFamily="49" charset="-122"/>
              </a:rPr>
              <a:t>  </a:t>
            </a:r>
            <a:r>
              <a:rPr lang="zh-CN" altLang="en-US" sz="2000" b="1" dirty="0">
                <a:solidFill>
                  <a:srgbClr val="003300"/>
                </a:solidFill>
                <a:latin typeface="楷体" panose="02010609060101010101" charset="-122"/>
                <a:ea typeface="楷体" panose="02010609060101010101" charset="-122"/>
              </a:rPr>
              <a:t>我国社会主义制度只是“刚刚建立”，还没有“完全建成”</a:t>
            </a:r>
            <a:endParaRPr lang="zh-CN" altLang="en-US" sz="2000" b="1" dirty="0">
              <a:solidFill>
                <a:srgbClr val="003300"/>
              </a:solidFill>
              <a:latin typeface="楷体" panose="02010609060101010101" charset="-122"/>
              <a:ea typeface="楷体" panose="02010609060101010101" charset="-122"/>
            </a:endParaRPr>
          </a:p>
        </p:txBody>
      </p:sp>
      <p:sp>
        <p:nvSpPr>
          <p:cNvPr id="10260" name="矩形 1"/>
          <p:cNvSpPr/>
          <p:nvPr/>
        </p:nvSpPr>
        <p:spPr>
          <a:xfrm>
            <a:off x="1683385" y="5356860"/>
            <a:ext cx="7080250" cy="460375"/>
          </a:xfrm>
          <a:prstGeom prst="rect">
            <a:avLst/>
          </a:prstGeom>
          <a:gradFill rotWithShape="1">
            <a:gsLst>
              <a:gs pos="0">
                <a:srgbClr val="FF99FF"/>
              </a:gs>
              <a:gs pos="100000">
                <a:srgbClr val="FFCC99"/>
              </a:gs>
            </a:gsLst>
            <a:path path="shape">
              <a:fillToRect l="50000" t="50000" r="50000" b="50000"/>
            </a:path>
            <a:tileRect/>
          </a:gradFill>
          <a:ln w="12700" cap="flat" cmpd="sng">
            <a:solidFill>
              <a:srgbClr val="99FFCC"/>
            </a:solidFill>
            <a:prstDash val="solid"/>
            <a:miter/>
            <a:headEnd type="none" w="med" len="med"/>
            <a:tailEnd type="none" w="med" len="med"/>
          </a:ln>
        </p:spPr>
        <p:txBody>
          <a:bodyPr wrap="square" anchor="t">
            <a:spAutoFit/>
          </a:bodyPr>
          <a:p>
            <a:pPr>
              <a:buClr>
                <a:schemeClr val="bg1"/>
              </a:buClr>
            </a:pPr>
            <a:r>
              <a:rPr lang="en-US" altLang="zh-CN" sz="2400" b="1" dirty="0">
                <a:solidFill>
                  <a:srgbClr val="003300"/>
                </a:solidFill>
                <a:latin typeface="楷体" panose="02010609060101010101" charset="-122"/>
                <a:ea typeface="楷体" panose="02010609060101010101" charset="-122"/>
              </a:rPr>
              <a:t> </a:t>
            </a:r>
            <a:r>
              <a:rPr lang="zh-CN" altLang="en-US" sz="2000" b="1" dirty="0">
                <a:solidFill>
                  <a:srgbClr val="003300"/>
                </a:solidFill>
                <a:latin typeface="楷体" panose="02010609060101010101" charset="-122"/>
                <a:ea typeface="楷体" panose="02010609060101010101" charset="-122"/>
              </a:rPr>
              <a:t> 共产主义在我国的实现，已经不是什么遥远将来的事情了</a:t>
            </a:r>
            <a:endParaRPr lang="zh-CN" altLang="en-US" sz="2000" b="1" dirty="0">
              <a:solidFill>
                <a:srgbClr val="003300"/>
              </a:solidFill>
              <a:latin typeface="楷体" panose="02010609060101010101" charset="-122"/>
              <a:ea typeface="楷体" panose="02010609060101010101" charset="-122"/>
            </a:endParaRPr>
          </a:p>
        </p:txBody>
      </p:sp>
      <p:sp>
        <p:nvSpPr>
          <p:cNvPr id="4" name="矩形 3"/>
          <p:cNvSpPr/>
          <p:nvPr/>
        </p:nvSpPr>
        <p:spPr>
          <a:xfrm>
            <a:off x="311468" y="5553710"/>
            <a:ext cx="1509713" cy="392113"/>
          </a:xfrm>
          <a:prstGeom prst="rect">
            <a:avLst/>
          </a:prstGeom>
        </p:spPr>
        <p:txBody>
          <a:bodyPr wrap="none" fromWordArt="1">
            <a:prstTxWarp prst="textCascadeUp">
              <a:avLst>
                <a:gd name="adj" fmla="val 44444"/>
              </a:avLst>
            </a:prstTxWarp>
            <a:normAutofit fontScale="50000"/>
            <a:scene3d>
              <a:camera prst="legacyPerspectiveFront">
                <a:rot lat="20520000" lon="1080000" rev="0"/>
              </a:camera>
              <a:lightRig rig="legacyHarsh2" dir="b"/>
            </a:scene3d>
            <a:sp3d extrusionH="430200" prstMaterial="legacyMatte">
              <a:extrusionClr>
                <a:srgbClr val="FF6600"/>
              </a:extrusionClr>
            </a:sp3d>
          </a:bodyPr>
          <a:p>
            <a:pPr algn="ctr" fontAlgn="base"/>
            <a:r>
              <a:rPr lang="en-US" altLang="zh-CN" sz="3600" strike="noStrike" noProof="1">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cs typeface="+mn-cs"/>
              </a:rPr>
              <a:t>1958</a:t>
            </a:r>
            <a:r>
              <a:rPr lang="zh-CN" altLang="en-US" sz="3600" strike="noStrike" noProof="1">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cs typeface="+mn-cs"/>
              </a:rPr>
              <a:t>年</a:t>
            </a:r>
            <a:endParaRPr lang="zh-CN" altLang="en-US" sz="2000" b="1" strike="noStrike" noProof="1" dirty="0">
              <a:solidFill>
                <a:srgbClr val="003300"/>
              </a:solidFill>
              <a:latin typeface="楷体_GB2312" pitchFamily="49" charset="-122"/>
              <a:ea typeface="楷体_GB2312" pitchFamily="49" charset="-122"/>
            </a:endParaRPr>
          </a:p>
        </p:txBody>
      </p:sp>
      <p:sp>
        <p:nvSpPr>
          <p:cNvPr id="5" name="矩形 4"/>
          <p:cNvSpPr/>
          <p:nvPr/>
        </p:nvSpPr>
        <p:spPr>
          <a:xfrm>
            <a:off x="311468" y="4852035"/>
            <a:ext cx="1371600" cy="504825"/>
          </a:xfrm>
          <a:prstGeom prst="rect">
            <a:avLst/>
          </a:prstGeom>
        </p:spPr>
        <p:txBody>
          <a:bodyPr wrap="none" fromWordArt="1">
            <a:prstTxWarp prst="textCascadeUp">
              <a:avLst>
                <a:gd name="adj" fmla="val 44444"/>
              </a:avLst>
            </a:prstTxWarp>
            <a:normAutofit fontScale="70000"/>
            <a:scene3d>
              <a:camera prst="legacyPerspectiveFront">
                <a:rot lat="20520000" lon="1080000" rev="0"/>
              </a:camera>
              <a:lightRig rig="legacyHarsh2" dir="b"/>
            </a:scene3d>
            <a:sp3d extrusionH="430200" prstMaterial="legacyMatte">
              <a:extrusionClr>
                <a:srgbClr val="FF6600"/>
              </a:extrusionClr>
            </a:sp3d>
          </a:bodyPr>
          <a:p>
            <a:pPr algn="ctr" fontAlgn="base"/>
            <a:r>
              <a:rPr lang="zh-CN" altLang="en-US" sz="3600" strike="noStrike" noProof="1">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cs typeface="+mn-cs"/>
              </a:rPr>
              <a:t>1956年</a:t>
            </a:r>
            <a:endParaRPr lang="zh-CN" altLang="en-US" sz="3600" strike="noStrike" noProof="1">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266700" y="1341755"/>
            <a:ext cx="2281238" cy="771525"/>
          </a:xfrm>
          <a:prstGeom prst="rect">
            <a:avLst/>
          </a:prstGeom>
        </p:spPr>
        <p:txBody>
          <a:bodyPr wrap="none" fromWordArt="1">
            <a:prstTxWarp prst="textCascadeUp">
              <a:avLst>
                <a:gd name="adj" fmla="val 44444"/>
              </a:avLst>
            </a:prstTxWarp>
            <a:normAutofit fontScale="90000" lnSpcReduction="10000"/>
            <a:scene3d>
              <a:camera prst="legacyPerspectiveFront">
                <a:rot lat="20520000" lon="1080000" rev="0"/>
              </a:camera>
              <a:lightRig rig="legacyHarsh2" dir="b"/>
            </a:scene3d>
            <a:sp3d extrusionH="430200" prstMaterial="legacyMatte">
              <a:extrusionClr>
                <a:srgbClr val="FF6600"/>
              </a:extrusionClr>
            </a:sp3d>
          </a:bodyPr>
          <a:p>
            <a:pPr algn="ctr" fontAlgn="base"/>
            <a:r>
              <a:rPr lang="zh-CN" altLang="en-US" sz="3600" strike="noStrike" noProof="1">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cs typeface="+mn-cs"/>
              </a:rPr>
              <a:t>50年代末60年代初</a:t>
            </a:r>
            <a:endParaRPr lang="zh-CN" altLang="en-US" sz="3600" strike="noStrike" noProof="1">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endParaRPr>
          </a:p>
        </p:txBody>
      </p:sp>
      <p:grpSp>
        <p:nvGrpSpPr>
          <p:cNvPr id="6" name="组合 2"/>
          <p:cNvGrpSpPr/>
          <p:nvPr/>
        </p:nvGrpSpPr>
        <p:grpSpPr>
          <a:xfrm>
            <a:off x="444500" y="3564890"/>
            <a:ext cx="8439150" cy="3417888"/>
            <a:chOff x="200" y="5198"/>
            <a:chExt cx="13292" cy="4316"/>
          </a:xfrm>
        </p:grpSpPr>
        <p:grpSp>
          <p:nvGrpSpPr>
            <p:cNvPr id="7" name="组合 163855"/>
            <p:cNvGrpSpPr/>
            <p:nvPr/>
          </p:nvGrpSpPr>
          <p:grpSpPr>
            <a:xfrm>
              <a:off x="200" y="5198"/>
              <a:ext cx="7371" cy="4315"/>
              <a:chOff x="432" y="313"/>
              <a:chExt cx="4896" cy="3694"/>
            </a:xfrm>
          </p:grpSpPr>
          <p:grpSp>
            <p:nvGrpSpPr>
              <p:cNvPr id="8" name="组合 163856"/>
              <p:cNvGrpSpPr/>
              <p:nvPr/>
            </p:nvGrpSpPr>
            <p:grpSpPr>
              <a:xfrm>
                <a:off x="432" y="313"/>
                <a:ext cx="4896" cy="3694"/>
                <a:chOff x="432" y="313"/>
                <a:chExt cx="4896" cy="3694"/>
              </a:xfrm>
            </p:grpSpPr>
            <p:pic>
              <p:nvPicPr>
                <p:cNvPr id="9" name="图片 163857" descr="初级阶段底图"/>
                <p:cNvPicPr>
                  <a:picLocks noChangeAspect="1"/>
                </p:cNvPicPr>
                <p:nvPr/>
              </p:nvPicPr>
              <p:blipFill>
                <a:blip r:embed="rId1"/>
                <a:stretch>
                  <a:fillRect/>
                </a:stretch>
              </p:blipFill>
              <p:spPr>
                <a:xfrm>
                  <a:off x="1488" y="624"/>
                  <a:ext cx="3840" cy="2912"/>
                </a:xfrm>
                <a:prstGeom prst="rect">
                  <a:avLst/>
                </a:prstGeom>
                <a:noFill/>
                <a:ln w="9525">
                  <a:noFill/>
                </a:ln>
              </p:spPr>
            </p:pic>
            <p:grpSp>
              <p:nvGrpSpPr>
                <p:cNvPr id="10" name="组合 163858"/>
                <p:cNvGrpSpPr/>
                <p:nvPr/>
              </p:nvGrpSpPr>
              <p:grpSpPr>
                <a:xfrm>
                  <a:off x="432" y="313"/>
                  <a:ext cx="1008" cy="3694"/>
                  <a:chOff x="432" y="313"/>
                  <a:chExt cx="1008" cy="3694"/>
                </a:xfrm>
              </p:grpSpPr>
              <p:sp>
                <p:nvSpPr>
                  <p:cNvPr id="11" name="平行四边形 163859" descr="棕色大理石"/>
                  <p:cNvSpPr/>
                  <p:nvPr/>
                </p:nvSpPr>
                <p:spPr>
                  <a:xfrm rot="10485278">
                    <a:off x="432" y="720"/>
                    <a:ext cx="1008" cy="2736"/>
                  </a:xfrm>
                  <a:prstGeom prst="parallelogram">
                    <a:avLst>
                      <a:gd name="adj" fmla="val 25000"/>
                    </a:avLst>
                  </a:prstGeom>
                  <a:blipFill rotWithShape="0">
                    <a:blip r:embed="rId2"/>
                  </a:blipFill>
                  <a:ln w="9525"/>
                  <a:scene3d>
                    <a:camera prst="legacyObliqueTopLeft">
                      <a:rot lat="0" lon="0" rev="0"/>
                    </a:camera>
                    <a:lightRig rig="legacyFlat3" dir="t"/>
                  </a:scene3d>
                  <a:sp3d extrusionH="176200" prstMaterial="legacyMatte">
                    <a:bevelT w="13500" h="13500" prst="angle"/>
                    <a:bevelB w="13500" h="13500" prst="angle"/>
                    <a:extrusionClr>
                      <a:srgbClr val="663300"/>
                    </a:extrusionClr>
                  </a:sp3d>
                </p:spPr>
                <p:txBody>
                  <a:bodyPr anchor="t">
                    <a:flatTx/>
                  </a:bodyPr>
                  <a:p>
                    <a:endParaRPr lang="zh-CN" altLang="en-US">
                      <a:latin typeface="Arial" panose="020B0604020202020204" pitchFamily="34" charset="0"/>
                      <a:ea typeface="幼圆" pitchFamily="49" charset="-122"/>
                    </a:endParaRPr>
                  </a:p>
                </p:txBody>
              </p:sp>
              <p:sp>
                <p:nvSpPr>
                  <p:cNvPr id="12" name="文本框 163860"/>
                  <p:cNvSpPr txBox="1"/>
                  <p:nvPr/>
                </p:nvSpPr>
                <p:spPr>
                  <a:xfrm>
                    <a:off x="567" y="313"/>
                    <a:ext cx="513" cy="3029"/>
                  </a:xfrm>
                  <a:prstGeom prst="rect">
                    <a:avLst/>
                  </a:prstGeom>
                  <a:noFill/>
                  <a:ln w="9525">
                    <a:noFill/>
                  </a:ln>
                </p:spPr>
                <p:txBody>
                  <a:bodyPr vert="eaVert" wrap="square" anchor="t">
                    <a:spAutoFit/>
                  </a:bodyPr>
                  <a:p>
                    <a:pPr algn="ctr">
                      <a:spcBef>
                        <a:spcPct val="50000"/>
                      </a:spcBef>
                      <a:buClr>
                        <a:schemeClr val="bg1"/>
                      </a:buClr>
                    </a:pPr>
                    <a:r>
                      <a:rPr lang="zh-CN" altLang="en-US" sz="2000" b="1" dirty="0">
                        <a:solidFill>
                          <a:srgbClr val="FFFF00"/>
                        </a:solidFill>
                        <a:latin typeface="Times New Roman" panose="02020603050405020304" charset="0"/>
                        <a:ea typeface="方正姚体" pitchFamily="2" charset="-122"/>
                      </a:rPr>
                      <a:t>毛泽东对社会主义</a:t>
                    </a:r>
                    <a:endParaRPr lang="zh-CN" altLang="en-US" sz="2000" b="1">
                      <a:solidFill>
                        <a:srgbClr val="FFFF00"/>
                      </a:solidFill>
                      <a:latin typeface="Times New Roman" panose="02020603050405020304" charset="0"/>
                      <a:ea typeface="方正姚体" pitchFamily="2" charset="-122"/>
                    </a:endParaRPr>
                  </a:p>
                </p:txBody>
              </p:sp>
              <p:sp>
                <p:nvSpPr>
                  <p:cNvPr id="13" name="文本框 163861"/>
                  <p:cNvSpPr txBox="1"/>
                  <p:nvPr/>
                </p:nvSpPr>
                <p:spPr>
                  <a:xfrm>
                    <a:off x="781" y="1154"/>
                    <a:ext cx="513" cy="2853"/>
                  </a:xfrm>
                  <a:prstGeom prst="rect">
                    <a:avLst/>
                  </a:prstGeom>
                  <a:noFill/>
                  <a:ln w="9525">
                    <a:noFill/>
                  </a:ln>
                </p:spPr>
                <p:txBody>
                  <a:bodyPr vert="eaVert" wrap="square" anchor="t">
                    <a:spAutoFit/>
                  </a:bodyPr>
                  <a:p>
                    <a:pPr>
                      <a:spcBef>
                        <a:spcPct val="50000"/>
                      </a:spcBef>
                      <a:buClr>
                        <a:schemeClr val="bg1"/>
                      </a:buClr>
                    </a:pPr>
                    <a:r>
                      <a:rPr lang="zh-CN" altLang="en-US" sz="2000" b="1" dirty="0">
                        <a:solidFill>
                          <a:srgbClr val="FFFF00"/>
                        </a:solidFill>
                        <a:latin typeface="Times New Roman" panose="02020603050405020304" charset="0"/>
                        <a:ea typeface="方正姚体" pitchFamily="2" charset="-122"/>
                      </a:rPr>
                      <a:t>发展阶段的划分</a:t>
                    </a:r>
                    <a:endParaRPr lang="zh-CN" altLang="en-US" sz="2000" b="1">
                      <a:solidFill>
                        <a:srgbClr val="FFFF00"/>
                      </a:solidFill>
                      <a:latin typeface="Times New Roman" panose="02020603050405020304" charset="0"/>
                      <a:ea typeface="方正姚体" pitchFamily="2" charset="-122"/>
                    </a:endParaRPr>
                  </a:p>
                </p:txBody>
              </p:sp>
            </p:grpSp>
          </p:grpSp>
          <p:pic>
            <p:nvPicPr>
              <p:cNvPr id="14" name="图片 163862" descr="初级阶段箭头01"/>
              <p:cNvPicPr>
                <a:picLocks noChangeAspect="1"/>
              </p:cNvPicPr>
              <p:nvPr/>
            </p:nvPicPr>
            <p:blipFill>
              <a:blip r:embed="rId3">
                <a:clrChange>
                  <a:clrFrom>
                    <a:srgbClr val="FFFFFF"/>
                  </a:clrFrom>
                  <a:clrTo>
                    <a:srgbClr val="FFFFFF">
                      <a:alpha val="0"/>
                    </a:srgbClr>
                  </a:clrTo>
                </a:clrChange>
              </a:blip>
              <a:srcRect l="6892" t="6363" r="16917" b="7686"/>
              <a:stretch>
                <a:fillRect/>
              </a:stretch>
            </p:blipFill>
            <p:spPr>
              <a:xfrm>
                <a:off x="1536" y="759"/>
                <a:ext cx="2928" cy="2489"/>
              </a:xfrm>
              <a:prstGeom prst="rect">
                <a:avLst/>
              </a:prstGeom>
              <a:noFill/>
              <a:ln w="9525">
                <a:noFill/>
              </a:ln>
            </p:spPr>
          </p:pic>
        </p:grpSp>
        <p:pic>
          <p:nvPicPr>
            <p:cNvPr id="15" name="图片 163864" descr="初级阶段箭头1"/>
            <p:cNvPicPr>
              <a:picLocks noChangeAspect="1"/>
            </p:cNvPicPr>
            <p:nvPr/>
          </p:nvPicPr>
          <p:blipFill>
            <a:blip r:embed="rId4">
              <a:clrChange>
                <a:clrFrom>
                  <a:srgbClr val="FFFFFF"/>
                </a:clrFrom>
                <a:clrTo>
                  <a:srgbClr val="FFFFFF">
                    <a:alpha val="0"/>
                  </a:srgbClr>
                </a:clrTo>
              </a:clrChange>
            </a:blip>
            <a:srcRect l="55013" t="6363" r="16917" b="38100"/>
            <a:stretch>
              <a:fillRect/>
            </a:stretch>
          </p:blipFill>
          <p:spPr>
            <a:xfrm>
              <a:off x="12302" y="5740"/>
              <a:ext cx="1190" cy="1827"/>
            </a:xfrm>
            <a:prstGeom prst="rect">
              <a:avLst/>
            </a:prstGeom>
            <a:noFill/>
            <a:ln w="9525">
              <a:noFill/>
            </a:ln>
          </p:spPr>
        </p:pic>
        <p:sp>
          <p:nvSpPr>
            <p:cNvPr id="16" name="文本框 163865"/>
            <p:cNvSpPr txBox="1"/>
            <p:nvPr/>
          </p:nvSpPr>
          <p:spPr>
            <a:xfrm>
              <a:off x="9582" y="6535"/>
              <a:ext cx="3062" cy="503"/>
            </a:xfrm>
            <a:prstGeom prst="rect">
              <a:avLst/>
            </a:prstGeom>
            <a:solidFill>
              <a:srgbClr val="CCFFCC"/>
            </a:solidFill>
            <a:ln w="9525">
              <a:noFill/>
            </a:ln>
          </p:spPr>
          <p:txBody>
            <a:bodyPr anchor="t">
              <a:spAutoFit/>
            </a:bodyPr>
            <a:p>
              <a:pPr algn="ctr">
                <a:spcBef>
                  <a:spcPct val="50000"/>
                </a:spcBef>
                <a:buClr>
                  <a:schemeClr val="bg1"/>
                </a:buClr>
              </a:pPr>
              <a:r>
                <a:rPr lang="zh-CN" altLang="en-US" sz="2000" b="1" dirty="0">
                  <a:solidFill>
                    <a:srgbClr val="000099"/>
                  </a:solidFill>
                  <a:latin typeface="Times New Roman" panose="02020603050405020304" charset="0"/>
                  <a:ea typeface="黑体" panose="02010609060101010101" pitchFamily="49" charset="-122"/>
                </a:rPr>
                <a:t>比较发达阶段</a:t>
              </a:r>
              <a:endParaRPr lang="zh-CN" altLang="en-US" sz="2000" b="1" dirty="0">
                <a:solidFill>
                  <a:srgbClr val="000099"/>
                </a:solidFill>
                <a:latin typeface="Times New Roman" panose="02020603050405020304" charset="0"/>
                <a:ea typeface="黑体" panose="02010609060101010101" pitchFamily="49" charset="-122"/>
              </a:endParaRPr>
            </a:p>
          </p:txBody>
        </p:sp>
        <p:pic>
          <p:nvPicPr>
            <p:cNvPr id="17" name="图片 163866" descr="初级阶段箭头"/>
            <p:cNvPicPr>
              <a:picLocks noChangeAspect="1"/>
            </p:cNvPicPr>
            <p:nvPr/>
          </p:nvPicPr>
          <p:blipFill>
            <a:blip r:embed="rId5">
              <a:clrChange>
                <a:clrFrom>
                  <a:srgbClr val="FFFFFF"/>
                </a:clrFrom>
                <a:clrTo>
                  <a:srgbClr val="FFFFFF">
                    <a:alpha val="0"/>
                  </a:srgbClr>
                </a:clrTo>
              </a:clrChange>
            </a:blip>
            <a:srcRect l="5890" t="63223" r="19925"/>
            <a:stretch>
              <a:fillRect/>
            </a:stretch>
          </p:blipFill>
          <p:spPr>
            <a:xfrm>
              <a:off x="10375" y="7567"/>
              <a:ext cx="2950" cy="1542"/>
            </a:xfrm>
            <a:prstGeom prst="rect">
              <a:avLst/>
            </a:prstGeom>
            <a:noFill/>
            <a:ln w="9525">
              <a:noFill/>
            </a:ln>
          </p:spPr>
        </p:pic>
        <p:sp>
          <p:nvSpPr>
            <p:cNvPr id="18" name="文本框 163868"/>
            <p:cNvSpPr txBox="1"/>
            <p:nvPr/>
          </p:nvSpPr>
          <p:spPr>
            <a:xfrm>
              <a:off x="8900" y="7440"/>
              <a:ext cx="2835" cy="503"/>
            </a:xfrm>
            <a:prstGeom prst="rect">
              <a:avLst/>
            </a:prstGeom>
            <a:solidFill>
              <a:srgbClr val="CCFFCC"/>
            </a:solidFill>
            <a:ln w="9525">
              <a:noFill/>
            </a:ln>
          </p:spPr>
          <p:txBody>
            <a:bodyPr anchor="t">
              <a:spAutoFit/>
            </a:bodyPr>
            <a:p>
              <a:pPr algn="ctr">
                <a:spcBef>
                  <a:spcPct val="50000"/>
                </a:spcBef>
                <a:buClr>
                  <a:schemeClr val="bg1"/>
                </a:buClr>
              </a:pPr>
              <a:r>
                <a:rPr lang="zh-CN" altLang="en-US" sz="2000" b="1" dirty="0">
                  <a:solidFill>
                    <a:srgbClr val="000099"/>
                  </a:solidFill>
                  <a:latin typeface="Times New Roman" panose="02020603050405020304" charset="0"/>
                  <a:ea typeface="黑体" panose="02010609060101010101" pitchFamily="49" charset="-122"/>
                </a:rPr>
                <a:t>不发达阶段</a:t>
              </a:r>
              <a:endParaRPr lang="zh-CN" altLang="en-US" sz="2000" b="1" dirty="0">
                <a:solidFill>
                  <a:srgbClr val="000099"/>
                </a:solidFill>
                <a:latin typeface="Times New Roman" panose="02020603050405020304" charset="0"/>
                <a:ea typeface="黑体" panose="02010609060101010101" pitchFamily="49" charset="-122"/>
              </a:endParaRPr>
            </a:p>
          </p:txBody>
        </p:sp>
        <p:pic>
          <p:nvPicPr>
            <p:cNvPr id="19" name="图片 163869" descr="初级阶段箭头01 副本"/>
            <p:cNvPicPr>
              <a:picLocks noChangeAspect="1"/>
            </p:cNvPicPr>
            <p:nvPr/>
          </p:nvPicPr>
          <p:blipFill>
            <a:blip r:embed="rId6">
              <a:clrChange>
                <a:clrFrom>
                  <a:srgbClr val="FBFFFE"/>
                </a:clrFrom>
                <a:clrTo>
                  <a:srgbClr val="FBFFFE">
                    <a:alpha val="0"/>
                  </a:srgbClr>
                </a:clrTo>
              </a:clrChange>
            </a:blip>
            <a:srcRect l="7018" t="88893" r="22807" b="7933"/>
            <a:stretch>
              <a:fillRect/>
            </a:stretch>
          </p:blipFill>
          <p:spPr>
            <a:xfrm>
              <a:off x="5160" y="8627"/>
              <a:ext cx="8072" cy="507"/>
            </a:xfrm>
            <a:prstGeom prst="rect">
              <a:avLst/>
            </a:prstGeom>
            <a:noFill/>
            <a:ln w="9525">
              <a:noFill/>
            </a:ln>
          </p:spPr>
        </p:pic>
        <p:sp>
          <p:nvSpPr>
            <p:cNvPr id="20" name="文本框 163870"/>
            <p:cNvSpPr txBox="1"/>
            <p:nvPr/>
          </p:nvSpPr>
          <p:spPr>
            <a:xfrm>
              <a:off x="7767" y="8235"/>
              <a:ext cx="2072" cy="503"/>
            </a:xfrm>
            <a:prstGeom prst="rect">
              <a:avLst/>
            </a:prstGeom>
            <a:solidFill>
              <a:srgbClr val="CCFFCC"/>
            </a:solidFill>
            <a:ln w="9525">
              <a:noFill/>
            </a:ln>
          </p:spPr>
          <p:txBody>
            <a:bodyPr anchor="t">
              <a:spAutoFit/>
            </a:bodyPr>
            <a:p>
              <a:pPr algn="ctr">
                <a:spcBef>
                  <a:spcPct val="50000"/>
                </a:spcBef>
                <a:buClr>
                  <a:schemeClr val="bg1"/>
                </a:buClr>
              </a:pPr>
              <a:r>
                <a:rPr lang="zh-CN" altLang="en-US" sz="2000" b="1" dirty="0">
                  <a:solidFill>
                    <a:srgbClr val="000099"/>
                  </a:solidFill>
                  <a:latin typeface="Times New Roman" panose="02020603050405020304" charset="0"/>
                  <a:ea typeface="黑体" panose="02010609060101010101" pitchFamily="49" charset="-122"/>
                </a:rPr>
                <a:t>过渡时期</a:t>
              </a:r>
              <a:endParaRPr lang="zh-CN" altLang="en-US" sz="2000" b="1">
                <a:solidFill>
                  <a:srgbClr val="000099"/>
                </a:solidFill>
                <a:latin typeface="Times New Roman" panose="02020603050405020304" charset="0"/>
                <a:ea typeface="黑体" panose="02010609060101010101" pitchFamily="49" charset="-122"/>
              </a:endParaRPr>
            </a:p>
          </p:txBody>
        </p:sp>
      </p:grpSp>
      <p:sp>
        <p:nvSpPr>
          <p:cNvPr id="25" name="文本框 1"/>
          <p:cNvSpPr txBox="1"/>
          <p:nvPr/>
        </p:nvSpPr>
        <p:spPr>
          <a:xfrm>
            <a:off x="2806700" y="1529080"/>
            <a:ext cx="2225675" cy="398463"/>
          </a:xfrm>
          <a:prstGeom prst="rect">
            <a:avLst/>
          </a:prstGeom>
          <a:noFill/>
          <a:ln w="9525">
            <a:noFill/>
          </a:ln>
        </p:spPr>
        <p:txBody>
          <a:bodyPr wrap="none" anchor="t">
            <a:spAutoFit/>
          </a:bodyPr>
          <a:p>
            <a:r>
              <a:rPr lang="zh-CN" altLang="en-US" sz="2000" b="1">
                <a:solidFill>
                  <a:srgbClr val="FF0000"/>
                </a:solidFill>
                <a:latin typeface="黑体" panose="02010609060101010101" pitchFamily="49" charset="-122"/>
                <a:ea typeface="黑体" panose="02010609060101010101" pitchFamily="49" charset="-122"/>
              </a:rPr>
              <a:t>认识开始转为清醒</a:t>
            </a:r>
            <a:endParaRPr lang="zh-CN" altLang="en-US" sz="2000" b="1">
              <a:solidFill>
                <a:srgbClr val="FF0000"/>
              </a:solidFill>
              <a:latin typeface="黑体" panose="02010609060101010101" pitchFamily="49" charset="-122"/>
              <a:ea typeface="黑体" panose="02010609060101010101" pitchFamily="49" charset="-122"/>
            </a:endParaRPr>
          </a:p>
        </p:txBody>
      </p:sp>
      <p:sp>
        <p:nvSpPr>
          <p:cNvPr id="26" name="椭圆 12304"/>
          <p:cNvSpPr/>
          <p:nvPr/>
        </p:nvSpPr>
        <p:spPr>
          <a:xfrm>
            <a:off x="5464175" y="1300480"/>
            <a:ext cx="1638300" cy="692150"/>
          </a:xfrm>
          <a:prstGeom prst="ellipse">
            <a:avLst/>
          </a:prstGeom>
          <a:solidFill>
            <a:srgbClr val="C00000"/>
          </a:solidFill>
          <a:ln w="9525"/>
          <a:scene3d>
            <a:camera prst="legacyObliqueTopLeft">
              <a:rot lat="0" lon="0" rev="0"/>
            </a:camera>
            <a:lightRig rig="legacyFlat3" dir="t"/>
          </a:scene3d>
          <a:sp3d extrusionH="430200" prstMaterial="legacyMatte">
            <a:bevelT w="13500" h="13500" prst="angle"/>
            <a:bevelB w="13500" h="13500" prst="angle"/>
            <a:extrusionClr>
              <a:srgbClr val="CCFFCC"/>
            </a:extrusionClr>
          </a:sp3d>
        </p:spPr>
        <p:txBody>
          <a:bodyPr wrap="square" anchor="ctr">
            <a:spAutoFit/>
            <a:flatTx/>
          </a:bodyPr>
          <a:p>
            <a:r>
              <a:rPr lang="zh-CN" altLang="en-US" sz="2400" b="1">
                <a:solidFill>
                  <a:schemeClr val="bg1"/>
                </a:solidFill>
                <a:latin typeface="楷体" panose="02010609060101010101" charset="-122"/>
                <a:ea typeface="楷体" panose="02010609060101010101" charset="-122"/>
              </a:rPr>
              <a:t>反  思</a:t>
            </a:r>
            <a:endParaRPr lang="zh-CN" altLang="en-US" sz="2400" b="1">
              <a:solidFill>
                <a:schemeClr val="bg1"/>
              </a:solidFill>
              <a:latin typeface="楷体" panose="02010609060101010101" charset="-122"/>
              <a:ea typeface="楷体" panose="02010609060101010101" charset="-122"/>
            </a:endParaRPr>
          </a:p>
        </p:txBody>
      </p:sp>
      <p:sp>
        <p:nvSpPr>
          <p:cNvPr id="27" name="圆角矩形标注 5"/>
          <p:cNvSpPr/>
          <p:nvPr/>
        </p:nvSpPr>
        <p:spPr>
          <a:xfrm>
            <a:off x="1071563" y="5162868"/>
            <a:ext cx="2776537" cy="1592262"/>
          </a:xfrm>
          <a:prstGeom prst="wedgeRoundRectCallout">
            <a:avLst>
              <a:gd name="adj1" fmla="val -19097"/>
              <a:gd name="adj2" fmla="val -65356"/>
              <a:gd name="adj3" fmla="val 16667"/>
            </a:avLst>
          </a:prstGeom>
          <a:blipFill rotWithShape="1">
            <a:blip r:embed="rId7"/>
          </a:blipFill>
          <a:ln w="12700" cap="flat" cmpd="sng">
            <a:solidFill>
              <a:srgbClr val="FF0000"/>
            </a:solidFill>
            <a:prstDash val="solid"/>
            <a:bevel/>
            <a:headEnd type="none" w="med" len="med"/>
            <a:tailEnd type="none" w="med" len="med"/>
          </a:ln>
        </p:spPr>
        <p:txBody>
          <a:bodyPr anchor="t"/>
          <a:p>
            <a:pPr>
              <a:lnSpc>
                <a:spcPct val="125000"/>
              </a:lnSpc>
            </a:pPr>
            <a:r>
              <a:rPr lang="en-US" altLang="zh-CN" b="1">
                <a:solidFill>
                  <a:srgbClr val="0000CC"/>
                </a:solidFill>
                <a:latin typeface="楷体" panose="02010609060101010101" charset="-122"/>
                <a:ea typeface="楷体" panose="02010609060101010101" charset="-122"/>
              </a:rPr>
              <a:t> </a:t>
            </a:r>
            <a:r>
              <a:rPr lang="zh-CN" altLang="en-US" b="1">
                <a:solidFill>
                  <a:srgbClr val="0000CC"/>
                </a:solidFill>
                <a:latin typeface="楷体" panose="02010609060101010101" charset="-122"/>
                <a:ea typeface="楷体" panose="02010609060101010101" charset="-122"/>
              </a:rPr>
              <a:t>在我们这样的国家，完成社会主义建设是一个艰巨任务，建成社会主义不要讲的过早了。</a:t>
            </a:r>
            <a:endParaRPr lang="zh-CN" altLang="en-US" b="1">
              <a:solidFill>
                <a:srgbClr val="0000CC"/>
              </a:solidFill>
              <a:latin typeface="楷体" panose="02010609060101010101" charset="-122"/>
              <a:ea typeface="楷体" panose="02010609060101010101" charset="-122"/>
            </a:endParaRPr>
          </a:p>
        </p:txBody>
      </p:sp>
      <p:sp>
        <p:nvSpPr>
          <p:cNvPr id="31" name="文本框 30"/>
          <p:cNvSpPr txBox="1"/>
          <p:nvPr/>
        </p:nvSpPr>
        <p:spPr>
          <a:xfrm>
            <a:off x="333375" y="2113280"/>
            <a:ext cx="8550910" cy="1641475"/>
          </a:xfrm>
          <a:prstGeom prst="rect">
            <a:avLst/>
          </a:prstGeom>
          <a:noFill/>
        </p:spPr>
        <p:txBody>
          <a:bodyPr wrap="square" rtlCol="0">
            <a:spAutoFit/>
          </a:bodyPr>
          <a:p>
            <a:pPr>
              <a:lnSpc>
                <a:spcPct val="140000"/>
              </a:lnSpc>
              <a:spcBef>
                <a:spcPct val="50000"/>
              </a:spcBef>
              <a:buClr>
                <a:schemeClr val="bg1"/>
              </a:buClr>
            </a:pPr>
            <a:r>
              <a:rPr lang="zh-CN" altLang="en-US" sz="2400" dirty="0">
                <a:solidFill>
                  <a:srgbClr val="0000FF"/>
                </a:solidFill>
                <a:effectLst/>
                <a:latin typeface="微软雅黑" panose="020B0503020204020204" charset="-122"/>
                <a:ea typeface="微软雅黑" panose="020B0503020204020204" charset="-122"/>
                <a:sym typeface="+mn-ea"/>
              </a:rPr>
              <a:t>        社会主义这个阶段，又可能分为两个阶段，第一个阶段是不发达的社会主义，第二个阶段是比较发达的社会主义。后一个阶段可能比前一阶段需要更长的时间。</a:t>
            </a:r>
            <a:endParaRPr lang="zh-CN" altLang="en-US" sz="2400" dirty="0">
              <a:solidFill>
                <a:srgbClr val="0000FF"/>
              </a:solidFill>
              <a:effectLst/>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文本框 302086"/>
          <p:cNvSpPr txBox="1"/>
          <p:nvPr/>
        </p:nvSpPr>
        <p:spPr>
          <a:xfrm>
            <a:off x="689928" y="2620963"/>
            <a:ext cx="5400675" cy="457200"/>
          </a:xfrm>
          <a:prstGeom prst="rect">
            <a:avLst/>
          </a:prstGeom>
          <a:noFill/>
          <a:ln w="9525">
            <a:noFill/>
          </a:ln>
        </p:spPr>
        <p:txBody>
          <a:bodyPr anchor="t">
            <a:spAutoFit/>
          </a:bodyPr>
          <a:p>
            <a:pPr>
              <a:spcBef>
                <a:spcPct val="50000"/>
              </a:spcBef>
              <a:buClr>
                <a:schemeClr val="bg1"/>
              </a:buClr>
            </a:pPr>
            <a:endParaRPr lang="zh-CN" altLang="zh-CN" sz="2400" u="sng" dirty="0">
              <a:latin typeface="Times New Roman" panose="02020603050405020304" charset="0"/>
              <a:ea typeface="宋体" panose="02010600030101010101" pitchFamily="2" charset="-122"/>
            </a:endParaRPr>
          </a:p>
        </p:txBody>
      </p:sp>
      <p:pic>
        <p:nvPicPr>
          <p:cNvPr id="12291" name="图片 302088" descr="200208130519_187921"/>
          <p:cNvPicPr>
            <a:picLocks noChangeAspect="1"/>
          </p:cNvPicPr>
          <p:nvPr/>
        </p:nvPicPr>
        <p:blipFill>
          <a:blip r:embed="rId1"/>
          <a:stretch>
            <a:fillRect/>
          </a:stretch>
        </p:blipFill>
        <p:spPr>
          <a:xfrm>
            <a:off x="6090603" y="2832100"/>
            <a:ext cx="2376487" cy="3025775"/>
          </a:xfrm>
          <a:prstGeom prst="rect">
            <a:avLst/>
          </a:prstGeom>
          <a:noFill/>
          <a:ln w="9525">
            <a:noFill/>
          </a:ln>
        </p:spPr>
      </p:pic>
      <p:sp>
        <p:nvSpPr>
          <p:cNvPr id="12292" name="矩形 302090"/>
          <p:cNvSpPr/>
          <p:nvPr/>
        </p:nvSpPr>
        <p:spPr>
          <a:xfrm>
            <a:off x="335280" y="1184910"/>
            <a:ext cx="8474075" cy="1119505"/>
          </a:xfrm>
          <a:prstGeom prst="rect">
            <a:avLst/>
          </a:prstGeom>
          <a:noFill/>
          <a:ln w="9525">
            <a:noFill/>
          </a:ln>
        </p:spPr>
        <p:txBody>
          <a:bodyPr anchor="t"/>
          <a:p>
            <a:pPr>
              <a:lnSpc>
                <a:spcPct val="150000"/>
              </a:lnSpc>
            </a:pPr>
            <a:r>
              <a:rPr lang="en-US" altLang="zh-CN" sz="2000" b="1">
                <a:solidFill>
                  <a:srgbClr val="0000FF"/>
                </a:solidFill>
                <a:latin typeface="楷体" panose="02010609060101010101" charset="-122"/>
                <a:ea typeface="楷体" panose="02010609060101010101" charset="-122"/>
              </a:rPr>
              <a:t>     </a:t>
            </a:r>
            <a:r>
              <a:rPr lang="en-US" altLang="zh-CN" sz="2400" dirty="0">
                <a:solidFill>
                  <a:srgbClr val="0000FF"/>
                </a:solidFill>
                <a:latin typeface="微软雅黑" panose="020B0503020204020204" charset="-122"/>
                <a:ea typeface="微软雅黑" panose="020B0503020204020204" charset="-122"/>
              </a:rPr>
              <a:t>60</a:t>
            </a:r>
            <a:r>
              <a:rPr lang="zh-CN" altLang="en-US" sz="2400" dirty="0">
                <a:solidFill>
                  <a:srgbClr val="0000FF"/>
                </a:solidFill>
                <a:latin typeface="微软雅黑" panose="020B0503020204020204" charset="-122"/>
                <a:ea typeface="微软雅黑" panose="020B0503020204020204" charset="-122"/>
              </a:rPr>
              <a:t>年代党的指导思想方面</a:t>
            </a:r>
            <a:r>
              <a:rPr lang="zh-CN" altLang="en-US" sz="2400" dirty="0">
                <a:solidFill>
                  <a:srgbClr val="FF0000"/>
                </a:solidFill>
                <a:latin typeface="微软雅黑" panose="020B0503020204020204" charset="-122"/>
                <a:ea typeface="微软雅黑" panose="020B0503020204020204" charset="-122"/>
              </a:rPr>
              <a:t>“左”的倾向不断发展</a:t>
            </a:r>
            <a:r>
              <a:rPr lang="zh-CN" altLang="en-US" sz="2400" dirty="0">
                <a:solidFill>
                  <a:srgbClr val="0000FF"/>
                </a:solidFill>
                <a:latin typeface="微软雅黑" panose="020B0503020204020204" charset="-122"/>
                <a:ea typeface="微软雅黑" panose="020B0503020204020204" charset="-122"/>
              </a:rPr>
              <a:t>，在我国社会主义发展阶段问题的认识上再走弯路。</a:t>
            </a:r>
            <a:endParaRPr lang="zh-CN" altLang="en-US" sz="2400" dirty="0">
              <a:solidFill>
                <a:srgbClr val="0000FF"/>
              </a:solidFill>
              <a:latin typeface="微软雅黑" panose="020B0503020204020204" charset="-122"/>
              <a:ea typeface="微软雅黑" panose="020B0503020204020204" charset="-122"/>
            </a:endParaRPr>
          </a:p>
        </p:txBody>
      </p:sp>
      <p:pic>
        <p:nvPicPr>
          <p:cNvPr id="12293" name="图片 302098" descr="b76dfed4c2071a0fa18bb72d"/>
          <p:cNvPicPr>
            <a:picLocks noChangeAspect="1"/>
          </p:cNvPicPr>
          <p:nvPr/>
        </p:nvPicPr>
        <p:blipFill>
          <a:blip r:embed="rId2"/>
          <a:stretch>
            <a:fillRect/>
          </a:stretch>
        </p:blipFill>
        <p:spPr>
          <a:xfrm>
            <a:off x="547053" y="2833688"/>
            <a:ext cx="2122487" cy="3024187"/>
          </a:xfrm>
          <a:prstGeom prst="rect">
            <a:avLst/>
          </a:prstGeom>
          <a:noFill/>
          <a:ln w="9525">
            <a:noFill/>
          </a:ln>
        </p:spPr>
      </p:pic>
      <p:pic>
        <p:nvPicPr>
          <p:cNvPr id="12294" name="图片 302104" descr="20120413022717262"/>
          <p:cNvPicPr>
            <a:picLocks noChangeAspect="1"/>
          </p:cNvPicPr>
          <p:nvPr/>
        </p:nvPicPr>
        <p:blipFill>
          <a:blip r:embed="rId3"/>
          <a:stretch>
            <a:fillRect/>
          </a:stretch>
        </p:blipFill>
        <p:spPr>
          <a:xfrm>
            <a:off x="2887028" y="4779963"/>
            <a:ext cx="3078162" cy="1584325"/>
          </a:xfrm>
          <a:prstGeom prst="rect">
            <a:avLst/>
          </a:prstGeom>
          <a:noFill/>
          <a:ln w="9525">
            <a:noFill/>
          </a:ln>
        </p:spPr>
      </p:pic>
      <p:pic>
        <p:nvPicPr>
          <p:cNvPr id="12295" name="图片 302108" descr="mb00189778"/>
          <p:cNvPicPr>
            <a:picLocks noChangeAspect="1"/>
          </p:cNvPicPr>
          <p:nvPr/>
        </p:nvPicPr>
        <p:blipFill>
          <a:blip r:embed="rId4"/>
          <a:stretch>
            <a:fillRect/>
          </a:stretch>
        </p:blipFill>
        <p:spPr>
          <a:xfrm rot="814053">
            <a:off x="3083878" y="2589213"/>
            <a:ext cx="2663825" cy="1998662"/>
          </a:xfrm>
          <a:prstGeom prst="rect">
            <a:avLst/>
          </a:prstGeom>
          <a:noFill/>
          <a:ln w="9525">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图片 4" descr="一张已经泛黄破损的《红星报》.jpg"/>
          <p:cNvPicPr>
            <a:picLocks noChangeAspect="1"/>
          </p:cNvPicPr>
          <p:nvPr/>
        </p:nvPicPr>
        <p:blipFill>
          <a:blip r:embed="rId1"/>
          <a:stretch>
            <a:fillRect/>
          </a:stretch>
        </p:blipFill>
        <p:spPr>
          <a:xfrm rot="1224496">
            <a:off x="1189038" y="1089978"/>
            <a:ext cx="1517650" cy="2232025"/>
          </a:xfrm>
          <a:prstGeom prst="rect">
            <a:avLst/>
          </a:prstGeom>
          <a:noFill/>
          <a:ln w="76200" cap="flat" cmpd="sng">
            <a:solidFill>
              <a:srgbClr val="C00000"/>
            </a:solidFill>
            <a:prstDash val="solid"/>
            <a:miter/>
            <a:headEnd type="none" w="med" len="med"/>
            <a:tailEnd type="none" w="med" len="med"/>
          </a:ln>
        </p:spPr>
      </p:pic>
      <p:sp>
        <p:nvSpPr>
          <p:cNvPr id="18434" name="矩形 6"/>
          <p:cNvSpPr/>
          <p:nvPr/>
        </p:nvSpPr>
        <p:spPr>
          <a:xfrm>
            <a:off x="99060" y="3248025"/>
            <a:ext cx="3040063" cy="368300"/>
          </a:xfrm>
          <a:prstGeom prst="rect">
            <a:avLst/>
          </a:prstGeom>
          <a:solidFill>
            <a:schemeClr val="accent3">
              <a:lumMod val="95000"/>
            </a:schemeClr>
          </a:solidFill>
          <a:ln w="9525">
            <a:noFill/>
          </a:ln>
        </p:spPr>
        <p:txBody>
          <a:bodyPr wrap="square" anchor="t">
            <a:spAutoFit/>
          </a:bodyPr>
          <a:p>
            <a:pPr algn="ctr" fontAlgn="base"/>
            <a:r>
              <a:rPr lang="zh-CN" altLang="en-US" b="1" strike="noStrike" noProof="1" dirty="0">
                <a:solidFill>
                  <a:srgbClr val="FF0000"/>
                </a:solidFill>
                <a:latin typeface="楷体" panose="02010609060101010101" charset="-122"/>
                <a:ea typeface="楷体" panose="02010609060101010101" charset="-122"/>
                <a:cs typeface="+mn-cs"/>
              </a:rPr>
              <a:t>一张泛黄破损的</a:t>
            </a:r>
            <a:r>
              <a:rPr lang="en-US" altLang="zh-CN" b="1" strike="noStrike" noProof="1" dirty="0">
                <a:solidFill>
                  <a:srgbClr val="FF0000"/>
                </a:solidFill>
                <a:latin typeface="楷体" panose="02010609060101010101" charset="-122"/>
                <a:ea typeface="楷体" panose="02010609060101010101" charset="-122"/>
                <a:cs typeface="+mn-cs"/>
              </a:rPr>
              <a:t>《</a:t>
            </a:r>
            <a:r>
              <a:rPr lang="zh-CN" altLang="en-US" b="1" strike="noStrike" noProof="1" dirty="0">
                <a:solidFill>
                  <a:srgbClr val="FF0000"/>
                </a:solidFill>
                <a:latin typeface="楷体" panose="02010609060101010101" charset="-122"/>
                <a:ea typeface="楷体" panose="02010609060101010101" charset="-122"/>
                <a:cs typeface="+mn-cs"/>
              </a:rPr>
              <a:t>红星报</a:t>
            </a:r>
            <a:r>
              <a:rPr lang="en-US" altLang="zh-CN" b="1" strike="noStrike" noProof="1" dirty="0">
                <a:solidFill>
                  <a:srgbClr val="FF0000"/>
                </a:solidFill>
                <a:latin typeface="楷体" panose="02010609060101010101" charset="-122"/>
                <a:ea typeface="楷体" panose="02010609060101010101" charset="-122"/>
                <a:cs typeface="+mn-cs"/>
              </a:rPr>
              <a:t>》</a:t>
            </a:r>
            <a:r>
              <a:rPr lang="en-US" altLang="zh-CN" b="1" strike="noStrike" noProof="1" dirty="0">
                <a:solidFill>
                  <a:srgbClr val="960000"/>
                </a:solidFill>
                <a:latin typeface="楷体_GB2312" pitchFamily="49" charset="-122"/>
                <a:ea typeface="楷体_GB2312" pitchFamily="49" charset="-122"/>
                <a:cs typeface="+mn-cs"/>
              </a:rPr>
              <a:t> </a:t>
            </a:r>
            <a:endParaRPr lang="en-US" altLang="zh-CN" b="1" strike="noStrike" noProof="1" dirty="0">
              <a:solidFill>
                <a:srgbClr val="960000"/>
              </a:solidFill>
              <a:latin typeface="楷体_GB2312" pitchFamily="49" charset="-122"/>
              <a:ea typeface="楷体_GB2312" pitchFamily="49" charset="-122"/>
            </a:endParaRPr>
          </a:p>
        </p:txBody>
      </p:sp>
      <p:sp>
        <p:nvSpPr>
          <p:cNvPr id="18435" name="矩形 11"/>
          <p:cNvSpPr/>
          <p:nvPr/>
        </p:nvSpPr>
        <p:spPr>
          <a:xfrm>
            <a:off x="3813810" y="6613525"/>
            <a:ext cx="4572000" cy="400050"/>
          </a:xfrm>
          <a:prstGeom prst="rect">
            <a:avLst/>
          </a:prstGeom>
          <a:noFill/>
          <a:ln w="9525">
            <a:noFill/>
          </a:ln>
        </p:spPr>
        <p:txBody>
          <a:bodyPr anchor="t">
            <a:spAutoFit/>
          </a:bodyPr>
          <a:p>
            <a:r>
              <a:rPr lang="en-US" altLang="zh-CN" sz="2000" dirty="0">
                <a:solidFill>
                  <a:srgbClr val="960000"/>
                </a:solidFill>
                <a:latin typeface="Times New Roman" panose="02020603050405020304" charset="0"/>
                <a:ea typeface="华文新魏" pitchFamily="2" charset="-122"/>
              </a:rPr>
              <a:t>           </a:t>
            </a:r>
            <a:endParaRPr lang="en-US" altLang="zh-CN" sz="2000" dirty="0">
              <a:solidFill>
                <a:srgbClr val="960000"/>
              </a:solidFill>
              <a:latin typeface="Times New Roman" panose="02020603050405020304" charset="0"/>
              <a:ea typeface="华文新魏" pitchFamily="2" charset="-122"/>
            </a:endParaRPr>
          </a:p>
        </p:txBody>
      </p:sp>
      <p:pic>
        <p:nvPicPr>
          <p:cNvPr id="18436" name="图片 3" descr="中国工农红军总政治部旧址，人民军队第一张报纸《红星报》在此创办.jpg"/>
          <p:cNvPicPr>
            <a:picLocks noChangeAspect="1"/>
          </p:cNvPicPr>
          <p:nvPr/>
        </p:nvPicPr>
        <p:blipFill>
          <a:blip r:embed="rId2"/>
          <a:stretch>
            <a:fillRect/>
          </a:stretch>
        </p:blipFill>
        <p:spPr>
          <a:xfrm>
            <a:off x="3813810" y="4079875"/>
            <a:ext cx="3086100" cy="2117725"/>
          </a:xfrm>
          <a:prstGeom prst="rect">
            <a:avLst/>
          </a:prstGeom>
          <a:noFill/>
          <a:ln w="76200" cap="flat" cmpd="sng">
            <a:noFill/>
            <a:prstDash val="solid"/>
            <a:miter/>
            <a:headEnd type="none" w="med" len="med"/>
            <a:tailEnd type="none" w="med" len="med"/>
          </a:ln>
        </p:spPr>
      </p:pic>
      <p:sp>
        <p:nvSpPr>
          <p:cNvPr id="18437" name="矩形 13"/>
          <p:cNvSpPr/>
          <p:nvPr/>
        </p:nvSpPr>
        <p:spPr>
          <a:xfrm>
            <a:off x="7025640" y="4677410"/>
            <a:ext cx="2127250" cy="922020"/>
          </a:xfrm>
          <a:prstGeom prst="rect">
            <a:avLst/>
          </a:prstGeom>
          <a:solidFill>
            <a:schemeClr val="accent3">
              <a:lumMod val="95000"/>
            </a:schemeClr>
          </a:solidFill>
          <a:ln w="9525">
            <a:noFill/>
          </a:ln>
        </p:spPr>
        <p:txBody>
          <a:bodyPr wrap="square" anchor="t">
            <a:spAutoFit/>
          </a:bodyPr>
          <a:p>
            <a:pPr algn="ctr" fontAlgn="base"/>
            <a:r>
              <a:rPr lang="zh-CN" altLang="en-US" b="1" strike="noStrike" noProof="1" dirty="0">
                <a:solidFill>
                  <a:srgbClr val="FF0000"/>
                </a:solidFill>
                <a:latin typeface="楷体" panose="02010609060101010101" charset="-122"/>
                <a:ea typeface="楷体" panose="02010609060101010101" charset="-122"/>
                <a:cs typeface="+mn-cs"/>
              </a:rPr>
              <a:t>中国工农红军总政治部旧址</a:t>
            </a:r>
            <a:r>
              <a:rPr lang="en-US" altLang="zh-CN" b="1" strike="noStrike" noProof="1" dirty="0">
                <a:solidFill>
                  <a:srgbClr val="FF0000"/>
                </a:solidFill>
                <a:latin typeface="楷体" panose="02010609060101010101" charset="-122"/>
                <a:ea typeface="楷体" panose="02010609060101010101" charset="-122"/>
                <a:cs typeface="+mn-cs"/>
              </a:rPr>
              <a:t>《</a:t>
            </a:r>
            <a:r>
              <a:rPr lang="zh-CN" altLang="en-US" b="1" strike="noStrike" noProof="1" dirty="0">
                <a:solidFill>
                  <a:srgbClr val="FF0000"/>
                </a:solidFill>
                <a:latin typeface="楷体" panose="02010609060101010101" charset="-122"/>
                <a:ea typeface="楷体" panose="02010609060101010101" charset="-122"/>
                <a:cs typeface="+mn-cs"/>
              </a:rPr>
              <a:t>红星报</a:t>
            </a:r>
            <a:r>
              <a:rPr lang="en-US" altLang="zh-CN" b="1" strike="noStrike" noProof="1" dirty="0">
                <a:solidFill>
                  <a:srgbClr val="FF0000"/>
                </a:solidFill>
                <a:latin typeface="楷体" panose="02010609060101010101" charset="-122"/>
                <a:ea typeface="楷体" panose="02010609060101010101" charset="-122"/>
                <a:cs typeface="+mn-cs"/>
              </a:rPr>
              <a:t>》</a:t>
            </a:r>
            <a:r>
              <a:rPr lang="zh-CN" altLang="en-US" b="1" strike="noStrike" noProof="1" dirty="0">
                <a:solidFill>
                  <a:srgbClr val="FF0000"/>
                </a:solidFill>
                <a:latin typeface="楷体" panose="02010609060101010101" charset="-122"/>
                <a:ea typeface="楷体" panose="02010609060101010101" charset="-122"/>
                <a:cs typeface="+mn-cs"/>
              </a:rPr>
              <a:t>在此创办</a:t>
            </a:r>
            <a:endParaRPr lang="zh-CN" altLang="en-US" b="1" strike="noStrike" noProof="1" dirty="0">
              <a:solidFill>
                <a:srgbClr val="FF0000"/>
              </a:solidFill>
              <a:latin typeface="楷体" panose="02010609060101010101" charset="-122"/>
              <a:ea typeface="楷体" panose="02010609060101010101" charset="-122"/>
            </a:endParaRPr>
          </a:p>
        </p:txBody>
      </p:sp>
      <p:sp>
        <p:nvSpPr>
          <p:cNvPr id="15" name="圆角矩形 14"/>
          <p:cNvSpPr>
            <a:spLocks noChangeArrowheads="1"/>
          </p:cNvSpPr>
          <p:nvPr/>
        </p:nvSpPr>
        <p:spPr bwMode="auto">
          <a:xfrm>
            <a:off x="3629025" y="1087120"/>
            <a:ext cx="5288280" cy="2835910"/>
          </a:xfrm>
          <a:prstGeom prst="roundRect">
            <a:avLst>
              <a:gd name="adj" fmla="val 9773"/>
            </a:avLst>
          </a:prstGeom>
          <a:noFill/>
          <a:ln w="76200" algn="ctr">
            <a:noFill/>
            <a:round/>
          </a:ln>
        </p:spPr>
        <p:txBody>
          <a:bodyPr/>
          <a:p>
            <a:pPr marL="0" marR="0" lvl="0" indent="0" algn="ctr"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1">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2400" b="1" i="0" u="none" strike="noStrike" kern="1200" cap="none" spc="0" normalizeH="0" baseline="0" noProof="1">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rPr>
              <a:t>一起 ”：进入中央</a:t>
            </a:r>
            <a:endParaRPr kumimoji="0" lang="zh-CN" altLang="en-US" sz="2400" b="1" i="0" u="none" strike="noStrike" kern="1200" cap="none" spc="0" normalizeH="0" baseline="0" noProof="1">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rgbClr val="0000FF"/>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1933</a:t>
            </a:r>
            <a:r>
              <a:rPr kumimoji="0" lang="zh-CN" altLang="en-US"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年夏天，得到临时党中央王稼祥等人的肯定，上调到中央军委总政治部任秘书长，并主编</a:t>
            </a:r>
            <a:r>
              <a:rPr kumimoji="0" lang="en-US" altLang="zh-CN"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红星报</a:t>
            </a:r>
            <a:r>
              <a:rPr kumimoji="0" lang="en-US" altLang="zh-CN"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en-US" altLang="zh-CN"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1934</a:t>
            </a:r>
            <a:r>
              <a:rPr kumimoji="0" lang="zh-CN" altLang="en-US" sz="24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年年底经毛泽东提议，当上了中共中央秘书长。</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endPar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18439" name="图片 729096" descr="201161314325415"/>
          <p:cNvPicPr>
            <a:picLocks noChangeAspect="1"/>
          </p:cNvPicPr>
          <p:nvPr/>
        </p:nvPicPr>
        <p:blipFill>
          <a:blip r:embed="rId3"/>
          <a:stretch>
            <a:fillRect/>
          </a:stretch>
        </p:blipFill>
        <p:spPr>
          <a:xfrm>
            <a:off x="1141095" y="3837940"/>
            <a:ext cx="2064385" cy="2607310"/>
          </a:xfrm>
          <a:prstGeom prst="rect">
            <a:avLst/>
          </a:prstGeom>
          <a:noFill/>
          <a:ln w="9525">
            <a:noFill/>
          </a:ln>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551815"/>
          </a:xfrm>
        </p:spPr>
        <p:txBody>
          <a:bodyPr/>
          <a:p>
            <a:r>
              <a:rPr lang="en-US" altLang="zh-CN" sz="2400" dirty="0">
                <a:solidFill>
                  <a:schemeClr val="accent2">
                    <a:lumMod val="75000"/>
                  </a:schemeClr>
                </a:solidFill>
                <a:latin typeface="微软雅黑" panose="020B0503020204020204" charset="-122"/>
                <a:ea typeface="微软雅黑" panose="020B0503020204020204" charset="-122"/>
                <a:sym typeface="宋体" panose="02010600030101010101" pitchFamily="2" charset="-122"/>
              </a:rPr>
              <a:t>2</a:t>
            </a:r>
            <a:r>
              <a:rPr lang="zh-CN" altLang="en-US" sz="2400" dirty="0">
                <a:solidFill>
                  <a:schemeClr val="accent2">
                    <a:lumMod val="75000"/>
                  </a:schemeClr>
                </a:solidFill>
                <a:latin typeface="微软雅黑" panose="020B0503020204020204" charset="-122"/>
                <a:ea typeface="微软雅黑" panose="020B0503020204020204" charset="-122"/>
                <a:sym typeface="宋体" panose="02010600030101010101" pitchFamily="2" charset="-122"/>
              </a:rPr>
              <a:t>）社会主义初级阶段理论的形成</a:t>
            </a:r>
            <a:endParaRPr lang="zh-CN" altLang="en-US" sz="2400" dirty="0">
              <a:solidFill>
                <a:schemeClr val="accent2">
                  <a:lumMod val="75000"/>
                </a:schemeClr>
              </a:solidFill>
              <a:latin typeface="微软雅黑" panose="020B0503020204020204" charset="-122"/>
              <a:ea typeface="微软雅黑" panose="020B0503020204020204" charset="-122"/>
              <a:sym typeface="宋体" panose="02010600030101010101" pitchFamily="2" charset="-122"/>
            </a:endParaRPr>
          </a:p>
        </p:txBody>
      </p:sp>
      <p:sp>
        <p:nvSpPr>
          <p:cNvPr id="13318" name="矩形 302090"/>
          <p:cNvSpPr/>
          <p:nvPr/>
        </p:nvSpPr>
        <p:spPr>
          <a:xfrm>
            <a:off x="905510" y="2858453"/>
            <a:ext cx="2132013" cy="3208337"/>
          </a:xfrm>
          <a:prstGeom prst="rect">
            <a:avLst/>
          </a:prstGeom>
          <a:solidFill>
            <a:schemeClr val="accent2">
              <a:lumMod val="20000"/>
              <a:lumOff val="80000"/>
            </a:schemeClr>
          </a:solidFill>
          <a:ln w="9525">
            <a:noFill/>
          </a:ln>
        </p:spPr>
        <p:txBody>
          <a:bodyPr anchor="t"/>
          <a:p>
            <a:pPr>
              <a:lnSpc>
                <a:spcPct val="125000"/>
              </a:lnSpc>
            </a:pPr>
            <a:r>
              <a:rPr lang="en-US" altLang="zh-CN" sz="2000" b="1">
                <a:solidFill>
                  <a:srgbClr val="0000FF"/>
                </a:solidFill>
                <a:latin typeface="楷体" panose="02010609060101010101" charset="-122"/>
                <a:ea typeface="楷体" panose="02010609060101010101" charset="-122"/>
              </a:rPr>
              <a:t>  </a:t>
            </a:r>
            <a:r>
              <a:rPr lang="zh-CN" altLang="en-US" sz="2000" b="1">
                <a:solidFill>
                  <a:srgbClr val="0000FF"/>
                </a:solidFill>
                <a:latin typeface="楷体" panose="02010609060101010101" charset="-122"/>
                <a:ea typeface="楷体" panose="02010609060101010101" charset="-122"/>
              </a:rPr>
              <a:t>十一届三中全会后，一系列新政策虽然在实践中取得明显成效。然而在理论上却同过去人们对社会主义的理解产生了冲突。</a:t>
            </a:r>
            <a:endParaRPr lang="zh-CN" altLang="en-US" sz="2000" b="1" dirty="0">
              <a:solidFill>
                <a:srgbClr val="0000FF"/>
              </a:solidFill>
              <a:latin typeface="楷体" panose="02010609060101010101" charset="-122"/>
              <a:ea typeface="楷体" panose="02010609060101010101" charset="-122"/>
            </a:endParaRPr>
          </a:p>
        </p:txBody>
      </p:sp>
      <p:sp>
        <p:nvSpPr>
          <p:cNvPr id="13319" name="椭圆 12304"/>
          <p:cNvSpPr/>
          <p:nvPr/>
        </p:nvSpPr>
        <p:spPr>
          <a:xfrm>
            <a:off x="211773" y="3437890"/>
            <a:ext cx="693737" cy="1073150"/>
          </a:xfrm>
          <a:prstGeom prst="ellipse">
            <a:avLst/>
          </a:prstGeom>
          <a:solidFill>
            <a:srgbClr val="C00000"/>
          </a:solidFill>
          <a:ln w="9525"/>
          <a:scene3d>
            <a:camera prst="legacyObliqueTopLeft">
              <a:rot lat="0" lon="0" rev="0"/>
            </a:camera>
            <a:lightRig rig="legacyFlat3" dir="t"/>
          </a:scene3d>
          <a:sp3d extrusionH="430200" prstMaterial="legacyMatte">
            <a:bevelT w="13500" h="13500" prst="angle"/>
            <a:bevelB w="13500" h="13500" prst="angle"/>
            <a:extrusionClr>
              <a:srgbClr val="CCFFCC"/>
            </a:extrusionClr>
          </a:sp3d>
        </p:spPr>
        <p:txBody>
          <a:bodyPr vert="eaVert" wrap="square" anchor="ctr">
            <a:spAutoFit/>
            <a:flatTx/>
          </a:bodyPr>
          <a:p>
            <a:r>
              <a:rPr lang="zh-CN" altLang="en-US" sz="2000" b="1">
                <a:solidFill>
                  <a:schemeClr val="bg1"/>
                </a:solidFill>
                <a:latin typeface="楷体" panose="02010609060101010101" charset="-122"/>
                <a:ea typeface="楷体" panose="02010609060101010101" charset="-122"/>
              </a:rPr>
              <a:t>背 景</a:t>
            </a:r>
            <a:endParaRPr lang="zh-CN" altLang="en-US" sz="2000" b="1">
              <a:solidFill>
                <a:schemeClr val="bg1"/>
              </a:solidFill>
              <a:latin typeface="楷体" panose="02010609060101010101" charset="-122"/>
              <a:ea typeface="楷体" panose="02010609060101010101" charset="-122"/>
            </a:endParaRPr>
          </a:p>
        </p:txBody>
      </p:sp>
      <p:sp>
        <p:nvSpPr>
          <p:cNvPr id="13320" name="文本框 169985"/>
          <p:cNvSpPr txBox="1"/>
          <p:nvPr/>
        </p:nvSpPr>
        <p:spPr>
          <a:xfrm>
            <a:off x="3148648" y="3188653"/>
            <a:ext cx="3251200" cy="1322387"/>
          </a:xfrm>
          <a:prstGeom prst="rect">
            <a:avLst/>
          </a:prstGeom>
          <a:gradFill rotWithShape="1">
            <a:gsLst>
              <a:gs pos="0">
                <a:srgbClr val="00FF00"/>
              </a:gs>
              <a:gs pos="100000">
                <a:schemeClr val="bg1"/>
              </a:gs>
            </a:gsLst>
            <a:path path="shape">
              <a:fillToRect l="50000" t="50000" r="50000" b="50000"/>
            </a:path>
            <a:tileRect/>
          </a:gradFill>
          <a:ln w="38100" cap="flat" cmpd="sng">
            <a:noFill/>
            <a:prstDash val="solid"/>
            <a:miter/>
            <a:headEnd type="none" w="med" len="med"/>
            <a:tailEnd type="none" w="med" len="med"/>
          </a:ln>
        </p:spPr>
        <p:txBody>
          <a:bodyPr wrap="square" anchor="t">
            <a:spAutoFit/>
          </a:bodyPr>
          <a:p>
            <a:pPr algn="just">
              <a:lnSpc>
                <a:spcPct val="125000"/>
              </a:lnSpc>
              <a:buClr>
                <a:schemeClr val="bg1"/>
              </a:buClr>
            </a:pPr>
            <a:r>
              <a:rPr lang="en-US" altLang="zh-CN" sz="2400" b="1">
                <a:solidFill>
                  <a:srgbClr val="0000FF"/>
                </a:solidFill>
                <a:latin typeface="华文行楷" pitchFamily="2" charset="-122"/>
                <a:ea typeface="华文行楷" pitchFamily="2" charset="-122"/>
              </a:rPr>
              <a:t>   </a:t>
            </a:r>
            <a:r>
              <a:rPr lang="zh-CN" altLang="en-US" sz="2000" b="1">
                <a:solidFill>
                  <a:srgbClr val="FF0000"/>
                </a:solidFill>
                <a:latin typeface="幼圆" pitchFamily="49" charset="-122"/>
                <a:ea typeface="幼圆" pitchFamily="49" charset="-122"/>
              </a:rPr>
              <a:t>有些人</a:t>
            </a:r>
            <a:r>
              <a:rPr lang="zh-CN" altLang="en-US" sz="2000" b="1">
                <a:solidFill>
                  <a:srgbClr val="0000FF"/>
                </a:solidFill>
                <a:latin typeface="幼圆" pitchFamily="49" charset="-122"/>
                <a:ea typeface="幼圆" pitchFamily="49" charset="-122"/>
              </a:rPr>
              <a:t>：怀疑改革开放的路线和政策是否符合马克思主义</a:t>
            </a:r>
            <a:endParaRPr lang="zh-CN" altLang="en-US" sz="2000" b="1">
              <a:solidFill>
                <a:srgbClr val="0000FF"/>
              </a:solidFill>
              <a:latin typeface="幼圆" pitchFamily="49" charset="-122"/>
              <a:ea typeface="幼圆" pitchFamily="49" charset="-122"/>
            </a:endParaRPr>
          </a:p>
        </p:txBody>
      </p:sp>
      <p:sp>
        <p:nvSpPr>
          <p:cNvPr id="13321" name="文本框 169985"/>
          <p:cNvSpPr txBox="1"/>
          <p:nvPr/>
        </p:nvSpPr>
        <p:spPr>
          <a:xfrm>
            <a:off x="3148648" y="4907915"/>
            <a:ext cx="3251200" cy="936625"/>
          </a:xfrm>
          <a:prstGeom prst="rect">
            <a:avLst/>
          </a:prstGeom>
          <a:gradFill rotWithShape="1">
            <a:gsLst>
              <a:gs pos="0">
                <a:srgbClr val="00FF00"/>
              </a:gs>
              <a:gs pos="100000">
                <a:schemeClr val="bg1"/>
              </a:gs>
            </a:gsLst>
            <a:path path="shape">
              <a:fillToRect l="50000" t="50000" r="50000" b="50000"/>
            </a:path>
            <a:tileRect/>
          </a:gradFill>
          <a:ln w="38100" cap="flat" cmpd="sng">
            <a:noFill/>
            <a:prstDash val="solid"/>
            <a:miter/>
            <a:headEnd type="none" w="med" len="med"/>
            <a:tailEnd type="none" w="med" len="med"/>
          </a:ln>
        </p:spPr>
        <p:txBody>
          <a:bodyPr wrap="square" anchor="t">
            <a:spAutoFit/>
          </a:bodyPr>
          <a:p>
            <a:pPr algn="just">
              <a:lnSpc>
                <a:spcPct val="125000"/>
              </a:lnSpc>
              <a:buClr>
                <a:schemeClr val="bg1"/>
              </a:buClr>
            </a:pPr>
            <a:r>
              <a:rPr lang="en-US" altLang="zh-CN" sz="2400" b="1">
                <a:solidFill>
                  <a:srgbClr val="FF0000"/>
                </a:solidFill>
                <a:latin typeface="华文行楷" pitchFamily="2" charset="-122"/>
                <a:ea typeface="华文行楷" pitchFamily="2" charset="-122"/>
              </a:rPr>
              <a:t>   </a:t>
            </a:r>
            <a:r>
              <a:rPr lang="zh-CN" altLang="en-US" sz="2000" b="1">
                <a:solidFill>
                  <a:srgbClr val="FF0000"/>
                </a:solidFill>
                <a:latin typeface="幼圆" pitchFamily="49" charset="-122"/>
                <a:ea typeface="幼圆" pitchFamily="49" charset="-122"/>
              </a:rPr>
              <a:t>另一些人</a:t>
            </a:r>
            <a:r>
              <a:rPr lang="zh-CN" altLang="en-US" sz="2000" b="1">
                <a:solidFill>
                  <a:srgbClr val="0000FF"/>
                </a:solidFill>
                <a:latin typeface="幼圆" pitchFamily="49" charset="-122"/>
                <a:ea typeface="幼圆" pitchFamily="49" charset="-122"/>
              </a:rPr>
              <a:t>：否定坚持社会主义方向和道路的必要性</a:t>
            </a:r>
            <a:endParaRPr lang="zh-CN" altLang="en-US" sz="2000" b="1">
              <a:solidFill>
                <a:srgbClr val="0000FF"/>
              </a:solidFill>
              <a:latin typeface="幼圆" pitchFamily="49" charset="-122"/>
              <a:ea typeface="幼圆" pitchFamily="49" charset="-122"/>
            </a:endParaRPr>
          </a:p>
        </p:txBody>
      </p:sp>
      <p:sp>
        <p:nvSpPr>
          <p:cNvPr id="13322" name="文本框 169995"/>
          <p:cNvSpPr txBox="1"/>
          <p:nvPr/>
        </p:nvSpPr>
        <p:spPr>
          <a:xfrm>
            <a:off x="7892415" y="3108960"/>
            <a:ext cx="1106170" cy="2957830"/>
          </a:xfrm>
          <a:prstGeom prst="rect">
            <a:avLst/>
          </a:prstGeom>
          <a:solidFill>
            <a:srgbClr val="FFCCFF"/>
          </a:solidFill>
          <a:ln w="38100" cap="flat" cmpd="sng">
            <a:noFill/>
            <a:prstDash val="solid"/>
            <a:miter/>
            <a:headEnd type="none" w="med" len="med"/>
            <a:tailEnd type="none" w="med" len="med"/>
          </a:ln>
        </p:spPr>
        <p:txBody>
          <a:bodyPr vert="eaVert" wrap="square" anchor="t">
            <a:spAutoFit/>
          </a:bodyPr>
          <a:p>
            <a:pPr>
              <a:lnSpc>
                <a:spcPct val="125000"/>
              </a:lnSpc>
              <a:buClr>
                <a:schemeClr val="bg1"/>
              </a:buClr>
            </a:pPr>
            <a:r>
              <a:rPr lang="zh-CN" altLang="en-US" sz="2400" b="1" dirty="0">
                <a:solidFill>
                  <a:srgbClr val="FF0000"/>
                </a:solidFill>
                <a:latin typeface="幼圆" pitchFamily="49" charset="-122"/>
                <a:ea typeface="幼圆" pitchFamily="49" charset="-122"/>
              </a:rPr>
              <a:t>必须正确认识社会主义发展所处的阶段</a:t>
            </a:r>
            <a:endParaRPr lang="zh-CN" altLang="en-US" sz="2400" b="1" dirty="0">
              <a:solidFill>
                <a:srgbClr val="FF0000"/>
              </a:solidFill>
              <a:latin typeface="幼圆" pitchFamily="49" charset="-122"/>
              <a:ea typeface="幼圆" pitchFamily="49" charset="-122"/>
            </a:endParaRPr>
          </a:p>
        </p:txBody>
      </p:sp>
      <p:sp>
        <p:nvSpPr>
          <p:cNvPr id="4" name="右箭头 3"/>
          <p:cNvSpPr/>
          <p:nvPr/>
        </p:nvSpPr>
        <p:spPr>
          <a:xfrm>
            <a:off x="6466523" y="4511040"/>
            <a:ext cx="135890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3324" name="文本框 4"/>
          <p:cNvSpPr txBox="1"/>
          <p:nvPr/>
        </p:nvSpPr>
        <p:spPr>
          <a:xfrm>
            <a:off x="6533198" y="3682365"/>
            <a:ext cx="1062037" cy="584200"/>
          </a:xfrm>
          <a:prstGeom prst="rect">
            <a:avLst/>
          </a:prstGeom>
          <a:noFill/>
          <a:ln w="9525">
            <a:noFill/>
          </a:ln>
        </p:spPr>
        <p:txBody>
          <a:bodyPr wrap="square" anchor="t">
            <a:spAutoFit/>
          </a:bodyPr>
          <a:p>
            <a:r>
              <a:rPr lang="zh-CN" altLang="en-US" sz="1600" b="1">
                <a:solidFill>
                  <a:schemeClr val="tx1"/>
                </a:solidFill>
                <a:latin typeface="楷体" panose="02010609060101010101" charset="-122"/>
                <a:ea typeface="楷体" panose="02010609060101010101" charset="-122"/>
              </a:rPr>
              <a:t>坚持推进改革开放</a:t>
            </a:r>
            <a:endParaRPr lang="zh-CN" altLang="en-US" sz="1600" b="1">
              <a:solidFill>
                <a:schemeClr val="tx1"/>
              </a:solidFill>
              <a:latin typeface="楷体" panose="02010609060101010101" charset="-122"/>
              <a:ea typeface="楷体" panose="02010609060101010101" charset="-122"/>
            </a:endParaRPr>
          </a:p>
        </p:txBody>
      </p:sp>
      <p:sp>
        <p:nvSpPr>
          <p:cNvPr id="13325" name="文本框 5"/>
          <p:cNvSpPr txBox="1"/>
          <p:nvPr/>
        </p:nvSpPr>
        <p:spPr>
          <a:xfrm>
            <a:off x="6533198" y="5109528"/>
            <a:ext cx="1225550" cy="830262"/>
          </a:xfrm>
          <a:prstGeom prst="rect">
            <a:avLst/>
          </a:prstGeom>
          <a:noFill/>
          <a:ln w="9525">
            <a:noFill/>
          </a:ln>
        </p:spPr>
        <p:txBody>
          <a:bodyPr wrap="square" anchor="t">
            <a:spAutoFit/>
          </a:bodyPr>
          <a:p>
            <a:r>
              <a:rPr lang="zh-CN" altLang="en-US" sz="1600" b="1">
                <a:solidFill>
                  <a:schemeClr val="tx1"/>
                </a:solidFill>
                <a:latin typeface="楷体" panose="02010609060101010101" charset="-122"/>
                <a:ea typeface="楷体" panose="02010609060101010101" charset="-122"/>
              </a:rPr>
              <a:t>坚持改革开放的社会主义方向</a:t>
            </a:r>
            <a:endParaRPr lang="zh-CN" altLang="en-US" sz="1600" b="1">
              <a:solidFill>
                <a:schemeClr val="tx1"/>
              </a:solidFill>
              <a:latin typeface="楷体" panose="02010609060101010101" charset="-122"/>
              <a:ea typeface="楷体" panose="02010609060101010101" charset="-122"/>
            </a:endParaRPr>
          </a:p>
        </p:txBody>
      </p:sp>
      <p:sp>
        <p:nvSpPr>
          <p:cNvPr id="13313" name="文本框 165889"/>
          <p:cNvSpPr txBox="1"/>
          <p:nvPr/>
        </p:nvSpPr>
        <p:spPr>
          <a:xfrm>
            <a:off x="212090" y="1881505"/>
            <a:ext cx="8696325" cy="1014730"/>
          </a:xfrm>
          <a:prstGeom prst="rect">
            <a:avLst/>
          </a:prstGeom>
          <a:noFill/>
          <a:ln w="12700" cap="flat" cmpd="sng">
            <a:noFill/>
            <a:prstDash val="solid"/>
            <a:miter/>
            <a:headEnd type="none" w="med" len="med"/>
            <a:tailEnd type="none" w="med" len="med"/>
          </a:ln>
        </p:spPr>
        <p:txBody>
          <a:bodyPr wrap="square" anchor="t">
            <a:spAutoFit/>
          </a:bodyPr>
          <a:p>
            <a:pPr>
              <a:lnSpc>
                <a:spcPct val="125000"/>
              </a:lnSpc>
              <a:buClr>
                <a:schemeClr val="bg1"/>
              </a:buClr>
            </a:pPr>
            <a:r>
              <a:rPr lang="en-US" altLang="zh-CN" sz="1600" b="1" dirty="0">
                <a:solidFill>
                  <a:schemeClr val="accent2"/>
                </a:solidFill>
                <a:latin typeface="华文细黑" pitchFamily="2" charset="-122"/>
                <a:ea typeface="华文细黑" pitchFamily="2" charset="-122"/>
              </a:rPr>
              <a:t>  </a:t>
            </a:r>
            <a:r>
              <a:rPr lang="en-US" altLang="zh-CN" sz="2400" dirty="0">
                <a:solidFill>
                  <a:schemeClr val="accent2"/>
                </a:solidFill>
                <a:latin typeface="微软雅黑" panose="020B0503020204020204" charset="-122"/>
                <a:ea typeface="微软雅黑" panose="020B0503020204020204" charset="-122"/>
              </a:rPr>
              <a:t>     </a:t>
            </a:r>
            <a:r>
              <a:rPr lang="zh-CN" altLang="en-US" sz="2400" dirty="0">
                <a:solidFill>
                  <a:schemeClr val="tx1"/>
                </a:solidFill>
                <a:latin typeface="微软雅黑" panose="020B0503020204020204" charset="-122"/>
                <a:ea typeface="微软雅黑" panose="020B0503020204020204" charset="-122"/>
              </a:rPr>
              <a:t>十一届三中全会以后，邓小平提出，现在搞建设，要适合中国情况，走出一条中国式的现代化道路。</a:t>
            </a:r>
            <a:endParaRPr lang="zh-CN" altLang="en-US" sz="2400" dirty="0">
              <a:solidFill>
                <a:schemeClr val="tx1"/>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18770" y="1236345"/>
            <a:ext cx="8506460" cy="4148455"/>
          </a:xfrm>
        </p:spPr>
        <p:txBody>
          <a:bodyPr/>
          <a:p>
            <a:pPr marL="0" indent="0">
              <a:lnSpc>
                <a:spcPct val="130000"/>
              </a:lnSpc>
              <a:buNone/>
            </a:pPr>
            <a:r>
              <a:rPr lang="zh-CN" altLang="en-US" sz="2400" dirty="0">
                <a:solidFill>
                  <a:schemeClr val="tx1"/>
                </a:solidFill>
                <a:latin typeface="微软雅黑" panose="020B0503020204020204" charset="-122"/>
                <a:ea typeface="微软雅黑" panose="020B0503020204020204" charset="-122"/>
                <a:sym typeface="+mn-ea"/>
              </a:rPr>
              <a:t>       1980年邓小平指出：“不要离开现实和超越阶段采取一些‘左’的办法，这样是搞不成社会主义的”</a:t>
            </a:r>
            <a:endParaRPr lang="zh-CN" altLang="en-US" sz="2400" dirty="0">
              <a:solidFill>
                <a:schemeClr val="tx1"/>
              </a:solidFill>
              <a:latin typeface="微软雅黑" panose="020B0503020204020204" charset="-122"/>
              <a:ea typeface="微软雅黑" panose="020B0503020204020204" charset="-122"/>
              <a:sym typeface="+mn-ea"/>
            </a:endParaRPr>
          </a:p>
          <a:p>
            <a:pPr marL="0" indent="0">
              <a:lnSpc>
                <a:spcPct val="130000"/>
              </a:lnSpc>
              <a:buNone/>
            </a:pPr>
            <a:r>
              <a:rPr lang="zh-CN" altLang="en-US" sz="2400" dirty="0">
                <a:latin typeface="微软雅黑" panose="020B0503020204020204" charset="-122"/>
                <a:ea typeface="微软雅黑" panose="020B0503020204020204" charset="-122"/>
                <a:sym typeface="+mn-ea"/>
              </a:rPr>
              <a:t>      1981年十一届六中全会</a:t>
            </a:r>
            <a:r>
              <a:rPr lang="zh-CN" altLang="en-US" sz="2400" b="1" dirty="0">
                <a:solidFill>
                  <a:srgbClr val="FF0000"/>
                </a:solidFill>
                <a:latin typeface="微软雅黑" panose="020B0503020204020204" charset="-122"/>
                <a:ea typeface="微软雅黑" panose="020B0503020204020204" charset="-122"/>
                <a:sym typeface="+mn-ea"/>
              </a:rPr>
              <a:t>《关于建国以来党的若干历史问题的决议》</a:t>
            </a:r>
            <a:r>
              <a:rPr lang="zh-CN" altLang="en-US" sz="2400" dirty="0">
                <a:latin typeface="微软雅黑" panose="020B0503020204020204" charset="-122"/>
                <a:ea typeface="微软雅黑" panose="020B0503020204020204" charset="-122"/>
                <a:sym typeface="+mn-ea"/>
              </a:rPr>
              <a:t>，第一次明确指出“我国的社会主义制度还是处于初级阶段”的论断。</a:t>
            </a:r>
            <a:endParaRPr lang="zh-CN" altLang="en-US" sz="2400" dirty="0">
              <a:solidFill>
                <a:schemeClr val="tx1"/>
              </a:solidFill>
              <a:latin typeface="微软雅黑" panose="020B0503020204020204" charset="-122"/>
              <a:ea typeface="微软雅黑" panose="020B0503020204020204" charset="-122"/>
              <a:sym typeface="+mn-ea"/>
            </a:endParaRPr>
          </a:p>
          <a:p>
            <a:pPr marL="0" indent="0">
              <a:lnSpc>
                <a:spcPct val="130000"/>
              </a:lnSpc>
              <a:buNone/>
            </a:pPr>
            <a:r>
              <a:rPr lang="en-US" altLang="zh-CN" sz="2400" dirty="0">
                <a:solidFill>
                  <a:schemeClr val="accent2"/>
                </a:solidFill>
                <a:latin typeface="微软雅黑" panose="020B0503020204020204" charset="-122"/>
                <a:ea typeface="微软雅黑" panose="020B0503020204020204" charset="-122"/>
                <a:sym typeface="+mn-ea"/>
              </a:rPr>
              <a:t>       1987</a:t>
            </a:r>
            <a:r>
              <a:rPr lang="zh-CN" altLang="en-US" sz="2400" dirty="0">
                <a:solidFill>
                  <a:schemeClr val="accent2"/>
                </a:solidFill>
                <a:latin typeface="微软雅黑" panose="020B0503020204020204" charset="-122"/>
                <a:ea typeface="微软雅黑" panose="020B0503020204020204" charset="-122"/>
                <a:sym typeface="+mn-ea"/>
              </a:rPr>
              <a:t>年，十三大前夕，邓小平</a:t>
            </a:r>
            <a:r>
              <a:rPr lang="en-US" altLang="zh-CN" sz="2400" dirty="0">
                <a:solidFill>
                  <a:schemeClr val="accent2"/>
                </a:solidFill>
                <a:latin typeface="微软雅黑" panose="020B0503020204020204" charset="-122"/>
                <a:ea typeface="微软雅黑" panose="020B0503020204020204" charset="-122"/>
                <a:sym typeface="+mn-ea"/>
              </a:rPr>
              <a:t>“</a:t>
            </a:r>
            <a:r>
              <a:rPr lang="zh-CN" altLang="en-US" sz="2400" dirty="0">
                <a:solidFill>
                  <a:schemeClr val="accent2"/>
                </a:solidFill>
                <a:latin typeface="微软雅黑" panose="020B0503020204020204" charset="-122"/>
                <a:ea typeface="微软雅黑" panose="020B0503020204020204" charset="-122"/>
                <a:sym typeface="+mn-ea"/>
              </a:rPr>
              <a:t>我们党的十三大要阐述中国社会是处在一个什么阶段，就是处在初级阶段，是初级阶段的社会主义。</a:t>
            </a:r>
            <a:r>
              <a:rPr lang="zh-CN" altLang="en-US" sz="2400" b="1" dirty="0">
                <a:solidFill>
                  <a:srgbClr val="FF0000"/>
                </a:solidFill>
                <a:latin typeface="微软雅黑" panose="020B0503020204020204" charset="-122"/>
                <a:ea typeface="微软雅黑" panose="020B0503020204020204" charset="-122"/>
                <a:sym typeface="+mn-ea"/>
              </a:rPr>
              <a:t>社会主义本身是共产主义的初级阶段，</a:t>
            </a:r>
            <a:r>
              <a:rPr lang="zh-CN" altLang="en-US" sz="2400" dirty="0">
                <a:solidFill>
                  <a:schemeClr val="accent2"/>
                </a:solidFill>
                <a:latin typeface="微软雅黑" panose="020B0503020204020204" charset="-122"/>
                <a:ea typeface="微软雅黑" panose="020B0503020204020204" charset="-122"/>
                <a:sym typeface="+mn-ea"/>
              </a:rPr>
              <a:t>而我们又处在</a:t>
            </a:r>
            <a:r>
              <a:rPr lang="zh-CN" altLang="en-US" sz="2400" b="1" dirty="0">
                <a:solidFill>
                  <a:srgbClr val="FF0000"/>
                </a:solidFill>
                <a:latin typeface="微软雅黑" panose="020B0503020204020204" charset="-122"/>
                <a:ea typeface="微软雅黑" panose="020B0503020204020204" charset="-122"/>
                <a:sym typeface="+mn-ea"/>
              </a:rPr>
              <a:t>社会主义的初级阶段</a:t>
            </a:r>
            <a:r>
              <a:rPr lang="zh-CN" altLang="en-US" sz="2400" dirty="0">
                <a:solidFill>
                  <a:schemeClr val="accent2"/>
                </a:solidFill>
                <a:latin typeface="微软雅黑" panose="020B0503020204020204" charset="-122"/>
                <a:ea typeface="微软雅黑" panose="020B0503020204020204" charset="-122"/>
                <a:sym typeface="+mn-ea"/>
              </a:rPr>
              <a:t>，就是不发达的阶段。一切要从这个实际出发，根据这个实际来制定规划。</a:t>
            </a:r>
            <a:r>
              <a:rPr lang="en-US" altLang="zh-CN" sz="2400" dirty="0">
                <a:solidFill>
                  <a:schemeClr val="accent2"/>
                </a:solidFill>
                <a:latin typeface="微软雅黑" panose="020B0503020204020204" charset="-122"/>
                <a:ea typeface="微软雅黑" panose="020B0503020204020204" charset="-122"/>
                <a:sym typeface="+mn-ea"/>
              </a:rPr>
              <a:t>”</a:t>
            </a:r>
            <a:endParaRPr lang="en-US" altLang="zh-CN" sz="2400" dirty="0">
              <a:solidFill>
                <a:schemeClr val="accent2"/>
              </a:solidFill>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25120" y="1273175"/>
            <a:ext cx="8493760" cy="1437005"/>
          </a:xfrm>
        </p:spPr>
        <p:txBody>
          <a:bodyPr/>
          <a:p>
            <a:pPr marL="0" indent="0">
              <a:lnSpc>
                <a:spcPct val="130000"/>
              </a:lnSpc>
              <a:buNone/>
            </a:pPr>
            <a:r>
              <a:rPr lang="zh-CN" altLang="en-US" sz="2400" dirty="0">
                <a:latin typeface="微软雅黑" panose="020B0503020204020204" charset="-122"/>
                <a:ea typeface="微软雅黑" panose="020B0503020204020204" charset="-122"/>
                <a:sym typeface="+mn-ea"/>
              </a:rPr>
              <a:t>      1987年，十三大第一次比较系统地阐述了中国特色社会主义初级阶段的历史必然性、现状、主要矛盾、根本任务和历史地位等。</a:t>
            </a:r>
            <a:r>
              <a:rPr lang="zh-CN" altLang="en-US" sz="2400" dirty="0">
                <a:solidFill>
                  <a:srgbClr val="FF0000"/>
                </a:solidFill>
                <a:latin typeface="微软雅黑" panose="020B0503020204020204" charset="-122"/>
                <a:ea typeface="微软雅黑" panose="020B0503020204020204" charset="-122"/>
                <a:sym typeface="+mn-ea"/>
              </a:rPr>
              <a:t>标志着社会主义初级阶段理论的形成</a:t>
            </a:r>
            <a:endParaRPr lang="zh-CN" altLang="en-US" sz="2400" dirty="0">
              <a:solidFill>
                <a:srgbClr val="FF0000"/>
              </a:solidFill>
              <a:latin typeface="微软雅黑" panose="020B0503020204020204" charset="-122"/>
              <a:ea typeface="微软雅黑" panose="020B0503020204020204" charset="-122"/>
              <a:sym typeface="+mn-ea"/>
            </a:endParaRPr>
          </a:p>
          <a:p>
            <a:pPr marL="0" indent="0">
              <a:buNone/>
            </a:pPr>
            <a:endParaRPr lang="zh-CN" altLang="en-US"/>
          </a:p>
        </p:txBody>
      </p:sp>
      <p:sp>
        <p:nvSpPr>
          <p:cNvPr id="4" name="文本框 3"/>
          <p:cNvSpPr txBox="1"/>
          <p:nvPr/>
        </p:nvSpPr>
        <p:spPr>
          <a:xfrm>
            <a:off x="600710" y="2973070"/>
            <a:ext cx="7943215" cy="1568450"/>
          </a:xfrm>
          <a:prstGeom prst="rect">
            <a:avLst/>
          </a:prstGeom>
          <a:solidFill>
            <a:schemeClr val="accent2">
              <a:lumMod val="20000"/>
              <a:lumOff val="80000"/>
            </a:schemeClr>
          </a:solidFill>
        </p:spPr>
        <p:txBody>
          <a:bodyPr wrap="square" rtlCol="0">
            <a:spAutoFit/>
          </a:bodyPr>
          <a:p>
            <a:r>
              <a:rPr lang="zh-CN" altLang="en-US" sz="2400" b="1">
                <a:solidFill>
                  <a:schemeClr val="accent2">
                    <a:lumMod val="75000"/>
                  </a:schemeClr>
                </a:solidFill>
                <a:latin typeface="楷体" panose="02010609060101010101" charset="-122"/>
                <a:ea typeface="楷体" panose="02010609060101010101" charset="-122"/>
                <a:sym typeface="+mn-ea"/>
              </a:rPr>
              <a:t>    社会主义初级阶段，就是指我国在生产力落后、商品经济不发达条件下建设社会主义必然要经历的特定阶段，即从我国进入社会主义到基本实现社会主义现代化的整个历史阶段。                        </a:t>
            </a:r>
            <a:r>
              <a:rPr lang="en-US" altLang="zh-CN" sz="2400" b="1">
                <a:solidFill>
                  <a:schemeClr val="accent2">
                    <a:lumMod val="75000"/>
                  </a:schemeClr>
                </a:solidFill>
                <a:latin typeface="楷体" panose="02010609060101010101" charset="-122"/>
                <a:ea typeface="楷体" panose="02010609060101010101" charset="-122"/>
                <a:sym typeface="+mn-ea"/>
              </a:rPr>
              <a:t>——</a:t>
            </a:r>
            <a:r>
              <a:rPr lang="zh-CN" altLang="en-US" sz="2400" b="1">
                <a:solidFill>
                  <a:schemeClr val="accent2">
                    <a:lumMod val="75000"/>
                  </a:schemeClr>
                </a:solidFill>
                <a:latin typeface="楷体" panose="02010609060101010101" charset="-122"/>
                <a:ea typeface="楷体" panose="02010609060101010101" charset="-122"/>
                <a:sym typeface="+mn-ea"/>
              </a:rPr>
              <a:t>邓小平</a:t>
            </a:r>
            <a:endParaRPr lang="zh-CN" altLang="en-US" sz="2400" b="1">
              <a:solidFill>
                <a:schemeClr val="accent2">
                  <a:lumMod val="75000"/>
                </a:schemeClr>
              </a:solidFill>
              <a:latin typeface="楷体" panose="02010609060101010101" charset="-122"/>
              <a:ea typeface="楷体" panose="02010609060101010101" charset="-122"/>
              <a:sym typeface="+mn-ea"/>
            </a:endParaRPr>
          </a:p>
        </p:txBody>
      </p:sp>
      <p:pic>
        <p:nvPicPr>
          <p:cNvPr id="22531" name="图片 21506" descr="200991723158610"/>
          <p:cNvPicPr>
            <a:picLocks noChangeAspect="1"/>
          </p:cNvPicPr>
          <p:nvPr/>
        </p:nvPicPr>
        <p:blipFill>
          <a:blip r:embed="rId1"/>
          <a:stretch>
            <a:fillRect/>
          </a:stretch>
        </p:blipFill>
        <p:spPr>
          <a:xfrm>
            <a:off x="2239010" y="4643755"/>
            <a:ext cx="3003550" cy="210439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631825"/>
          </a:xfrm>
        </p:spPr>
        <p:txBody>
          <a:bodyPr/>
          <a:p>
            <a:r>
              <a:rPr lang="zh-CN" altLang="en-US" sz="2800">
                <a:latin typeface="微软雅黑" panose="020B0503020204020204" charset="-122"/>
                <a:ea typeface="微软雅黑" panose="020B0503020204020204" charset="-122"/>
              </a:rPr>
              <a:t>十九大关于社会发展阶段的表述</a:t>
            </a:r>
            <a:endParaRPr lang="zh-CN" altLang="en-US" sz="280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37820" y="1823720"/>
            <a:ext cx="8467725" cy="2338070"/>
          </a:xfrm>
        </p:spPr>
        <p:txBody>
          <a:bodyPr/>
          <a:p>
            <a:pPr marL="0" indent="0">
              <a:lnSpc>
                <a:spcPct val="140000"/>
              </a:lnSpc>
              <a:buNone/>
            </a:pPr>
            <a:r>
              <a:rPr lang="en-US" altLang="zh-CN">
                <a:latin typeface="微软雅黑" panose="020B0503020204020204" charset="-122"/>
                <a:ea typeface="微软雅黑" panose="020B0503020204020204" charset="-122"/>
                <a:sym typeface="+mn-ea"/>
              </a:rPr>
              <a:t>       </a:t>
            </a:r>
            <a:r>
              <a:rPr lang="zh-CN" altLang="en-US" sz="2400">
                <a:latin typeface="微软雅黑" panose="020B0503020204020204" charset="-122"/>
                <a:ea typeface="微软雅黑" panose="020B0503020204020204" charset="-122"/>
                <a:sym typeface="+mn-ea"/>
              </a:rPr>
              <a:t>必须认识到，我国社会主要矛盾的变化，没有改变我们对我国社会主义所处历史阶段的判断，</a:t>
            </a:r>
            <a:r>
              <a:rPr lang="zh-CN" altLang="en-US" sz="2400" b="1">
                <a:solidFill>
                  <a:schemeClr val="accent2"/>
                </a:solidFill>
                <a:latin typeface="微软雅黑" panose="020B0503020204020204" charset="-122"/>
                <a:ea typeface="微软雅黑" panose="020B0503020204020204" charset="-122"/>
                <a:sym typeface="+mn-ea"/>
              </a:rPr>
              <a:t>我国仍处于并将长期处于社会主义初级阶段的基本国情没有变，我国是世界最大发展中国家的国际地位没有变</a:t>
            </a:r>
            <a:r>
              <a:rPr lang="zh-CN" altLang="en-US" sz="2400">
                <a:latin typeface="微软雅黑" panose="020B0503020204020204" charset="-122"/>
                <a:ea typeface="微软雅黑" panose="020B0503020204020204" charset="-122"/>
                <a:sym typeface="+mn-ea"/>
              </a:rPr>
              <a:t>。</a:t>
            </a:r>
            <a:endParaRPr lang="zh-CN" altLang="en-US" sz="2400">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1623060" y="4364990"/>
            <a:ext cx="4134485" cy="2242820"/>
          </a:xfrm>
          <a:prstGeom prst="rect">
            <a:avLst/>
          </a:prstGeom>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565150"/>
          </a:xfrm>
        </p:spPr>
        <p:txBody>
          <a:bodyPr/>
          <a:p>
            <a:r>
              <a:rPr lang="en-US" altLang="zh-CN" sz="2400" dirty="0">
                <a:solidFill>
                  <a:schemeClr val="accent2">
                    <a:lumMod val="75000"/>
                  </a:schemeClr>
                </a:solidFill>
                <a:latin typeface="微软雅黑" panose="020B0503020204020204" charset="-122"/>
                <a:ea typeface="微软雅黑" panose="020B0503020204020204" charset="-122"/>
                <a:sym typeface="+mn-ea"/>
              </a:rPr>
              <a:t>3</a:t>
            </a:r>
            <a:r>
              <a:rPr lang="zh-CN" altLang="en-US" sz="2400" dirty="0">
                <a:solidFill>
                  <a:schemeClr val="accent2">
                    <a:lumMod val="75000"/>
                  </a:schemeClr>
                </a:solidFill>
                <a:latin typeface="微软雅黑" panose="020B0503020204020204" charset="-122"/>
                <a:ea typeface="微软雅黑" panose="020B0503020204020204" charset="-122"/>
                <a:sym typeface="+mn-ea"/>
              </a:rPr>
              <a:t>）社会主义初级阶段的科学含义和主要特征</a:t>
            </a:r>
            <a:endParaRPr lang="zh-CN" altLang="en-US" sz="2400" dirty="0">
              <a:solidFill>
                <a:schemeClr val="accent2">
                  <a:lumMod val="75000"/>
                </a:schemeClr>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25120" y="2023745"/>
            <a:ext cx="8545830" cy="3792855"/>
          </a:xfrm>
        </p:spPr>
        <p:txBody>
          <a:bodyPr/>
          <a:p>
            <a:pPr marL="0" indent="0">
              <a:lnSpc>
                <a:spcPct val="130000"/>
              </a:lnSpc>
              <a:buNone/>
            </a:pPr>
            <a:r>
              <a:rPr lang="zh-CN" altLang="en-US" sz="2400" b="1" dirty="0">
                <a:solidFill>
                  <a:srgbClr val="FF0000"/>
                </a:solidFill>
                <a:ea typeface="黑体" panose="02010609060101010101" pitchFamily="49" charset="-122"/>
                <a:sym typeface="+mn-ea"/>
              </a:rPr>
              <a:t>社会性质</a:t>
            </a:r>
            <a:r>
              <a:rPr lang="zh-CN" altLang="en-US" sz="2400" b="1" dirty="0">
                <a:ea typeface="黑体" panose="02010609060101010101" pitchFamily="49" charset="-122"/>
                <a:sym typeface="+mn-ea"/>
              </a:rPr>
              <a:t>：</a:t>
            </a:r>
            <a:r>
              <a:rPr lang="zh-CN" altLang="en-US" sz="2400" dirty="0">
                <a:ea typeface="黑体" panose="02010609060101010101" pitchFamily="49" charset="-122"/>
                <a:sym typeface="+mn-ea"/>
              </a:rPr>
              <a:t>我国社会已经是社会主义社会。我们必须坚持而不能离开社会主义。</a:t>
            </a:r>
            <a:endParaRPr lang="zh-CN" altLang="en-US" sz="2400" dirty="0">
              <a:ea typeface="黑体" panose="02010609060101010101" pitchFamily="49" charset="-122"/>
            </a:endParaRPr>
          </a:p>
          <a:p>
            <a:pPr marL="0" lvl="1" indent="0">
              <a:lnSpc>
                <a:spcPct val="130000"/>
              </a:lnSpc>
              <a:buClr>
                <a:srgbClr val="FF0000"/>
              </a:buClr>
              <a:buNone/>
            </a:pPr>
            <a:r>
              <a:rPr lang="zh-CN" altLang="en-US" sz="2400" b="1" dirty="0">
                <a:solidFill>
                  <a:srgbClr val="FF0000"/>
                </a:solidFill>
                <a:ea typeface="黑体" panose="02010609060101010101" pitchFamily="49" charset="-122"/>
                <a:sym typeface="+mn-ea"/>
              </a:rPr>
              <a:t>发展程度</a:t>
            </a:r>
            <a:r>
              <a:rPr lang="zh-CN" altLang="en-US" sz="2400" b="1" dirty="0">
                <a:ea typeface="黑体" panose="02010609060101010101" pitchFamily="49" charset="-122"/>
                <a:sym typeface="+mn-ea"/>
              </a:rPr>
              <a:t>：</a:t>
            </a:r>
            <a:r>
              <a:rPr lang="zh-CN" altLang="en-US" sz="2400" dirty="0">
                <a:ea typeface="黑体" panose="02010609060101010101" pitchFamily="49" charset="-122"/>
                <a:sym typeface="+mn-ea"/>
              </a:rPr>
              <a:t>我国的社会主义社会还处在初级阶段。我们必须从这个实际出发，而不能超越这个阶段。</a:t>
            </a:r>
            <a:endParaRPr lang="zh-CN" altLang="en-US" sz="2400" dirty="0">
              <a:ea typeface="黑体" panose="02010609060101010101" pitchFamily="49" charset="-122"/>
            </a:endParaRPr>
          </a:p>
          <a:p>
            <a:pPr marL="0" indent="0">
              <a:lnSpc>
                <a:spcPct val="130000"/>
              </a:lnSpc>
              <a:buClr>
                <a:schemeClr val="bg1"/>
              </a:buClr>
              <a:buNone/>
            </a:pPr>
            <a:r>
              <a:rPr lang="zh-CN" altLang="en-US" dirty="0">
                <a:solidFill>
                  <a:srgbClr val="FF0000"/>
                </a:solidFill>
                <a:latin typeface="楷体" panose="02010609060101010101" charset="-122"/>
                <a:ea typeface="楷体" panose="02010609060101010101" charset="-122"/>
                <a:sym typeface="+mn-ea"/>
              </a:rPr>
              <a:t>    </a:t>
            </a:r>
            <a:r>
              <a:rPr lang="zh-CN" altLang="en-US" sz="2400" b="1" dirty="0">
                <a:solidFill>
                  <a:schemeClr val="accent2"/>
                </a:solidFill>
                <a:latin typeface="楷体" panose="02010609060101010101" charset="-122"/>
                <a:ea typeface="楷体" panose="02010609060101010101" charset="-122"/>
                <a:sym typeface="+mn-ea"/>
              </a:rPr>
              <a:t>不是泛指任何国家进入社会主义都会经历的起始阶段，而是特指我国在生产力发展水平不高、商品经济不发达条件下建设社会主义必然要经历的特定历史阶段。</a:t>
            </a:r>
            <a:endParaRPr lang="zh-CN" altLang="en-US" sz="2400" b="1" dirty="0">
              <a:solidFill>
                <a:schemeClr val="accent2"/>
              </a:solidFill>
              <a:latin typeface="楷体" panose="02010609060101010101" charset="-122"/>
              <a:ea typeface="楷体" panose="02010609060101010101" charset="-122"/>
              <a:sym typeface="+mn-ea"/>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16840" y="1273175"/>
            <a:ext cx="8729980" cy="4055745"/>
          </a:xfrm>
        </p:spPr>
        <p:txBody>
          <a:bodyPr/>
          <a:p>
            <a:pPr marL="0" indent="0" algn="just">
              <a:lnSpc>
                <a:spcPct val="140000"/>
              </a:lnSpc>
              <a:buNone/>
            </a:pPr>
            <a:r>
              <a:rPr lang="en-US" altLang="zh-CN" sz="2400" dirty="0">
                <a:latin typeface="微软雅黑" panose="020B0503020204020204" charset="-122"/>
                <a:ea typeface="微软雅黑" panose="020B0503020204020204" charset="-122"/>
                <a:sym typeface="+mn-ea"/>
              </a:rPr>
              <a:t>       </a:t>
            </a:r>
            <a:r>
              <a:rPr lang="zh-CN" altLang="en-US" sz="2400" dirty="0">
                <a:latin typeface="微软雅黑" panose="020B0503020204020204" charset="-122"/>
                <a:ea typeface="微软雅黑" panose="020B0503020204020204" charset="-122"/>
                <a:sym typeface="+mn-ea"/>
              </a:rPr>
              <a:t>我国的经济建设已经取得了巨大的成就，目前正处于建设全面小康社会阶段，</a:t>
            </a:r>
            <a:r>
              <a:rPr lang="zh-CN" altLang="en-US" sz="2400" dirty="0">
                <a:solidFill>
                  <a:srgbClr val="FF0000"/>
                </a:solidFill>
                <a:latin typeface="微软雅黑" panose="020B0503020204020204" charset="-122"/>
                <a:ea typeface="微软雅黑" panose="020B0503020204020204" charset="-122"/>
                <a:sym typeface="+mn-ea"/>
              </a:rPr>
              <a:t>为什么还说我国正处在社会主义初级阶段，并且将来很长一段时间还处于社会主义初级阶段呢？</a:t>
            </a:r>
            <a:endParaRPr lang="zh-CN" altLang="en-US" sz="2400" dirty="0">
              <a:solidFill>
                <a:srgbClr val="FF0000"/>
              </a:solidFill>
              <a:latin typeface="微软雅黑" panose="020B0503020204020204" charset="-122"/>
              <a:ea typeface="微软雅黑" panose="020B0503020204020204" charset="-122"/>
              <a:sym typeface="+mn-ea"/>
            </a:endParaRPr>
          </a:p>
          <a:p>
            <a:pPr marL="0" indent="0" algn="just">
              <a:lnSpc>
                <a:spcPct val="140000"/>
              </a:lnSpc>
              <a:buNone/>
            </a:pPr>
            <a:r>
              <a:rPr lang="zh-CN" altLang="en-US" sz="2400" dirty="0">
                <a:latin typeface="微软雅黑" panose="020B0503020204020204" charset="-122"/>
                <a:ea typeface="微软雅黑" panose="020B0503020204020204" charset="-122"/>
                <a:sym typeface="黑体" panose="02010609060101010101" pitchFamily="49" charset="-122"/>
              </a:rPr>
              <a:t>      第一、长期性是由我国建设社会主义的历史前提条件所决定的</a:t>
            </a:r>
            <a:endParaRPr lang="zh-CN" altLang="en-US" sz="2400" dirty="0">
              <a:latin typeface="微软雅黑" panose="020B0503020204020204" charset="-122"/>
              <a:ea typeface="微软雅黑" panose="020B0503020204020204" charset="-122"/>
              <a:sym typeface="黑体" panose="02010609060101010101" pitchFamily="49" charset="-122"/>
            </a:endParaRPr>
          </a:p>
          <a:p>
            <a:pPr marL="0" indent="0" algn="just">
              <a:lnSpc>
                <a:spcPct val="140000"/>
              </a:lnSpc>
              <a:buNone/>
            </a:pPr>
            <a:r>
              <a:rPr lang="zh-CN" altLang="en-US" sz="2400" dirty="0">
                <a:latin typeface="微软雅黑" panose="020B0503020204020204" charset="-122"/>
                <a:ea typeface="微软雅黑" panose="020B0503020204020204" charset="-122"/>
                <a:sym typeface="黑体" panose="02010609060101010101" pitchFamily="49" charset="-122"/>
              </a:rPr>
              <a:t>      第二、长期性是由我国的现实国情决定的</a:t>
            </a:r>
            <a:endParaRPr lang="zh-CN" altLang="en-US" sz="2400" dirty="0">
              <a:latin typeface="微软雅黑" panose="020B0503020204020204" charset="-122"/>
              <a:ea typeface="微软雅黑" panose="020B0503020204020204" charset="-122"/>
              <a:sym typeface="黑体" panose="02010609060101010101" pitchFamily="49" charset="-122"/>
            </a:endParaRPr>
          </a:p>
          <a:p>
            <a:pPr marL="0" indent="0" algn="just">
              <a:lnSpc>
                <a:spcPct val="140000"/>
              </a:lnSpc>
              <a:buNone/>
            </a:pPr>
            <a:r>
              <a:rPr lang="zh-CN" altLang="en-US" sz="2400" dirty="0">
                <a:latin typeface="微软雅黑" panose="020B0503020204020204" charset="-122"/>
                <a:ea typeface="微软雅黑" panose="020B0503020204020204" charset="-122"/>
                <a:sym typeface="黑体" panose="02010609060101010101" pitchFamily="49" charset="-122"/>
              </a:rPr>
              <a:t>      第三、长期性是由我国所处的时代特点和国际环境决定的</a:t>
            </a:r>
            <a:endParaRPr lang="zh-CN" altLang="en-US" sz="2400" dirty="0">
              <a:latin typeface="微软雅黑" panose="020B0503020204020204" charset="-122"/>
              <a:ea typeface="微软雅黑" panose="020B0503020204020204" charset="-122"/>
              <a:sym typeface="黑体" panose="02010609060101010101" pitchFamily="49" charset="-122"/>
            </a:endParaRPr>
          </a:p>
          <a:p>
            <a:pPr marL="0" indent="0">
              <a:buNone/>
            </a:pPr>
            <a:endParaRPr lang="zh-CN" altLang="en-US"/>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文本占位符 33793"/>
          <p:cNvSpPr>
            <a:spLocks noGrp="1"/>
          </p:cNvSpPr>
          <p:nvPr>
            <p:ph idx="4294967295"/>
          </p:nvPr>
        </p:nvSpPr>
        <p:spPr>
          <a:xfrm>
            <a:off x="612775" y="1464945"/>
            <a:ext cx="8352155" cy="2927985"/>
          </a:xfrm>
        </p:spPr>
        <p:txBody>
          <a:bodyPr anchor="t"/>
          <a:p>
            <a:pPr marL="0" indent="0" algn="just">
              <a:lnSpc>
                <a:spcPct val="140000"/>
              </a:lnSpc>
              <a:buNone/>
            </a:pPr>
            <a:r>
              <a:rPr lang="zh-CN" altLang="en-US" dirty="0"/>
              <a:t>      </a:t>
            </a:r>
            <a:r>
              <a:rPr lang="zh-CN" altLang="en-US" sz="2000" dirty="0"/>
              <a:t> 世界银行将极端贫困定义为每天生活费低于1.25美元。根据世行的数据，1990年发展中国家有43％的人口处于极端贫困之中，此后极端贫困率逐年下降。2015年7月，联合国发布的《千年发展目标2015年报告》显示，生活在极端贫困中的人数从1990年的19亿降至2015年的8.36亿，其中大多数进展是在2000年后取得的。2015年10月4日，世行调整国际贫困线标准由一人一天1.25美元上调到1.9美元。</a:t>
            </a:r>
            <a:endParaRPr lang="zh-CN" altLang="en-US" sz="2000" dirty="0"/>
          </a:p>
        </p:txBody>
      </p:sp>
      <p:pic>
        <p:nvPicPr>
          <p:cNvPr id="33795" name="图片 33794"/>
          <p:cNvPicPr>
            <a:picLocks noChangeAspect="1"/>
          </p:cNvPicPr>
          <p:nvPr/>
        </p:nvPicPr>
        <p:blipFill>
          <a:blip r:embed="rId1"/>
          <a:srcRect l="-81" r="17970" b="9775"/>
          <a:stretch>
            <a:fillRect/>
          </a:stretch>
        </p:blipFill>
        <p:spPr>
          <a:xfrm>
            <a:off x="874395" y="4469765"/>
            <a:ext cx="2912745" cy="2134235"/>
          </a:xfrm>
          <a:prstGeom prst="rect">
            <a:avLst/>
          </a:prstGeom>
          <a:noFill/>
          <a:ln w="9525">
            <a:noFill/>
          </a:ln>
        </p:spPr>
      </p:pic>
      <p:pic>
        <p:nvPicPr>
          <p:cNvPr id="33796" name="图片 33795"/>
          <p:cNvPicPr>
            <a:picLocks noChangeAspect="1"/>
          </p:cNvPicPr>
          <p:nvPr/>
        </p:nvPicPr>
        <p:blipFill>
          <a:blip r:embed="rId2"/>
          <a:stretch>
            <a:fillRect/>
          </a:stretch>
        </p:blipFill>
        <p:spPr>
          <a:xfrm>
            <a:off x="3977005" y="4469765"/>
            <a:ext cx="2929890" cy="2134235"/>
          </a:xfrm>
          <a:prstGeom prst="rect">
            <a:avLst/>
          </a:prstGeom>
          <a:noFill/>
          <a:ln w="9525">
            <a:noFill/>
          </a:ln>
        </p:spPr>
      </p:pic>
      <p:sp>
        <p:nvSpPr>
          <p:cNvPr id="33797" name="文本框 33796"/>
          <p:cNvSpPr txBox="1"/>
          <p:nvPr/>
        </p:nvSpPr>
        <p:spPr>
          <a:xfrm>
            <a:off x="156528" y="1233805"/>
            <a:ext cx="8207375" cy="517525"/>
          </a:xfrm>
          <a:prstGeom prst="rect">
            <a:avLst/>
          </a:prstGeom>
          <a:noFill/>
          <a:ln w="9525">
            <a:noFill/>
          </a:ln>
        </p:spPr>
        <p:txBody>
          <a:bodyPr wrap="square" anchor="t">
            <a:spAutoFit/>
          </a:bodyPr>
          <a:p>
            <a:r>
              <a:rPr lang="zh-CN" altLang="en-US" sz="2800" b="1" dirty="0">
                <a:solidFill>
                  <a:srgbClr val="FF0000"/>
                </a:solidFill>
                <a:latin typeface="Arial" panose="020B0604020202020204" pitchFamily="34" charset="0"/>
                <a:ea typeface="黑体" panose="02010609060101010101" pitchFamily="49" charset="-122"/>
              </a:rPr>
              <a:t>基本国情没有变，中国与世界的贫困问题</a:t>
            </a:r>
            <a:endParaRPr lang="zh-CN" altLang="en-US" sz="2800" b="1" dirty="0">
              <a:solidFill>
                <a:srgbClr val="FF0000"/>
              </a:solidFill>
              <a:latin typeface="Arial" panose="020B0604020202020204" pitchFamily="34" charset="0"/>
              <a:ea typeface="黑体" panose="02010609060101010101" pitchFamily="49" charset="-122"/>
            </a:endParaRPr>
          </a:p>
        </p:txBody>
      </p:sp>
      <p:sp>
        <p:nvSpPr>
          <p:cNvPr id="33798" name="文本框 33797"/>
          <p:cNvSpPr txBox="1"/>
          <p:nvPr/>
        </p:nvSpPr>
        <p:spPr>
          <a:xfrm>
            <a:off x="1204278" y="6237288"/>
            <a:ext cx="2417762" cy="366712"/>
          </a:xfrm>
          <a:prstGeom prst="rect">
            <a:avLst/>
          </a:prstGeom>
          <a:noFill/>
          <a:ln w="9525">
            <a:noFill/>
          </a:ln>
        </p:spPr>
        <p:txBody>
          <a:bodyPr wrap="none" anchor="t">
            <a:spAutoFit/>
          </a:bodyPr>
          <a:p>
            <a:r>
              <a:rPr lang="zh-CN" altLang="en-US" b="1" dirty="0">
                <a:solidFill>
                  <a:srgbClr val="000099"/>
                </a:solidFill>
                <a:latin typeface="Arial" panose="020B0604020202020204" pitchFamily="34" charset="0"/>
                <a:ea typeface="宋体" panose="02010600030101010101" pitchFamily="2" charset="-122"/>
              </a:rPr>
              <a:t>10.17 国际消除贫困日</a:t>
            </a:r>
            <a:endParaRPr lang="zh-CN" altLang="en-US" b="1" dirty="0">
              <a:solidFill>
                <a:srgbClr val="000099"/>
              </a:solidFill>
              <a:latin typeface="Arial" panose="020B0604020202020204" pitchFamily="34" charset="0"/>
              <a:ea typeface="宋体" panose="02010600030101010101" pitchFamily="2" charset="-122"/>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18135" y="1216660"/>
            <a:ext cx="8507095" cy="4425315"/>
          </a:xfrm>
        </p:spPr>
        <p:txBody>
          <a:bodyPr/>
          <a:p>
            <a:pPr marL="0" indent="0" algn="just">
              <a:lnSpc>
                <a:spcPct val="160000"/>
              </a:lnSpc>
              <a:buNone/>
            </a:pPr>
            <a:r>
              <a:rPr lang="zh-CN" altLang="en-US" sz="2400" b="1" dirty="0">
                <a:solidFill>
                  <a:srgbClr val="FF0000"/>
                </a:solidFill>
                <a:latin typeface="微软雅黑" panose="020B0503020204020204" charset="-122"/>
                <a:ea typeface="微软雅黑" panose="020B0503020204020204" charset="-122"/>
                <a:sym typeface="+mn-ea"/>
              </a:rPr>
              <a:t>中国的贫困问题依然没有完全解决</a:t>
            </a:r>
            <a:endParaRPr lang="zh-CN" altLang="en-US" b="1" dirty="0">
              <a:solidFill>
                <a:srgbClr val="FF0000"/>
              </a:solidFill>
              <a:latin typeface="微软雅黑" panose="020B0503020204020204" charset="-122"/>
              <a:ea typeface="微软雅黑" panose="020B0503020204020204" charset="-122"/>
              <a:sym typeface="+mn-ea"/>
            </a:endParaRPr>
          </a:p>
          <a:p>
            <a:pPr marL="0" indent="0" algn="just">
              <a:lnSpc>
                <a:spcPct val="160000"/>
              </a:lnSpc>
              <a:buNone/>
            </a:pPr>
            <a:r>
              <a:rPr lang="zh-CN" altLang="en-US" sz="2400" dirty="0">
                <a:latin typeface="微软雅黑" panose="020B0503020204020204" charset="-122"/>
                <a:ea typeface="微软雅黑" panose="020B0503020204020204" charset="-122"/>
                <a:sym typeface="+mn-ea"/>
              </a:rPr>
              <a:t>  </a:t>
            </a:r>
            <a:r>
              <a:rPr lang="zh-CN" altLang="en-US" sz="2400" dirty="0">
                <a:latin typeface="楷体" panose="02010609060101010101" charset="-122"/>
                <a:ea typeface="楷体" panose="02010609060101010101" charset="-122"/>
                <a:cs typeface="楷体" panose="02010609060101010101" charset="-122"/>
                <a:sym typeface="+mn-ea"/>
              </a:rPr>
              <a:t>   2018年，全国有1386万农村贫困人口摆脱贫困，预计有280个左右贫困县摘帽。2018年末，全国农村贫困人口从2012年末的9899万人减少至</a:t>
            </a:r>
            <a:r>
              <a:rPr lang="zh-CN" altLang="en-US" sz="2400" b="1" dirty="0">
                <a:solidFill>
                  <a:srgbClr val="FF0000"/>
                </a:solidFill>
                <a:latin typeface="楷体" panose="02010609060101010101" charset="-122"/>
                <a:ea typeface="楷体" panose="02010609060101010101" charset="-122"/>
                <a:cs typeface="楷体" panose="02010609060101010101" charset="-122"/>
                <a:sym typeface="+mn-ea"/>
              </a:rPr>
              <a:t>1660万人</a:t>
            </a:r>
            <a:r>
              <a:rPr lang="zh-CN" altLang="en-US" sz="2400" dirty="0">
                <a:latin typeface="楷体" panose="02010609060101010101" charset="-122"/>
                <a:ea typeface="楷体" panose="02010609060101010101" charset="-122"/>
                <a:cs typeface="楷体" panose="02010609060101010101" charset="-122"/>
                <a:sym typeface="+mn-ea"/>
              </a:rPr>
              <a:t>，累计减少8239万人；贫困发生率从2012年的10.2%下降至1.7%，累计下降8.5个百分点。</a:t>
            </a:r>
            <a:endParaRPr lang="zh-CN" altLang="en-US" sz="2400" dirty="0">
              <a:latin typeface="楷体" panose="02010609060101010101" charset="-122"/>
              <a:ea typeface="楷体" panose="02010609060101010101" charset="-122"/>
              <a:cs typeface="楷体" panose="02010609060101010101" charset="-122"/>
              <a:sym typeface="+mn-ea"/>
            </a:endParaRPr>
          </a:p>
          <a:p>
            <a:pPr marL="0" indent="0" algn="just">
              <a:lnSpc>
                <a:spcPct val="160000"/>
              </a:lnSpc>
              <a:buNone/>
            </a:pPr>
            <a:r>
              <a:rPr lang="zh-CN" altLang="en-US" sz="2400" dirty="0">
                <a:latin typeface="楷体" panose="02010609060101010101" charset="-122"/>
                <a:ea typeface="楷体" panose="02010609060101010101" charset="-122"/>
                <a:cs typeface="楷体" panose="02010609060101010101" charset="-122"/>
                <a:sym typeface="+mn-ea"/>
              </a:rPr>
              <a:t> ——全国人民代表大会常务委员会专题调研组关于脱贫攻坚工作情况的调研报告</a:t>
            </a:r>
            <a:r>
              <a:rPr lang="en-US" altLang="zh-CN" sz="2400" dirty="0">
                <a:latin typeface="楷体" panose="02010609060101010101" charset="-122"/>
                <a:ea typeface="楷体" panose="02010609060101010101" charset="-122"/>
                <a:cs typeface="楷体" panose="02010609060101010101" charset="-122"/>
                <a:sym typeface="+mn-ea"/>
              </a:rPr>
              <a:t>2019.2</a:t>
            </a:r>
            <a:endParaRPr lang="zh-CN" altLang="en-US" sz="2400" dirty="0">
              <a:latin typeface="楷体" panose="02010609060101010101" charset="-122"/>
              <a:ea typeface="楷体" panose="02010609060101010101" charset="-122"/>
              <a:cs typeface="楷体" panose="02010609060101010101" charset="-122"/>
              <a:sym typeface="+mn-ea"/>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709930"/>
          </a:xfrm>
        </p:spPr>
        <p:txBody>
          <a:bodyPr/>
          <a:p>
            <a:r>
              <a:rPr lang="en-US" altLang="zh-CN" sz="2400" dirty="0">
                <a:solidFill>
                  <a:schemeClr val="accent2"/>
                </a:solidFill>
                <a:latin typeface="微软雅黑" panose="020B0503020204020204" charset="-122"/>
                <a:ea typeface="微软雅黑" panose="020B0503020204020204" charset="-122"/>
                <a:sym typeface="+mn-ea"/>
              </a:rPr>
              <a:t>4)</a:t>
            </a:r>
            <a:r>
              <a:rPr lang="zh-CN" altLang="en-US" sz="2400" dirty="0">
                <a:solidFill>
                  <a:schemeClr val="accent2"/>
                </a:solidFill>
                <a:latin typeface="微软雅黑" panose="020B0503020204020204" charset="-122"/>
                <a:ea typeface="微软雅黑" panose="020B0503020204020204" charset="-122"/>
                <a:sym typeface="+mn-ea"/>
              </a:rPr>
              <a:t>科学把握我国发展的阶段性特征</a:t>
            </a:r>
            <a:endParaRPr lang="zh-CN" altLang="en-US" sz="2400" dirty="0">
              <a:solidFill>
                <a:schemeClr val="accent2"/>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318135" y="1901825"/>
            <a:ext cx="8507095" cy="4003675"/>
          </a:xfrm>
        </p:spPr>
        <p:txBody>
          <a:bodyPr/>
          <a:p>
            <a:pPr marL="0" indent="0">
              <a:lnSpc>
                <a:spcPct val="160000"/>
              </a:lnSpc>
              <a:buNone/>
            </a:pPr>
            <a:r>
              <a:rPr lang="zh-CN" altLang="en-US" sz="2400" b="1" dirty="0">
                <a:solidFill>
                  <a:srgbClr val="FF0000"/>
                </a:solidFill>
                <a:latin typeface="黑体" panose="02010609060101010101" pitchFamily="49" charset="-122"/>
                <a:ea typeface="黑体" panose="02010609060101010101" pitchFamily="49" charset="-122"/>
                <a:sym typeface="+mn-ea"/>
              </a:rPr>
              <a:t>新世纪以来，我国发展呈现出新的阶段性特征</a:t>
            </a:r>
            <a:endParaRPr lang="zh-CN" altLang="en-US" sz="2400" b="1" dirty="0">
              <a:solidFill>
                <a:srgbClr val="FF0000"/>
              </a:solidFill>
              <a:latin typeface="黑体" panose="02010609060101010101" pitchFamily="49" charset="-122"/>
              <a:ea typeface="黑体" panose="02010609060101010101" pitchFamily="49" charset="-122"/>
              <a:sym typeface="+mn-ea"/>
            </a:endParaRPr>
          </a:p>
          <a:p>
            <a:pPr marL="1085850" lvl="1" indent="-342900">
              <a:lnSpc>
                <a:spcPct val="160000"/>
              </a:lnSpc>
              <a:buClr>
                <a:srgbClr val="FF0000"/>
              </a:buClr>
              <a:buFont typeface="Wingdings" panose="05000000000000000000" charset="0"/>
              <a:buChar char=""/>
            </a:pPr>
            <a:r>
              <a:rPr lang="zh-CN" altLang="en-US" sz="2400" dirty="0">
                <a:latin typeface="黑体" panose="02010609060101010101" pitchFamily="49" charset="-122"/>
                <a:ea typeface="黑体" panose="02010609060101010101" pitchFamily="49" charset="-122"/>
                <a:sym typeface="+mn-ea"/>
              </a:rPr>
              <a:t> 经济实力显著增强，同时发展中不平衡、不协调、不可持续的问题依然突出</a:t>
            </a:r>
            <a:endParaRPr lang="zh-CN" altLang="en-US" sz="2400" dirty="0">
              <a:latin typeface="黑体" panose="02010609060101010101" pitchFamily="49" charset="-122"/>
              <a:ea typeface="黑体" panose="02010609060101010101" pitchFamily="49" charset="-122"/>
            </a:endParaRPr>
          </a:p>
          <a:p>
            <a:pPr marL="1085850" lvl="1" indent="-342900">
              <a:lnSpc>
                <a:spcPct val="160000"/>
              </a:lnSpc>
              <a:buClr>
                <a:srgbClr val="FF0000"/>
              </a:buClr>
              <a:buFont typeface="Wingdings" panose="05000000000000000000" charset="0"/>
              <a:buChar char=""/>
            </a:pPr>
            <a:r>
              <a:rPr lang="zh-CN" altLang="en-US" sz="2400" dirty="0">
                <a:latin typeface="黑体" panose="02010609060101010101" pitchFamily="49" charset="-122"/>
                <a:ea typeface="黑体" panose="02010609060101010101" pitchFamily="49" charset="-122"/>
                <a:sym typeface="+mn-ea"/>
              </a:rPr>
              <a:t> 经济社会发展取得全面进步，同时面临新的重大结构性问题，影响发展的体制机制障碍依然存在</a:t>
            </a:r>
            <a:endParaRPr lang="zh-CN" altLang="en-US" sz="2400" dirty="0">
              <a:latin typeface="黑体" panose="02010609060101010101" pitchFamily="49" charset="-122"/>
              <a:ea typeface="黑体" panose="02010609060101010101" pitchFamily="49" charset="-122"/>
            </a:endParaRPr>
          </a:p>
          <a:p>
            <a:pPr marL="1085850" lvl="1" indent="-342900">
              <a:lnSpc>
                <a:spcPct val="160000"/>
              </a:lnSpc>
              <a:buClr>
                <a:srgbClr val="FF0000"/>
              </a:buClr>
              <a:buFont typeface="Wingdings" panose="05000000000000000000" charset="0"/>
              <a:buChar char=""/>
            </a:pPr>
            <a:r>
              <a:rPr lang="zh-CN" altLang="en-US" sz="2400" dirty="0">
                <a:latin typeface="黑体" panose="02010609060101010101" pitchFamily="49" charset="-122"/>
                <a:ea typeface="黑体" panose="02010609060101010101" pitchFamily="49" charset="-122"/>
                <a:sym typeface="+mn-ea"/>
              </a:rPr>
              <a:t> 对外开放日益扩大，同时面临的国际竞争日趋激烈</a:t>
            </a:r>
            <a:endParaRPr lang="zh-CN" altLang="en-US" sz="2400" dirty="0">
              <a:latin typeface="黑体" panose="02010609060101010101" pitchFamily="49" charset="-122"/>
              <a:ea typeface="黑体" panose="02010609060101010101" pitchFamily="49" charset="-122"/>
            </a:endParaRPr>
          </a:p>
          <a:p>
            <a:pPr marL="0" indent="0">
              <a:buNone/>
            </a:pPr>
            <a:endParaRPr lang="zh-CN" altLang="en-US"/>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60985" y="1431290"/>
            <a:ext cx="8533765" cy="4385310"/>
          </a:xfrm>
        </p:spPr>
        <p:txBody>
          <a:bodyPr/>
          <a:p>
            <a:pPr marL="0" indent="0">
              <a:lnSpc>
                <a:spcPct val="140000"/>
              </a:lnSpc>
              <a:buNone/>
            </a:pPr>
            <a:r>
              <a:rPr lang="zh-CN" altLang="en-US" sz="2400" dirty="0">
                <a:latin typeface="微软雅黑" panose="020B0503020204020204" charset="-122"/>
                <a:ea typeface="微软雅黑" panose="020B0503020204020204" charset="-122"/>
                <a:sym typeface="+mn-ea"/>
              </a:rPr>
              <a:t>      </a:t>
            </a:r>
            <a:r>
              <a:rPr lang="zh-CN" altLang="en-US" sz="2400" dirty="0">
                <a:solidFill>
                  <a:srgbClr val="000099"/>
                </a:solidFill>
                <a:latin typeface="微软雅黑" panose="020B0503020204020204" charset="-122"/>
                <a:ea typeface="微软雅黑" panose="020B0503020204020204" charset="-122"/>
                <a:sym typeface="+mn-ea"/>
              </a:rPr>
              <a:t> 中国经济呈现出新常态</a:t>
            </a:r>
            <a:r>
              <a:rPr lang="zh-CN" altLang="en-US" sz="2400" dirty="0">
                <a:latin typeface="微软雅黑" panose="020B0503020204020204" charset="-122"/>
                <a:ea typeface="微软雅黑" panose="020B0503020204020204" charset="-122"/>
                <a:sym typeface="+mn-ea"/>
              </a:rPr>
              <a:t>，有几个主要特点。一是从高速增长转为中高速增长。二是经济结构不断优化升级，第三产业、消费需求逐步成为主体，城乡区域差距逐步缩小，居民收入占比上升，发展成果惠及更广大民众。三是从要素驱动、投资驱动转向创新驱动。新常态将给中国带来新的发展机遇。</a:t>
            </a:r>
            <a:endParaRPr lang="zh-CN" altLang="en-US" sz="2400" dirty="0">
              <a:latin typeface="微软雅黑" panose="020B0503020204020204" charset="-122"/>
              <a:ea typeface="微软雅黑" panose="020B0503020204020204" charset="-122"/>
              <a:sym typeface="+mn-ea"/>
            </a:endParaRPr>
          </a:p>
          <a:p>
            <a:pPr marL="0" indent="0">
              <a:lnSpc>
                <a:spcPct val="140000"/>
              </a:lnSpc>
              <a:buNone/>
            </a:pPr>
            <a:r>
              <a:rPr lang="zh-CN" altLang="en-US" sz="2400" dirty="0">
                <a:latin typeface="微软雅黑" panose="020B0503020204020204" charset="-122"/>
                <a:ea typeface="微软雅黑" panose="020B0503020204020204" charset="-122"/>
                <a:sym typeface="+mn-ea"/>
              </a:rPr>
              <a:t>       ——《在党的十八届二中全会第一次全体会议上的讲话》（2013年2月26日）</a:t>
            </a:r>
            <a:endParaRPr lang="zh-CN" altLang="en-US" sz="2400" dirty="0">
              <a:latin typeface="微软雅黑" panose="020B0503020204020204" charset="-122"/>
              <a:ea typeface="微软雅黑" panose="020B0503020204020204" charset="-122"/>
              <a:sym typeface="+mn-ea"/>
            </a:endParaRPr>
          </a:p>
          <a:p>
            <a:pPr marL="0" indent="0">
              <a:lnSpc>
                <a:spcPct val="140000"/>
              </a:lnSpc>
              <a:buNone/>
            </a:pPr>
            <a:r>
              <a:rPr lang="zh-CN" altLang="en-US" sz="2400" dirty="0">
                <a:latin typeface="微软雅黑" panose="020B0503020204020204" charset="-122"/>
                <a:ea typeface="微软雅黑" panose="020B0503020204020204" charset="-122"/>
                <a:sym typeface="+mn-ea"/>
              </a:rPr>
              <a:t>      </a:t>
            </a:r>
            <a:r>
              <a:rPr lang="zh-CN" altLang="en-US" sz="2400" dirty="0">
                <a:solidFill>
                  <a:srgbClr val="FF0000"/>
                </a:solidFill>
                <a:latin typeface="微软雅黑" panose="020B0503020204020204" charset="-122"/>
                <a:ea typeface="微软雅黑" panose="020B0503020204020204" charset="-122"/>
                <a:sym typeface="+mn-ea"/>
              </a:rPr>
              <a:t> 认识新常态、适应新常态、引领新常态</a:t>
            </a:r>
            <a:endParaRPr lang="zh-CN" altLang="en-US" sz="2400" dirty="0">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矩形 765955"/>
          <p:cNvSpPr>
            <a:spLocks noTextEdit="1"/>
          </p:cNvSpPr>
          <p:nvPr/>
        </p:nvSpPr>
        <p:spPr>
          <a:xfrm rot="312572">
            <a:off x="926148" y="1244283"/>
            <a:ext cx="2016125" cy="647700"/>
          </a:xfrm>
          <a:prstGeom prst="rect">
            <a:avLst/>
          </a:prstGeom>
        </p:spPr>
        <p:txBody>
          <a:bodyPr wrap="none" fromWordArt="1">
            <a:prstTxWarp prst="textCascadeUp">
              <a:avLst>
                <a:gd name="adj" fmla="val 88981"/>
              </a:avLst>
            </a:prstTxWarp>
            <a:normAutofit/>
            <a:scene3d>
              <a:camera prst="legacyPerspectiveFront">
                <a:rot lat="20520000" lon="1080000" rev="0"/>
              </a:camera>
              <a:lightRig rig="legacyHarsh2" dir="b"/>
            </a:scene3d>
            <a:sp3d extrusionH="430200" prstMaterial="legacyMatte">
              <a:extrusionClr>
                <a:srgbClr val="FF6600"/>
              </a:extrusionClr>
            </a:sp3d>
          </a:bodyPr>
          <a:p>
            <a:pPr algn="ctr"/>
            <a:r>
              <a:rPr lang="zh-CN" altLang="en-US" sz="3600">
                <a:gradFill rotWithShape="1">
                  <a:gsLst>
                    <a:gs pos="0">
                      <a:srgbClr val="FFE701"/>
                    </a:gs>
                    <a:gs pos="100000">
                      <a:srgbClr val="FE3E02"/>
                    </a:gs>
                  </a:gsLst>
                  <a:lin ang="5040000" scaled="1"/>
                  <a:tileRect/>
                </a:gradFill>
                <a:latin typeface="宋体" panose="02010600030101010101" pitchFamily="2" charset="-122"/>
                <a:ea typeface="宋体" panose="02010600030101010101" pitchFamily="2" charset="-122"/>
              </a:rPr>
              <a:t>刘邓大军</a:t>
            </a:r>
            <a:endParaRPr lang="zh-CN" altLang="en-US" sz="3600">
              <a:gradFill rotWithShape="1">
                <a:gsLst>
                  <a:gs pos="0">
                    <a:srgbClr val="FFE701"/>
                  </a:gs>
                  <a:gs pos="100000">
                    <a:srgbClr val="FE3E02"/>
                  </a:gs>
                </a:gsLst>
                <a:lin ang="5040000" scaled="1"/>
                <a:tileRect/>
              </a:gradFill>
              <a:latin typeface="宋体" panose="02010600030101010101" pitchFamily="2" charset="-122"/>
              <a:ea typeface="宋体" panose="02010600030101010101" pitchFamily="2" charset="-122"/>
            </a:endParaRPr>
          </a:p>
        </p:txBody>
      </p:sp>
      <p:pic>
        <p:nvPicPr>
          <p:cNvPr id="19458" name="图片 765957" descr="00142246e9800dbb11f024"/>
          <p:cNvPicPr>
            <a:picLocks noChangeAspect="1"/>
          </p:cNvPicPr>
          <p:nvPr/>
        </p:nvPicPr>
        <p:blipFill>
          <a:blip r:embed="rId1"/>
          <a:stretch>
            <a:fillRect/>
          </a:stretch>
        </p:blipFill>
        <p:spPr>
          <a:xfrm>
            <a:off x="471170" y="1981835"/>
            <a:ext cx="2965450" cy="2256790"/>
          </a:xfrm>
          <a:prstGeom prst="rect">
            <a:avLst/>
          </a:prstGeom>
          <a:noFill/>
          <a:ln w="9525">
            <a:noFill/>
          </a:ln>
        </p:spPr>
      </p:pic>
      <p:pic>
        <p:nvPicPr>
          <p:cNvPr id="19459" name="图片 765959" descr="070428197"/>
          <p:cNvPicPr>
            <a:picLocks noChangeAspect="1"/>
          </p:cNvPicPr>
          <p:nvPr/>
        </p:nvPicPr>
        <p:blipFill>
          <a:blip r:embed="rId2"/>
          <a:stretch>
            <a:fillRect/>
          </a:stretch>
        </p:blipFill>
        <p:spPr>
          <a:xfrm>
            <a:off x="4117658" y="1272223"/>
            <a:ext cx="4064000" cy="1728787"/>
          </a:xfrm>
          <a:prstGeom prst="rect">
            <a:avLst/>
          </a:prstGeom>
          <a:noFill/>
          <a:ln w="9525">
            <a:noFill/>
          </a:ln>
        </p:spPr>
      </p:pic>
      <p:pic>
        <p:nvPicPr>
          <p:cNvPr id="19460" name="图片 765961" descr="1331100519_39337300"/>
          <p:cNvPicPr>
            <a:picLocks noChangeAspect="1"/>
          </p:cNvPicPr>
          <p:nvPr/>
        </p:nvPicPr>
        <p:blipFill>
          <a:blip r:embed="rId3"/>
          <a:stretch>
            <a:fillRect/>
          </a:stretch>
        </p:blipFill>
        <p:spPr>
          <a:xfrm>
            <a:off x="471170" y="4424045"/>
            <a:ext cx="2926080" cy="2202180"/>
          </a:xfrm>
          <a:prstGeom prst="rect">
            <a:avLst/>
          </a:prstGeom>
          <a:noFill/>
          <a:ln w="9525">
            <a:noFill/>
          </a:ln>
        </p:spPr>
      </p:pic>
      <p:sp>
        <p:nvSpPr>
          <p:cNvPr id="19462" name="文本框 765964"/>
          <p:cNvSpPr txBox="1"/>
          <p:nvPr/>
        </p:nvSpPr>
        <p:spPr>
          <a:xfrm>
            <a:off x="3708400" y="3317240"/>
            <a:ext cx="5214938" cy="2584450"/>
          </a:xfrm>
          <a:prstGeom prst="rect">
            <a:avLst/>
          </a:prstGeom>
          <a:noFill/>
          <a:ln w="38100" cap="flat" cmpd="sng">
            <a:noFill/>
            <a:prstDash val="solid"/>
            <a:miter/>
            <a:headEnd type="none" w="med" len="med"/>
            <a:tailEnd type="none" w="med" len="med"/>
          </a:ln>
        </p:spPr>
        <p:txBody>
          <a:bodyPr anchor="t">
            <a:spAutoFit/>
          </a:bodyPr>
          <a:p>
            <a:pPr>
              <a:lnSpc>
                <a:spcPct val="150000"/>
              </a:lnSpc>
            </a:pPr>
            <a:r>
              <a:rPr lang="en-US" altLang="zh-CN" sz="1600" dirty="0">
                <a:solidFill>
                  <a:srgbClr val="FF0066"/>
                </a:solidFill>
                <a:latin typeface="Arial" panose="020B0604020202020204" pitchFamily="34" charset="0"/>
                <a:ea typeface="宋体" panose="02010600030101010101" pitchFamily="2" charset="-122"/>
              </a:rPr>
              <a:t>  </a:t>
            </a:r>
            <a:r>
              <a:rPr lang="en-US" altLang="zh-CN" dirty="0">
                <a:solidFill>
                  <a:srgbClr val="FF0066"/>
                </a:solidFill>
                <a:latin typeface="幼圆" pitchFamily="49" charset="-122"/>
                <a:ea typeface="幼圆" pitchFamily="49" charset="-122"/>
              </a:rPr>
              <a:t> </a:t>
            </a:r>
            <a:r>
              <a:rPr lang="en-US" altLang="zh-CN" b="1" dirty="0">
                <a:solidFill>
                  <a:srgbClr val="0000FF"/>
                </a:solidFill>
                <a:latin typeface="幼圆" pitchFamily="49" charset="-122"/>
                <a:ea typeface="幼圆" pitchFamily="49" charset="-122"/>
              </a:rPr>
              <a:t>1947</a:t>
            </a:r>
            <a:r>
              <a:rPr lang="zh-CN" altLang="en-US" b="1" dirty="0">
                <a:solidFill>
                  <a:srgbClr val="0000FF"/>
                </a:solidFill>
                <a:latin typeface="幼圆" pitchFamily="49" charset="-122"/>
                <a:ea typeface="幼圆" pitchFamily="49" charset="-122"/>
              </a:rPr>
              <a:t>年</a:t>
            </a:r>
            <a:r>
              <a:rPr lang="en-US" altLang="zh-CN" b="1" dirty="0">
                <a:solidFill>
                  <a:srgbClr val="0000FF"/>
                </a:solidFill>
                <a:latin typeface="幼圆" pitchFamily="49" charset="-122"/>
                <a:ea typeface="幼圆" pitchFamily="49" charset="-122"/>
              </a:rPr>
              <a:t>6</a:t>
            </a:r>
            <a:r>
              <a:rPr lang="zh-CN" altLang="en-US" b="1" dirty="0">
                <a:solidFill>
                  <a:srgbClr val="0000FF"/>
                </a:solidFill>
                <a:latin typeface="幼圆" pitchFamily="49" charset="-122"/>
                <a:ea typeface="幼圆" pitchFamily="49" charset="-122"/>
              </a:rPr>
              <a:t>月</a:t>
            </a:r>
            <a:r>
              <a:rPr lang="en-US" altLang="zh-CN" b="1" dirty="0">
                <a:solidFill>
                  <a:srgbClr val="0000FF"/>
                </a:solidFill>
                <a:latin typeface="幼圆" pitchFamily="49" charset="-122"/>
                <a:ea typeface="幼圆" pitchFamily="49" charset="-122"/>
              </a:rPr>
              <a:t>30</a:t>
            </a:r>
            <a:r>
              <a:rPr lang="zh-CN" altLang="en-US" b="1" dirty="0">
                <a:solidFill>
                  <a:srgbClr val="0000FF"/>
                </a:solidFill>
                <a:latin typeface="幼圆" pitchFamily="49" charset="-122"/>
                <a:ea typeface="幼圆" pitchFamily="49" charset="-122"/>
              </a:rPr>
              <a:t>日夜，刘伯承、邓小平遵照中央军委“晋冀鲁豫野战军主力中央突破、南渡黄河，直趋大别山”的战略方针，率领晋冀鲁豫野战军主力</a:t>
            </a:r>
            <a:r>
              <a:rPr lang="en-US" altLang="zh-CN" b="1" dirty="0">
                <a:solidFill>
                  <a:srgbClr val="0000FF"/>
                </a:solidFill>
                <a:latin typeface="幼圆" pitchFamily="49" charset="-122"/>
                <a:ea typeface="幼圆" pitchFamily="49" charset="-122"/>
              </a:rPr>
              <a:t>12</a:t>
            </a:r>
            <a:r>
              <a:rPr lang="zh-CN" altLang="en-US" b="1" dirty="0">
                <a:solidFill>
                  <a:srgbClr val="0000FF"/>
                </a:solidFill>
                <a:latin typeface="幼圆" pitchFamily="49" charset="-122"/>
                <a:ea typeface="幼圆" pitchFamily="49" charset="-122"/>
              </a:rPr>
              <a:t>万大军，从山东阳谷以东</a:t>
            </a:r>
            <a:r>
              <a:rPr lang="en-US" altLang="zh-CN" b="1" dirty="0">
                <a:solidFill>
                  <a:srgbClr val="0000FF"/>
                </a:solidFill>
                <a:latin typeface="幼圆" pitchFamily="49" charset="-122"/>
                <a:ea typeface="幼圆" pitchFamily="49" charset="-122"/>
              </a:rPr>
              <a:t>150</a:t>
            </a:r>
            <a:r>
              <a:rPr lang="zh-CN" altLang="en-US" b="1" dirty="0">
                <a:solidFill>
                  <a:srgbClr val="0000FF"/>
                </a:solidFill>
                <a:latin typeface="幼圆" pitchFamily="49" charset="-122"/>
                <a:ea typeface="幼圆" pitchFamily="49" charset="-122"/>
              </a:rPr>
              <a:t>余公里的</a:t>
            </a:r>
            <a:r>
              <a:rPr lang="en-US" altLang="zh-CN" b="1" dirty="0">
                <a:solidFill>
                  <a:srgbClr val="0000FF"/>
                </a:solidFill>
                <a:latin typeface="幼圆" pitchFamily="49" charset="-122"/>
                <a:ea typeface="幼圆" pitchFamily="49" charset="-122"/>
              </a:rPr>
              <a:t>8</a:t>
            </a:r>
            <a:r>
              <a:rPr lang="zh-CN" altLang="en-US" b="1" dirty="0">
                <a:solidFill>
                  <a:srgbClr val="0000FF"/>
                </a:solidFill>
                <a:latin typeface="幼圆" pitchFamily="49" charset="-122"/>
                <a:ea typeface="幼圆" pitchFamily="49" charset="-122"/>
              </a:rPr>
              <a:t>个地段上强渡黄河，一举突破国民党军的黄河防线，拉开了战略进攻的序幕。</a:t>
            </a:r>
            <a:r>
              <a:rPr lang="zh-CN" altLang="en-US" dirty="0">
                <a:latin typeface="幼圆" pitchFamily="49" charset="-122"/>
                <a:ea typeface="幼圆" pitchFamily="49" charset="-122"/>
              </a:rPr>
              <a:t> </a:t>
            </a:r>
            <a:endParaRPr lang="zh-CN" altLang="en-US" dirty="0">
              <a:latin typeface="幼圆" pitchFamily="49" charset="-122"/>
              <a:ea typeface="幼圆" pitchFamily="49" charset="-122"/>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736600"/>
          </a:xfrm>
        </p:spPr>
        <p:txBody>
          <a:bodyPr/>
          <a:p>
            <a:r>
              <a:rPr lang="en-US" altLang="zh-CN" sz="2400">
                <a:solidFill>
                  <a:srgbClr val="FF0000"/>
                </a:solidFill>
                <a:latin typeface="微软雅黑" panose="020B0503020204020204" charset="-122"/>
                <a:ea typeface="微软雅黑" panose="020B0503020204020204" charset="-122"/>
              </a:rPr>
              <a:t>3</a:t>
            </a:r>
            <a:r>
              <a:rPr lang="zh-CN" altLang="zh-CN" sz="2400">
                <a:solidFill>
                  <a:srgbClr val="FF0000"/>
                </a:solidFill>
                <a:latin typeface="微软雅黑" panose="020B0503020204020204" charset="-122"/>
                <a:ea typeface="微软雅黑" panose="020B0503020204020204" charset="-122"/>
              </a:rPr>
              <a:t>、</a:t>
            </a:r>
            <a:r>
              <a:rPr lang="zh-CN" altLang="en-US" sz="2400">
                <a:solidFill>
                  <a:srgbClr val="FF0000"/>
                </a:solidFill>
                <a:latin typeface="微软雅黑" panose="020B0503020204020204" charset="-122"/>
                <a:ea typeface="微软雅黑" panose="020B0503020204020204" charset="-122"/>
              </a:rPr>
              <a:t>党的基本路线</a:t>
            </a:r>
            <a:endParaRPr lang="zh-CN" altLang="en-US" sz="2400">
              <a:solidFill>
                <a:srgbClr val="FF0000"/>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31470" y="2010410"/>
            <a:ext cx="8481060" cy="3766820"/>
          </a:xfrm>
        </p:spPr>
        <p:txBody>
          <a:bodyPr/>
          <a:p>
            <a:pPr marL="0" indent="0">
              <a:lnSpc>
                <a:spcPct val="160000"/>
              </a:lnSpc>
              <a:buNone/>
            </a:pPr>
            <a:r>
              <a:rPr lang="zh-CN" altLang="en-US" sz="2400" b="1" dirty="0">
                <a:latin typeface="微软雅黑" panose="020B0503020204020204" charset="-122"/>
                <a:ea typeface="微软雅黑" panose="020B0503020204020204" charset="-122"/>
                <a:sym typeface="+mn-ea"/>
              </a:rPr>
              <a:t>文化大革命后对社会主义矛盾的重新认识 </a:t>
            </a:r>
            <a:endParaRPr lang="zh-CN" altLang="en-US" sz="2400" b="1" dirty="0">
              <a:latin typeface="微软雅黑" panose="020B0503020204020204" charset="-122"/>
              <a:ea typeface="微软雅黑" panose="020B0503020204020204" charset="-122"/>
              <a:sym typeface="+mn-ea"/>
            </a:endParaRPr>
          </a:p>
          <a:p>
            <a:pPr marL="0" indent="0">
              <a:lnSpc>
                <a:spcPct val="160000"/>
              </a:lnSpc>
              <a:buNone/>
            </a:pPr>
            <a:r>
              <a:rPr lang="zh-CN" altLang="en-US" sz="2400" dirty="0">
                <a:latin typeface="微软雅黑" panose="020B0503020204020204" charset="-122"/>
                <a:ea typeface="微软雅黑" panose="020B0503020204020204" charset="-122"/>
                <a:sym typeface="+mn-ea"/>
              </a:rPr>
              <a:t>      1981年，十一届六中全会通过</a:t>
            </a:r>
            <a:r>
              <a:rPr lang="zh-CN" altLang="en-US" sz="2400" dirty="0">
                <a:solidFill>
                  <a:srgbClr val="FF0000"/>
                </a:solidFill>
                <a:latin typeface="微软雅黑" panose="020B0503020204020204" charset="-122"/>
                <a:ea typeface="微软雅黑" panose="020B0503020204020204" charset="-122"/>
                <a:sym typeface="+mn-ea"/>
              </a:rPr>
              <a:t>《关于建国以来党的若干历史问题的决议》</a:t>
            </a:r>
            <a:r>
              <a:rPr lang="zh-CN" altLang="en-US" sz="2400" dirty="0">
                <a:latin typeface="微软雅黑" panose="020B0503020204020204" charset="-122"/>
                <a:ea typeface="微软雅黑" panose="020B0503020204020204" charset="-122"/>
                <a:sym typeface="+mn-ea"/>
              </a:rPr>
              <a:t>规定：在社会主义改造基本完成以后，我国所要解决的主要矛盾，是人民日益增长的物质文化需要同落后的社会生产之间的矛盾。</a:t>
            </a:r>
            <a:endParaRPr lang="zh-CN" altLang="en-US" sz="2400" dirty="0">
              <a:latin typeface="微软雅黑" panose="020B0503020204020204" charset="-122"/>
              <a:ea typeface="微软雅黑" panose="020B0503020204020204" charset="-122"/>
              <a:sym typeface="+mn-ea"/>
            </a:endParaRPr>
          </a:p>
          <a:p>
            <a:pPr marL="0" indent="0">
              <a:buNone/>
            </a:pPr>
            <a:endParaRPr lang="zh-CN" altLang="en-US"/>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72415" y="1352550"/>
            <a:ext cx="8598535" cy="3398520"/>
          </a:xfrm>
        </p:spPr>
        <p:txBody>
          <a:bodyPr/>
          <a:p>
            <a:pPr marL="0" indent="0" algn="just">
              <a:lnSpc>
                <a:spcPct val="160000"/>
              </a:lnSpc>
              <a:buNone/>
            </a:pPr>
            <a:r>
              <a:rPr lang="zh-CN" altLang="en-US" b="1" dirty="0">
                <a:solidFill>
                  <a:srgbClr val="FF0000"/>
                </a:solidFill>
                <a:latin typeface="微软雅黑" panose="020B0503020204020204" charset="-122"/>
                <a:ea typeface="微软雅黑" panose="020B0503020204020204" charset="-122"/>
                <a:sym typeface="+mn-ea"/>
              </a:rPr>
              <a:t>十三大关于社会主义初级阶段基本路线的主要内容</a:t>
            </a:r>
            <a:endParaRPr lang="zh-CN" altLang="en-US" b="1" dirty="0">
              <a:solidFill>
                <a:srgbClr val="FF0000"/>
              </a:solidFill>
              <a:latin typeface="微软雅黑" panose="020B0503020204020204" charset="-122"/>
              <a:ea typeface="微软雅黑" panose="020B0503020204020204" charset="-122"/>
              <a:sym typeface="+mn-ea"/>
            </a:endParaRPr>
          </a:p>
          <a:p>
            <a:pPr marL="0" indent="0" algn="just">
              <a:lnSpc>
                <a:spcPct val="160000"/>
              </a:lnSpc>
              <a:buNone/>
            </a:pPr>
            <a:r>
              <a:rPr lang="zh-CN" altLang="en-US" sz="2400" dirty="0">
                <a:latin typeface="微软雅黑" panose="020B0503020204020204" charset="-122"/>
                <a:ea typeface="微软雅黑" panose="020B0503020204020204" charset="-122"/>
                <a:sym typeface="+mn-ea"/>
              </a:rPr>
              <a:t>      “领导和团结全国各族人民，以经济建设为中心，坚持四项基本原则，坚持改革开放，自力更生，艰苦创业，为把我国建设成为</a:t>
            </a:r>
            <a:r>
              <a:rPr lang="zh-CN" altLang="en-US" sz="2400" b="1" dirty="0">
                <a:solidFill>
                  <a:srgbClr val="FF0000"/>
                </a:solidFill>
                <a:latin typeface="微软雅黑" panose="020B0503020204020204" charset="-122"/>
                <a:ea typeface="微软雅黑" panose="020B0503020204020204" charset="-122"/>
                <a:sym typeface="+mn-ea"/>
              </a:rPr>
              <a:t>富强、民主、文明</a:t>
            </a:r>
            <a:r>
              <a:rPr lang="zh-CN" altLang="en-US" sz="2400" dirty="0">
                <a:latin typeface="微软雅黑" panose="020B0503020204020204" charset="-122"/>
                <a:ea typeface="微软雅黑" panose="020B0503020204020204" charset="-122"/>
                <a:sym typeface="+mn-ea"/>
              </a:rPr>
              <a:t>的社会主义现代化国家而奋斗。” </a:t>
            </a:r>
            <a:endParaRPr lang="zh-CN" altLang="en-US" sz="2400" dirty="0">
              <a:latin typeface="微软雅黑" panose="020B0503020204020204" charset="-122"/>
              <a:ea typeface="微软雅黑" panose="020B0503020204020204" charset="-122"/>
              <a:sym typeface="+mn-ea"/>
            </a:endParaRPr>
          </a:p>
        </p:txBody>
      </p:sp>
      <p:sp>
        <p:nvSpPr>
          <p:cNvPr id="5" name="文本框 4"/>
          <p:cNvSpPr txBox="1"/>
          <p:nvPr/>
        </p:nvSpPr>
        <p:spPr>
          <a:xfrm>
            <a:off x="960755" y="4173855"/>
            <a:ext cx="7677150" cy="1753235"/>
          </a:xfrm>
          <a:prstGeom prst="rect">
            <a:avLst/>
          </a:prstGeom>
          <a:gradFill>
            <a:gsLst>
              <a:gs pos="0">
                <a:srgbClr val="C1C105">
                  <a:alpha val="100000"/>
                </a:srgbClr>
              </a:gs>
              <a:gs pos="0">
                <a:srgbClr val="FFFF00"/>
              </a:gs>
              <a:gs pos="100000">
                <a:srgbClr val="92D050"/>
              </a:gs>
            </a:gsLst>
            <a:lin ang="5400000"/>
          </a:gradFill>
        </p:spPr>
        <p:txBody>
          <a:bodyPr wrap="square" rtlCol="0">
            <a:spAutoFit/>
          </a:bodyPr>
          <a:p>
            <a:pPr>
              <a:lnSpc>
                <a:spcPct val="150000"/>
              </a:lnSpc>
            </a:pPr>
            <a:r>
              <a:rPr lang="zh-CN" altLang="en-US" sz="2400" b="1">
                <a:solidFill>
                  <a:schemeClr val="accent2"/>
                </a:solidFill>
                <a:latin typeface="微软雅黑" panose="020B0503020204020204" charset="-122"/>
                <a:ea typeface="微软雅黑" panose="020B0503020204020204" charset="-122"/>
              </a:rPr>
              <a:t>十七大，增加</a:t>
            </a:r>
            <a:r>
              <a:rPr lang="en-US" altLang="zh-CN" sz="2400" b="1">
                <a:solidFill>
                  <a:schemeClr val="accent2"/>
                </a:solidFill>
                <a:latin typeface="微软雅黑" panose="020B0503020204020204" charset="-122"/>
                <a:ea typeface="微软雅黑" panose="020B0503020204020204" charset="-122"/>
              </a:rPr>
              <a:t>“</a:t>
            </a:r>
            <a:r>
              <a:rPr lang="zh-CN" altLang="en-US" sz="2400" b="1">
                <a:solidFill>
                  <a:schemeClr val="accent2"/>
                </a:solidFill>
                <a:latin typeface="微软雅黑" panose="020B0503020204020204" charset="-122"/>
                <a:ea typeface="微软雅黑" panose="020B0503020204020204" charset="-122"/>
                <a:sym typeface="+mn-ea"/>
              </a:rPr>
              <a:t>和谐</a:t>
            </a:r>
            <a:r>
              <a:rPr lang="en-US" altLang="zh-CN" sz="2400" b="1">
                <a:solidFill>
                  <a:schemeClr val="accent2"/>
                </a:solidFill>
                <a:latin typeface="微软雅黑" panose="020B0503020204020204" charset="-122"/>
                <a:ea typeface="微软雅黑" panose="020B0503020204020204" charset="-122"/>
              </a:rPr>
              <a:t>”</a:t>
            </a:r>
            <a:endParaRPr lang="en-US" altLang="zh-CN" sz="2400" b="1">
              <a:solidFill>
                <a:schemeClr val="accent2"/>
              </a:solidFill>
              <a:latin typeface="微软雅黑" panose="020B0503020204020204" charset="-122"/>
              <a:ea typeface="微软雅黑" panose="020B0503020204020204" charset="-122"/>
            </a:endParaRPr>
          </a:p>
          <a:p>
            <a:pPr>
              <a:lnSpc>
                <a:spcPct val="150000"/>
              </a:lnSpc>
            </a:pPr>
            <a:r>
              <a:rPr lang="zh-CN" altLang="en-US" sz="2400" b="1">
                <a:solidFill>
                  <a:schemeClr val="accent2"/>
                </a:solidFill>
                <a:latin typeface="微软雅黑" panose="020B0503020204020204" charset="-122"/>
                <a:ea typeface="微软雅黑" panose="020B0503020204020204" charset="-122"/>
              </a:rPr>
              <a:t>十九大，增加</a:t>
            </a:r>
            <a:r>
              <a:rPr lang="en-US" altLang="zh-CN" sz="2400" b="1">
                <a:solidFill>
                  <a:schemeClr val="accent2"/>
                </a:solidFill>
                <a:latin typeface="微软雅黑" panose="020B0503020204020204" charset="-122"/>
                <a:ea typeface="微软雅黑" panose="020B0503020204020204" charset="-122"/>
              </a:rPr>
              <a:t>“</a:t>
            </a:r>
            <a:r>
              <a:rPr lang="zh-CN" altLang="en-US" sz="2400" b="1">
                <a:solidFill>
                  <a:schemeClr val="accent2"/>
                </a:solidFill>
                <a:latin typeface="微软雅黑" panose="020B0503020204020204" charset="-122"/>
                <a:ea typeface="微软雅黑" panose="020B0503020204020204" charset="-122"/>
              </a:rPr>
              <a:t>美丽</a:t>
            </a:r>
            <a:r>
              <a:rPr lang="en-US" altLang="zh-CN" sz="2400" b="1">
                <a:solidFill>
                  <a:schemeClr val="accent2"/>
                </a:solidFill>
                <a:latin typeface="微软雅黑" panose="020B0503020204020204" charset="-122"/>
                <a:ea typeface="微软雅黑" panose="020B0503020204020204" charset="-122"/>
              </a:rPr>
              <a:t>”</a:t>
            </a:r>
            <a:r>
              <a:rPr lang="zh-CN" altLang="en-US" sz="2400" b="1">
                <a:solidFill>
                  <a:schemeClr val="accent2"/>
                </a:solidFill>
                <a:latin typeface="微软雅黑" panose="020B0503020204020204" charset="-122"/>
                <a:ea typeface="微软雅黑" panose="020B0503020204020204" charset="-122"/>
              </a:rPr>
              <a:t>，并将</a:t>
            </a:r>
            <a:r>
              <a:rPr lang="en-US" altLang="zh-CN" sz="2400" b="1">
                <a:solidFill>
                  <a:schemeClr val="accent2"/>
                </a:solidFill>
                <a:latin typeface="微软雅黑" panose="020B0503020204020204" charset="-122"/>
                <a:ea typeface="微软雅黑" panose="020B0503020204020204" charset="-122"/>
              </a:rPr>
              <a:t>“</a:t>
            </a:r>
            <a:r>
              <a:rPr lang="zh-CN" altLang="en-US" sz="2400" b="1">
                <a:solidFill>
                  <a:schemeClr val="accent2"/>
                </a:solidFill>
                <a:latin typeface="微软雅黑" panose="020B0503020204020204" charset="-122"/>
                <a:ea typeface="微软雅黑" panose="020B0503020204020204" charset="-122"/>
              </a:rPr>
              <a:t>现代化国家</a:t>
            </a:r>
            <a:r>
              <a:rPr lang="en-US" altLang="zh-CN" sz="2400" b="1">
                <a:solidFill>
                  <a:schemeClr val="accent2"/>
                </a:solidFill>
                <a:latin typeface="微软雅黑" panose="020B0503020204020204" charset="-122"/>
                <a:ea typeface="微软雅黑" panose="020B0503020204020204" charset="-122"/>
              </a:rPr>
              <a:t>”</a:t>
            </a:r>
            <a:r>
              <a:rPr lang="zh-CN" altLang="en-US" sz="2400" b="1">
                <a:solidFill>
                  <a:schemeClr val="accent2"/>
                </a:solidFill>
                <a:latin typeface="微软雅黑" panose="020B0503020204020204" charset="-122"/>
                <a:ea typeface="微软雅黑" panose="020B0503020204020204" charset="-122"/>
              </a:rPr>
              <a:t>修改为</a:t>
            </a:r>
            <a:r>
              <a:rPr lang="en-US" altLang="zh-CN" sz="2400" b="1">
                <a:solidFill>
                  <a:schemeClr val="accent2"/>
                </a:solidFill>
                <a:latin typeface="微软雅黑" panose="020B0503020204020204" charset="-122"/>
                <a:ea typeface="微软雅黑" panose="020B0503020204020204" charset="-122"/>
              </a:rPr>
              <a:t>“</a:t>
            </a:r>
            <a:r>
              <a:rPr lang="zh-CN" altLang="en-US" sz="2400" b="1">
                <a:solidFill>
                  <a:schemeClr val="accent2"/>
                </a:solidFill>
                <a:latin typeface="微软雅黑" panose="020B0503020204020204" charset="-122"/>
                <a:ea typeface="微软雅黑" panose="020B0503020204020204" charset="-122"/>
              </a:rPr>
              <a:t>现代化强国</a:t>
            </a:r>
            <a:r>
              <a:rPr lang="en-US" altLang="zh-CN" sz="2400" b="1">
                <a:solidFill>
                  <a:schemeClr val="accent2"/>
                </a:solidFill>
                <a:latin typeface="微软雅黑" panose="020B0503020204020204" charset="-122"/>
                <a:ea typeface="微软雅黑" panose="020B0503020204020204" charset="-122"/>
              </a:rPr>
              <a:t>”</a:t>
            </a:r>
            <a:endParaRPr lang="en-US" altLang="zh-CN" sz="2400" b="1">
              <a:solidFill>
                <a:schemeClr val="accent2"/>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762635"/>
          </a:xfrm>
        </p:spPr>
        <p:txBody>
          <a:bodyPr/>
          <a:p>
            <a:r>
              <a:rPr lang="en-US" altLang="zh-CN" sz="2800">
                <a:latin typeface="微软雅黑" panose="020B0503020204020204" charset="-122"/>
                <a:ea typeface="微软雅黑" panose="020B0503020204020204" charset="-122"/>
              </a:rPr>
              <a:t>2017</a:t>
            </a:r>
            <a:r>
              <a:rPr lang="zh-CN" altLang="en-US" sz="2800">
                <a:latin typeface="微软雅黑" panose="020B0503020204020204" charset="-122"/>
                <a:ea typeface="微软雅黑" panose="020B0503020204020204" charset="-122"/>
              </a:rPr>
              <a:t>年十九大关于基本路线的表述</a:t>
            </a:r>
            <a:endParaRPr lang="zh-CN" altLang="en-US" sz="280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227330" y="1954530"/>
            <a:ext cx="8702675" cy="3398520"/>
          </a:xfrm>
        </p:spPr>
        <p:txBody>
          <a:bodyPr/>
          <a:p>
            <a:pPr marL="0" indent="0">
              <a:lnSpc>
                <a:spcPct val="150000"/>
              </a:lnSpc>
              <a:buNone/>
            </a:pPr>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全党要牢牢把握社会主义初级阶段这个基本国情，牢牢立足社会主义初级阶段这个最大实际，牢牢</a:t>
            </a:r>
            <a:r>
              <a:rPr lang="zh-CN" altLang="en-US" sz="2400" b="1">
                <a:solidFill>
                  <a:srgbClr val="FF0000"/>
                </a:solidFill>
                <a:latin typeface="微软雅黑" panose="020B0503020204020204" charset="-122"/>
                <a:ea typeface="微软雅黑" panose="020B0503020204020204" charset="-122"/>
              </a:rPr>
              <a:t>坚持党的基本路线这个党和国家的生命线、人民的幸福线</a:t>
            </a:r>
            <a:r>
              <a:rPr lang="zh-CN" altLang="en-US" sz="2400">
                <a:latin typeface="微软雅黑" panose="020B0503020204020204" charset="-122"/>
                <a:ea typeface="微软雅黑" panose="020B0503020204020204" charset="-122"/>
              </a:rPr>
              <a:t>，领导和团结全国各族人民，以经济建设为中心，坚持四项基本原则，坚持改革开放，自力更生，艰苦创业，为把我国建设成为</a:t>
            </a:r>
            <a:r>
              <a:rPr lang="zh-CN" altLang="en-US" sz="2400" b="1">
                <a:solidFill>
                  <a:srgbClr val="FF0000"/>
                </a:solidFill>
                <a:latin typeface="微软雅黑" panose="020B0503020204020204" charset="-122"/>
                <a:ea typeface="微软雅黑" panose="020B0503020204020204" charset="-122"/>
              </a:rPr>
              <a:t>富强民主文明和谐美丽</a:t>
            </a:r>
            <a:r>
              <a:rPr lang="zh-CN" altLang="en-US" sz="2400">
                <a:latin typeface="微软雅黑" panose="020B0503020204020204" charset="-122"/>
                <a:ea typeface="微软雅黑" panose="020B0503020204020204" charset="-122"/>
              </a:rPr>
              <a:t>的社会主义现代化强国而奋斗。</a:t>
            </a:r>
            <a:endParaRPr lang="zh-CN" altLang="en-US" sz="2400">
              <a:latin typeface="微软雅黑" panose="020B0503020204020204" charset="-122"/>
              <a:ea typeface="微软雅黑" panose="020B0503020204020204" charset="-122"/>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0990" y="1431290"/>
            <a:ext cx="8493760" cy="4661535"/>
          </a:xfrm>
        </p:spPr>
        <p:txBody>
          <a:bodyPr/>
          <a:p>
            <a:pPr marL="0" indent="0" algn="just" fontAlgn="base">
              <a:lnSpc>
                <a:spcPct val="125000"/>
              </a:lnSpc>
              <a:spcBef>
                <a:spcPct val="20000"/>
              </a:spcBef>
              <a:buNone/>
            </a:pPr>
            <a:r>
              <a:rPr lang="zh-CN" altLang="en-US" sz="2400" b="1" dirty="0">
                <a:solidFill>
                  <a:srgbClr val="FF0000"/>
                </a:solidFill>
                <a:latin typeface="微软雅黑" panose="020B0503020204020204" charset="-122"/>
                <a:ea typeface="微软雅黑" panose="020B0503020204020204" charset="-122"/>
                <a:sym typeface="+mn-ea"/>
              </a:rPr>
              <a:t>奋斗目标：</a:t>
            </a:r>
            <a:r>
              <a:rPr lang="zh-CN" altLang="en-US" sz="2400" b="1" dirty="0">
                <a:solidFill>
                  <a:srgbClr val="0000FF"/>
                </a:solidFill>
                <a:latin typeface="微软雅黑" panose="020B0503020204020204" charset="-122"/>
                <a:ea typeface="微软雅黑" panose="020B0503020204020204" charset="-122"/>
                <a:sym typeface="+mn-ea"/>
              </a:rPr>
              <a:t>富强民主文明的社会主义现代化国家</a:t>
            </a:r>
            <a:endParaRPr lang="zh-CN" altLang="en-US" sz="2000" b="1" strike="noStrike" noProof="1" dirty="0">
              <a:solidFill>
                <a:srgbClr val="0000FF"/>
              </a:solidFill>
              <a:latin typeface="微软雅黑" panose="020B0503020204020204" charset="-122"/>
              <a:ea typeface="微软雅黑" panose="020B0503020204020204" charset="-122"/>
              <a:sym typeface="+mn-ea"/>
            </a:endParaRPr>
          </a:p>
          <a:p>
            <a:pPr marL="0" indent="0" algn="just" fontAlgn="base">
              <a:lnSpc>
                <a:spcPct val="125000"/>
              </a:lnSpc>
              <a:spcBef>
                <a:spcPct val="20000"/>
              </a:spcBef>
              <a:buNone/>
            </a:pPr>
            <a:r>
              <a:rPr lang="zh-CN" altLang="en-US" sz="2400" b="1" dirty="0">
                <a:solidFill>
                  <a:srgbClr val="FF0000"/>
                </a:solidFill>
                <a:latin typeface="微软雅黑" panose="020B0503020204020204" charset="-122"/>
                <a:ea typeface="微软雅黑" panose="020B0503020204020204" charset="-122"/>
                <a:sym typeface="+mn-ea"/>
              </a:rPr>
              <a:t>基本途径：</a:t>
            </a:r>
            <a:r>
              <a:rPr lang="zh-CN" altLang="en-US" sz="2400" b="1" dirty="0">
                <a:solidFill>
                  <a:srgbClr val="0000FF"/>
                </a:solidFill>
                <a:latin typeface="微软雅黑" panose="020B0503020204020204" charset="-122"/>
                <a:ea typeface="微软雅黑" panose="020B0503020204020204" charset="-122"/>
                <a:sym typeface="+mn-ea"/>
              </a:rPr>
              <a:t>一个中心、两个基本点</a:t>
            </a:r>
            <a:endParaRPr lang="zh-CN" altLang="en-US" sz="2000" b="1" strike="noStrike" noProof="1" dirty="0">
              <a:solidFill>
                <a:srgbClr val="0000FF"/>
              </a:solidFill>
              <a:latin typeface="微软雅黑" panose="020B0503020204020204" charset="-122"/>
              <a:ea typeface="微软雅黑" panose="020B0503020204020204" charset="-122"/>
              <a:sym typeface="+mn-ea"/>
            </a:endParaRPr>
          </a:p>
          <a:p>
            <a:pPr marL="0" indent="0" algn="just" fontAlgn="base">
              <a:lnSpc>
                <a:spcPct val="125000"/>
              </a:lnSpc>
              <a:spcBef>
                <a:spcPct val="20000"/>
              </a:spcBef>
              <a:buNone/>
            </a:pPr>
            <a:r>
              <a:rPr lang="zh-CN" altLang="en-US" sz="2400" b="1" dirty="0">
                <a:solidFill>
                  <a:srgbClr val="FF0000"/>
                </a:solidFill>
                <a:latin typeface="微软雅黑" panose="020B0503020204020204" charset="-122"/>
                <a:ea typeface="微软雅黑" panose="020B0503020204020204" charset="-122"/>
                <a:sym typeface="+mn-ea"/>
              </a:rPr>
              <a:t>根本任务：</a:t>
            </a:r>
            <a:r>
              <a:rPr lang="zh-CN" altLang="en-US" sz="2400" b="1" dirty="0">
                <a:solidFill>
                  <a:srgbClr val="0000FF"/>
                </a:solidFill>
                <a:latin typeface="微软雅黑" panose="020B0503020204020204" charset="-122"/>
                <a:ea typeface="微软雅黑" panose="020B0503020204020204" charset="-122"/>
                <a:sym typeface="+mn-ea"/>
              </a:rPr>
              <a:t>以经济建设为中心</a:t>
            </a:r>
            <a:endParaRPr lang="zh-CN" altLang="en-US" sz="2000" b="1" strike="noStrike" noProof="1" dirty="0">
              <a:solidFill>
                <a:srgbClr val="0000FF"/>
              </a:solidFill>
              <a:latin typeface="微软雅黑" panose="020B0503020204020204" charset="-122"/>
              <a:ea typeface="微软雅黑" panose="020B0503020204020204" charset="-122"/>
              <a:sym typeface="+mn-ea"/>
            </a:endParaRPr>
          </a:p>
          <a:p>
            <a:pPr marL="0" indent="0" fontAlgn="base">
              <a:lnSpc>
                <a:spcPct val="125000"/>
              </a:lnSpc>
              <a:spcBef>
                <a:spcPct val="20000"/>
              </a:spcBef>
              <a:buNone/>
            </a:pPr>
            <a:r>
              <a:rPr lang="zh-CN" altLang="en-US" sz="2400" b="1" dirty="0">
                <a:solidFill>
                  <a:srgbClr val="FF0000"/>
                </a:solidFill>
                <a:latin typeface="微软雅黑" panose="020B0503020204020204" charset="-122"/>
                <a:ea typeface="微软雅黑" panose="020B0503020204020204" charset="-122"/>
                <a:sym typeface="+mn-ea"/>
              </a:rPr>
              <a:t>政治保证：</a:t>
            </a:r>
            <a:r>
              <a:rPr lang="zh-CN" altLang="en-US" sz="2400" b="1" dirty="0">
                <a:solidFill>
                  <a:srgbClr val="0000FF"/>
                </a:solidFill>
                <a:latin typeface="微软雅黑" panose="020B0503020204020204" charset="-122"/>
                <a:ea typeface="微软雅黑" panose="020B0503020204020204" charset="-122"/>
                <a:sym typeface="+mn-ea"/>
              </a:rPr>
              <a:t>坚持四项基本原则</a:t>
            </a:r>
            <a:endParaRPr lang="zh-CN" altLang="en-US" sz="2000" b="1" strike="noStrike" noProof="1" dirty="0">
              <a:solidFill>
                <a:srgbClr val="0000FF"/>
              </a:solidFill>
              <a:latin typeface="微软雅黑" panose="020B0503020204020204" charset="-122"/>
              <a:ea typeface="微软雅黑" panose="020B0503020204020204" charset="-122"/>
              <a:sym typeface="+mn-ea"/>
            </a:endParaRPr>
          </a:p>
          <a:p>
            <a:pPr marL="0" indent="0" fontAlgn="base">
              <a:lnSpc>
                <a:spcPct val="125000"/>
              </a:lnSpc>
              <a:spcBef>
                <a:spcPct val="20000"/>
              </a:spcBef>
              <a:buNone/>
            </a:pPr>
            <a:r>
              <a:rPr lang="zh-CN" altLang="en-US" sz="2400" b="1" dirty="0">
                <a:solidFill>
                  <a:srgbClr val="FF0000"/>
                </a:solidFill>
                <a:latin typeface="微软雅黑" panose="020B0503020204020204" charset="-122"/>
                <a:ea typeface="微软雅黑" panose="020B0503020204020204" charset="-122"/>
                <a:sym typeface="+mn-ea"/>
              </a:rPr>
              <a:t>发展动力和外部条件：</a:t>
            </a:r>
            <a:r>
              <a:rPr lang="zh-CN" altLang="en-US" sz="2400" b="1" dirty="0">
                <a:solidFill>
                  <a:srgbClr val="0000FF"/>
                </a:solidFill>
                <a:latin typeface="微软雅黑" panose="020B0503020204020204" charset="-122"/>
                <a:ea typeface="微软雅黑" panose="020B0503020204020204" charset="-122"/>
                <a:sym typeface="+mn-ea"/>
              </a:rPr>
              <a:t>坚持改革开放 </a:t>
            </a:r>
            <a:endParaRPr lang="zh-CN" altLang="en-US" sz="2000" b="1" strike="noStrike" noProof="1" dirty="0">
              <a:solidFill>
                <a:srgbClr val="0000FF"/>
              </a:solidFill>
              <a:latin typeface="微软雅黑" panose="020B0503020204020204" charset="-122"/>
              <a:ea typeface="微软雅黑" panose="020B0503020204020204" charset="-122"/>
              <a:sym typeface="+mn-ea"/>
            </a:endParaRPr>
          </a:p>
          <a:p>
            <a:pPr marL="0" indent="0" algn="just" fontAlgn="base">
              <a:lnSpc>
                <a:spcPct val="125000"/>
              </a:lnSpc>
              <a:spcBef>
                <a:spcPct val="20000"/>
              </a:spcBef>
              <a:buNone/>
            </a:pPr>
            <a:r>
              <a:rPr lang="zh-CN" altLang="en-US" sz="2400" b="1" dirty="0">
                <a:solidFill>
                  <a:srgbClr val="FF0000"/>
                </a:solidFill>
                <a:latin typeface="微软雅黑" panose="020B0503020204020204" charset="-122"/>
                <a:ea typeface="微软雅黑" panose="020B0503020204020204" charset="-122"/>
                <a:sym typeface="+mn-ea"/>
              </a:rPr>
              <a:t>领导力量和依靠力量：</a:t>
            </a:r>
            <a:r>
              <a:rPr lang="zh-CN" altLang="en-US" sz="2400" b="1" dirty="0">
                <a:solidFill>
                  <a:srgbClr val="0000FF"/>
                </a:solidFill>
                <a:latin typeface="微软雅黑" panose="020B0503020204020204" charset="-122"/>
                <a:ea typeface="微软雅黑" panose="020B0503020204020204" charset="-122"/>
                <a:sym typeface="+mn-ea"/>
              </a:rPr>
              <a:t>（中国共产党）</a:t>
            </a:r>
            <a:endParaRPr lang="zh-CN" altLang="en-US" sz="2000" b="1" strike="noStrike" noProof="1" dirty="0">
              <a:solidFill>
                <a:srgbClr val="0000FF"/>
              </a:solidFill>
              <a:latin typeface="微软雅黑" panose="020B0503020204020204" charset="-122"/>
              <a:ea typeface="微软雅黑" panose="020B0503020204020204" charset="-122"/>
              <a:sym typeface="+mn-ea"/>
            </a:endParaRPr>
          </a:p>
          <a:p>
            <a:pPr marL="0" indent="0" algn="just" fontAlgn="base">
              <a:lnSpc>
                <a:spcPct val="125000"/>
              </a:lnSpc>
              <a:spcBef>
                <a:spcPct val="20000"/>
              </a:spcBef>
              <a:buNone/>
            </a:pPr>
            <a:r>
              <a:rPr lang="zh-CN" altLang="en-US" sz="2400" b="1" dirty="0">
                <a:solidFill>
                  <a:srgbClr val="0000FF"/>
                </a:solidFill>
                <a:latin typeface="微软雅黑" panose="020B0503020204020204" charset="-122"/>
                <a:ea typeface="微软雅黑" panose="020B0503020204020204" charset="-122"/>
                <a:sym typeface="+mn-ea"/>
              </a:rPr>
              <a:t>               领导和团结全国各</a:t>
            </a:r>
            <a:r>
              <a:rPr lang="zh-CN" altLang="en-US" sz="2400" b="1">
                <a:solidFill>
                  <a:srgbClr val="0000FF"/>
                </a:solidFill>
                <a:latin typeface="微软雅黑" panose="020B0503020204020204" charset="-122"/>
                <a:ea typeface="微软雅黑" panose="020B0503020204020204" charset="-122"/>
                <a:sym typeface="+mn-ea"/>
              </a:rPr>
              <a:t>族人民</a:t>
            </a:r>
            <a:endParaRPr lang="zh-CN" altLang="en-US" sz="2000" b="1" strike="noStrike" noProof="1">
              <a:solidFill>
                <a:srgbClr val="0000FF"/>
              </a:solidFill>
              <a:latin typeface="微软雅黑" panose="020B0503020204020204" charset="-122"/>
              <a:ea typeface="微软雅黑" panose="020B0503020204020204" charset="-122"/>
              <a:sym typeface="+mn-ea"/>
            </a:endParaRPr>
          </a:p>
          <a:p>
            <a:pPr marL="0" indent="0" algn="just" fontAlgn="base">
              <a:lnSpc>
                <a:spcPct val="125000"/>
              </a:lnSpc>
              <a:spcBef>
                <a:spcPct val="20000"/>
              </a:spcBef>
              <a:buNone/>
            </a:pPr>
            <a:r>
              <a:rPr lang="zh-CN" altLang="en-US" sz="2400" b="1" dirty="0">
                <a:solidFill>
                  <a:srgbClr val="FF0000"/>
                </a:solidFill>
                <a:latin typeface="微软雅黑" panose="020B0503020204020204" charset="-122"/>
                <a:ea typeface="微软雅黑" panose="020B0503020204020204" charset="-122"/>
                <a:sym typeface="+mn-ea"/>
              </a:rPr>
              <a:t>基本方针：</a:t>
            </a:r>
            <a:r>
              <a:rPr lang="zh-CN" altLang="en-US" sz="2400" b="1" dirty="0">
                <a:solidFill>
                  <a:srgbClr val="0000FF"/>
                </a:solidFill>
                <a:latin typeface="微软雅黑" panose="020B0503020204020204" charset="-122"/>
                <a:ea typeface="微软雅黑" panose="020B0503020204020204" charset="-122"/>
                <a:sym typeface="+mn-ea"/>
              </a:rPr>
              <a:t>自力更生，艰苦创业</a:t>
            </a:r>
            <a:endParaRPr lang="zh-CN" altLang="en-US" sz="2400" b="1" strike="noStrike" noProof="1" dirty="0">
              <a:solidFill>
                <a:srgbClr val="0000FF"/>
              </a:solidFill>
              <a:latin typeface="微软雅黑" panose="020B0503020204020204" charset="-122"/>
              <a:ea typeface="微软雅黑" panose="020B0503020204020204" charset="-122"/>
              <a:sym typeface="+mn-ea"/>
            </a:endParaRPr>
          </a:p>
          <a:p>
            <a:pPr marL="0" indent="0">
              <a:buNone/>
            </a:pPr>
            <a:endParaRPr lang="zh-CN" altLang="en-US"/>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00025" y="1240790"/>
            <a:ext cx="8743950" cy="4806315"/>
          </a:xfrm>
        </p:spPr>
        <p:txBody>
          <a:bodyPr/>
          <a:p>
            <a:pPr marL="0" indent="0">
              <a:lnSpc>
                <a:spcPct val="140000"/>
              </a:lnSpc>
              <a:buNone/>
            </a:pPr>
            <a:r>
              <a:rPr lang="zh-CN" altLang="en-US" b="1" dirty="0">
                <a:solidFill>
                  <a:srgbClr val="FF0000"/>
                </a:solidFill>
                <a:latin typeface="微软雅黑" panose="020B0503020204020204" charset="-122"/>
                <a:ea typeface="微软雅黑" panose="020B0503020204020204" charset="-122"/>
                <a:sym typeface="+mn-ea"/>
              </a:rPr>
              <a:t>如何坚持党的基本路线不动摇？</a:t>
            </a:r>
            <a:endParaRPr lang="zh-CN" altLang="en-US" b="1" dirty="0">
              <a:solidFill>
                <a:srgbClr val="FF0000"/>
              </a:solidFill>
              <a:latin typeface="微软雅黑" panose="020B0503020204020204" charset="-122"/>
              <a:ea typeface="微软雅黑" panose="020B0503020204020204" charset="-122"/>
              <a:sym typeface="+mn-ea"/>
            </a:endParaRPr>
          </a:p>
          <a:p>
            <a:pPr marL="0" lvl="1" indent="114300">
              <a:lnSpc>
                <a:spcPct val="140000"/>
              </a:lnSpc>
              <a:buClr>
                <a:srgbClr val="FF0000"/>
              </a:buClr>
              <a:buFont typeface="Wingdings" panose="05000000000000000000" pitchFamily="2" charset="2"/>
              <a:buChar char="l"/>
            </a:pPr>
            <a:r>
              <a:rPr lang="zh-CN" altLang="en-US" dirty="0">
                <a:latin typeface="黑体" panose="02010609060101010101" pitchFamily="49" charset="-122"/>
                <a:ea typeface="黑体" panose="02010609060101010101" pitchFamily="49" charset="-122"/>
                <a:sym typeface="+mn-ea"/>
              </a:rPr>
              <a:t>必须紧紧围绕经济建设这一中心</a:t>
            </a:r>
            <a:endParaRPr lang="zh-CN" altLang="en-US" dirty="0">
              <a:latin typeface="黑体" panose="02010609060101010101" pitchFamily="49" charset="-122"/>
              <a:ea typeface="黑体" panose="02010609060101010101" pitchFamily="49" charset="-122"/>
            </a:endParaRPr>
          </a:p>
          <a:p>
            <a:pPr marL="0" lvl="1" indent="114300">
              <a:lnSpc>
                <a:spcPct val="140000"/>
              </a:lnSpc>
              <a:buClr>
                <a:srgbClr val="FF0000"/>
              </a:buClr>
              <a:buFont typeface="Wingdings" panose="05000000000000000000" pitchFamily="2" charset="2"/>
              <a:buChar char="l"/>
            </a:pPr>
            <a:r>
              <a:rPr lang="zh-CN" altLang="en-US" dirty="0">
                <a:latin typeface="黑体" panose="02010609060101010101" pitchFamily="49" charset="-122"/>
                <a:ea typeface="黑体" panose="02010609060101010101" pitchFamily="49" charset="-122"/>
                <a:sym typeface="+mn-ea"/>
              </a:rPr>
              <a:t>必须把坚持四项基本原则同坚持改革开放结合起来，以辨证唯物主义和历史唯物主义的立场、观点和方法，正确处理改革开放和四项基本原则的关系</a:t>
            </a:r>
            <a:endParaRPr lang="zh-CN" altLang="en-US" dirty="0">
              <a:latin typeface="黑体" panose="02010609060101010101" pitchFamily="49" charset="-122"/>
              <a:ea typeface="黑体" panose="02010609060101010101" pitchFamily="49" charset="-122"/>
            </a:endParaRPr>
          </a:p>
          <a:p>
            <a:pPr marL="0" lvl="1" indent="114300">
              <a:lnSpc>
                <a:spcPct val="140000"/>
              </a:lnSpc>
              <a:buClr>
                <a:srgbClr val="FF0000"/>
              </a:buClr>
              <a:buFont typeface="Wingdings" panose="05000000000000000000" pitchFamily="2" charset="2"/>
              <a:buChar char="l"/>
            </a:pPr>
            <a:r>
              <a:rPr lang="zh-CN" altLang="en-US" dirty="0">
                <a:latin typeface="黑体" panose="02010609060101010101" pitchFamily="49" charset="-122"/>
                <a:ea typeface="黑体" panose="02010609060101010101" pitchFamily="49" charset="-122"/>
                <a:sym typeface="+mn-ea"/>
              </a:rPr>
              <a:t>必须旗帜鲜明地反对全盘西化、走资本主义道路的资产阶级自由化</a:t>
            </a:r>
            <a:endParaRPr lang="zh-CN" altLang="en-US" dirty="0">
              <a:latin typeface="黑体" panose="02010609060101010101" pitchFamily="49" charset="-122"/>
              <a:ea typeface="黑体" panose="02010609060101010101" pitchFamily="49" charset="-122"/>
            </a:endParaRPr>
          </a:p>
          <a:p>
            <a:pPr marL="0" lvl="1" indent="114300">
              <a:lnSpc>
                <a:spcPct val="140000"/>
              </a:lnSpc>
              <a:buClr>
                <a:srgbClr val="FF0000"/>
              </a:buClr>
              <a:buFont typeface="Wingdings" panose="05000000000000000000" pitchFamily="2" charset="2"/>
              <a:buChar char="l"/>
            </a:pPr>
            <a:r>
              <a:rPr lang="zh-CN" altLang="en-US" dirty="0">
                <a:latin typeface="黑体" panose="02010609060101010101" pitchFamily="49" charset="-122"/>
                <a:ea typeface="黑体" panose="02010609060101010101" pitchFamily="49" charset="-122"/>
                <a:sym typeface="+mn-ea"/>
              </a:rPr>
              <a:t>把以经济建设为中心同四项基本原则、改革开放这两个基本点统一于建设中国特色社会主义的伟大实践</a:t>
            </a:r>
            <a:endParaRPr lang="zh-CN" altLang="en-US" dirty="0">
              <a:latin typeface="黑体" panose="02010609060101010101" pitchFamily="49" charset="-122"/>
              <a:ea typeface="黑体" panose="02010609060101010101" pitchFamily="49" charset="-122"/>
            </a:endParaRPr>
          </a:p>
          <a:p>
            <a:pPr marL="0" indent="0">
              <a:buNone/>
            </a:pPr>
            <a:endParaRPr lang="zh-CN" altLang="en-US"/>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696595"/>
          </a:xfrm>
        </p:spPr>
        <p:txBody>
          <a:bodyPr/>
          <a:p>
            <a:r>
              <a:rPr lang="en-US" altLang="zh-CN" sz="2400">
                <a:latin typeface="微软雅黑" panose="020B0503020204020204" charset="-122"/>
                <a:ea typeface="微软雅黑" panose="020B0503020204020204" charset="-122"/>
              </a:rPr>
              <a:t>4</a:t>
            </a:r>
            <a:r>
              <a:rPr lang="zh-CN" altLang="en-US" sz="2400">
                <a:latin typeface="微软雅黑" panose="020B0503020204020204" charset="-122"/>
                <a:ea typeface="微软雅黑" panose="020B0503020204020204" charset="-122"/>
              </a:rPr>
              <a:t>、社会主义根本任务的理论</a:t>
            </a:r>
            <a:endParaRPr lang="zh-CN" altLang="en-US" sz="240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70840" y="1888490"/>
            <a:ext cx="8493760" cy="1068070"/>
          </a:xfrm>
        </p:spPr>
        <p:txBody>
          <a:bodyPr/>
          <a:p>
            <a:pPr marL="0" indent="0">
              <a:lnSpc>
                <a:spcPct val="150000"/>
              </a:lnSpc>
              <a:buNone/>
            </a:pPr>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生产力是社会发展的最根本的决定性因素，社会主义的根本任务是发展生产力。</a:t>
            </a:r>
            <a:endParaRPr lang="zh-CN" altLang="en-US" sz="2400">
              <a:latin typeface="微软雅黑" panose="020B0503020204020204" charset="-122"/>
              <a:ea typeface="微软雅黑" panose="020B0503020204020204" charset="-122"/>
            </a:endParaRPr>
          </a:p>
        </p:txBody>
      </p:sp>
      <p:sp>
        <p:nvSpPr>
          <p:cNvPr id="4" name="文本框 3"/>
          <p:cNvSpPr txBox="1"/>
          <p:nvPr/>
        </p:nvSpPr>
        <p:spPr>
          <a:xfrm>
            <a:off x="670560" y="3157220"/>
            <a:ext cx="7893685" cy="2932430"/>
          </a:xfrm>
          <a:prstGeom prst="rect">
            <a:avLst/>
          </a:prstGeom>
          <a:solidFill>
            <a:schemeClr val="accent6">
              <a:lumMod val="20000"/>
              <a:lumOff val="80000"/>
            </a:schemeClr>
          </a:solidFill>
        </p:spPr>
        <p:txBody>
          <a:bodyPr wrap="square" rtlCol="0">
            <a:spAutoFit/>
          </a:bodyPr>
          <a:p>
            <a:pPr>
              <a:lnSpc>
                <a:spcPct val="110000"/>
              </a:lnSpc>
            </a:pPr>
            <a:r>
              <a:rPr lang="zh-CN" altLang="en-US" sz="2400" b="1">
                <a:solidFill>
                  <a:schemeClr val="accent2"/>
                </a:solidFill>
                <a:latin typeface="微软雅黑" panose="020B0503020204020204" charset="-122"/>
                <a:ea typeface="微软雅黑" panose="020B0503020204020204" charset="-122"/>
              </a:rPr>
              <a:t>邓小平：</a:t>
            </a:r>
            <a:endParaRPr lang="zh-CN" altLang="en-US" sz="2400" b="1">
              <a:solidFill>
                <a:schemeClr val="accent2"/>
              </a:solidFill>
              <a:latin typeface="微软雅黑" panose="020B0503020204020204" charset="-122"/>
              <a:ea typeface="微软雅黑" panose="020B0503020204020204" charset="-122"/>
            </a:endParaRPr>
          </a:p>
          <a:p>
            <a:pPr>
              <a:lnSpc>
                <a:spcPct val="110000"/>
              </a:lnSpc>
            </a:pPr>
            <a:r>
              <a:rPr lang="zh-CN" altLang="en-US" sz="2400" b="1">
                <a:solidFill>
                  <a:srgbClr val="FF0000"/>
                </a:solidFill>
                <a:latin typeface="楷体" panose="02010609060101010101" charset="-122"/>
                <a:ea typeface="楷体" panose="02010609060101010101" charset="-122"/>
                <a:sym typeface="+mn-ea"/>
              </a:rPr>
              <a:t>    贫穷不是社会主义，社会主义要消灭贫穷。</a:t>
            </a:r>
            <a:endParaRPr lang="zh-CN" altLang="en-US" sz="2400" b="1">
              <a:solidFill>
                <a:srgbClr val="FF0000"/>
              </a:solidFill>
              <a:latin typeface="楷体" panose="02010609060101010101" charset="-122"/>
              <a:ea typeface="楷体" panose="02010609060101010101" charset="-122"/>
              <a:sym typeface="+mn-ea"/>
            </a:endParaRPr>
          </a:p>
          <a:p>
            <a:pPr>
              <a:lnSpc>
                <a:spcPct val="110000"/>
              </a:lnSpc>
            </a:pPr>
            <a:r>
              <a:rPr lang="zh-CN" altLang="en-US" sz="2400" b="1" dirty="0">
                <a:solidFill>
                  <a:schemeClr val="accent2"/>
                </a:solidFill>
                <a:latin typeface="楷体" panose="02010609060101010101" charset="-122"/>
                <a:ea typeface="楷体" panose="02010609060101010101" charset="-122"/>
                <a:sym typeface="+mn-ea"/>
              </a:rPr>
              <a:t>    我们要建设的中国特色社会主义，是</a:t>
            </a:r>
            <a:r>
              <a:rPr lang="zh-CN" altLang="en-US" sz="2400" b="1" dirty="0">
                <a:solidFill>
                  <a:srgbClr val="FF0000"/>
                </a:solidFill>
                <a:latin typeface="楷体" panose="02010609060101010101" charset="-122"/>
                <a:ea typeface="楷体" panose="02010609060101010101" charset="-122"/>
                <a:sym typeface="+mn-ea"/>
              </a:rPr>
              <a:t>不断发展生产力的社会主义</a:t>
            </a:r>
            <a:r>
              <a:rPr lang="zh-CN" altLang="en-US" sz="2400" b="1" dirty="0">
                <a:solidFill>
                  <a:schemeClr val="accent2"/>
                </a:solidFill>
                <a:latin typeface="楷体" panose="02010609060101010101" charset="-122"/>
                <a:ea typeface="楷体" panose="02010609060101010101" charset="-122"/>
                <a:sym typeface="+mn-ea"/>
              </a:rPr>
              <a:t>；我们确定的基本路线，是以经济建设为中心，实现社会主义现代化的发展路线。</a:t>
            </a:r>
            <a:endParaRPr lang="zh-CN" altLang="en-US" sz="2400" b="1" dirty="0">
              <a:solidFill>
                <a:schemeClr val="accent2"/>
              </a:solidFill>
              <a:latin typeface="楷体" panose="02010609060101010101" charset="-122"/>
              <a:ea typeface="楷体" panose="02010609060101010101" charset="-122"/>
              <a:sym typeface="+mn-ea"/>
            </a:endParaRPr>
          </a:p>
          <a:p>
            <a:pPr>
              <a:lnSpc>
                <a:spcPct val="110000"/>
              </a:lnSpc>
            </a:pPr>
            <a:r>
              <a:rPr lang="zh-CN" altLang="en-US" sz="2400" b="1">
                <a:solidFill>
                  <a:srgbClr val="0000FF"/>
                </a:solidFill>
                <a:latin typeface="楷体" panose="02010609060101010101" charset="-122"/>
                <a:ea typeface="楷体" panose="02010609060101010101" charset="-122"/>
                <a:sym typeface="+mn-ea"/>
              </a:rPr>
              <a:t>    社会主义的优越性，归根结底是要大幅度</a:t>
            </a:r>
            <a:r>
              <a:rPr lang="zh-CN" altLang="en-US" sz="2400" b="1">
                <a:solidFill>
                  <a:srgbClr val="FF0000"/>
                </a:solidFill>
                <a:latin typeface="楷体" panose="02010609060101010101" charset="-122"/>
                <a:ea typeface="楷体" panose="02010609060101010101" charset="-122"/>
                <a:sym typeface="+mn-ea"/>
              </a:rPr>
              <a:t>发展社会生产力</a:t>
            </a:r>
            <a:r>
              <a:rPr lang="zh-CN" altLang="en-US" sz="2400" b="1">
                <a:solidFill>
                  <a:srgbClr val="0000FF"/>
                </a:solidFill>
                <a:latin typeface="楷体" panose="02010609060101010101" charset="-122"/>
                <a:ea typeface="楷体" panose="02010609060101010101" charset="-122"/>
                <a:sym typeface="+mn-ea"/>
              </a:rPr>
              <a:t>，逐步改善、提高人民的物质生活和精神生活</a:t>
            </a:r>
            <a:r>
              <a:rPr lang="zh-CN" altLang="en-US" sz="2400" b="1" dirty="0">
                <a:solidFill>
                  <a:srgbClr val="0000FF"/>
                </a:solidFill>
                <a:latin typeface="楷体" panose="02010609060101010101" charset="-122"/>
                <a:ea typeface="楷体" panose="02010609060101010101" charset="-122"/>
                <a:sym typeface="+mn-ea"/>
              </a:rPr>
              <a:t>。</a:t>
            </a:r>
            <a:endParaRPr lang="zh-CN" altLang="en-US"/>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4587875" cy="749935"/>
          </a:xfrm>
        </p:spPr>
        <p:txBody>
          <a:bodyPr/>
          <a:p>
            <a:r>
              <a:rPr lang="zh-CN" altLang="en-US" sz="2800" dirty="0">
                <a:solidFill>
                  <a:srgbClr val="0000FF"/>
                </a:solidFill>
                <a:latin typeface="微软雅黑" panose="020B0503020204020204" charset="-122"/>
                <a:ea typeface="微软雅黑" panose="020B0503020204020204" charset="-122"/>
                <a:sym typeface="宋体" panose="02010600030101010101" pitchFamily="2" charset="-122"/>
              </a:rPr>
              <a:t>中国要发展，离不开科学</a:t>
            </a:r>
            <a:endParaRPr lang="zh-CN" altLang="en-US" sz="2800" dirty="0">
              <a:solidFill>
                <a:srgbClr val="0000FF"/>
              </a:solidFill>
              <a:latin typeface="微软雅黑" panose="020B0503020204020204" charset="-122"/>
              <a:ea typeface="微软雅黑" panose="020B0503020204020204" charset="-122"/>
              <a:sym typeface="宋体" panose="02010600030101010101" pitchFamily="2" charset="-122"/>
            </a:endParaRPr>
          </a:p>
        </p:txBody>
      </p:sp>
      <p:sp>
        <p:nvSpPr>
          <p:cNvPr id="3" name="内容占位符 2"/>
          <p:cNvSpPr>
            <a:spLocks noGrp="1"/>
          </p:cNvSpPr>
          <p:nvPr>
            <p:ph idx="1"/>
          </p:nvPr>
        </p:nvSpPr>
        <p:spPr>
          <a:xfrm>
            <a:off x="325120" y="1941830"/>
            <a:ext cx="8493760" cy="2555875"/>
          </a:xfrm>
        </p:spPr>
        <p:txBody>
          <a:bodyPr/>
          <a:p>
            <a:pPr>
              <a:lnSpc>
                <a:spcPct val="150000"/>
              </a:lnSpc>
              <a:buClr>
                <a:srgbClr val="FF0000"/>
              </a:buClr>
              <a:buFont typeface="Wingdings" panose="05000000000000000000" charset="0"/>
              <a:buChar char=""/>
            </a:pPr>
            <a:r>
              <a:rPr lang="en-US" altLang="zh-CN" sz="2400">
                <a:solidFill>
                  <a:schemeClr val="tx1"/>
                </a:solidFill>
                <a:latin typeface="微软雅黑" panose="020B0503020204020204" charset="-122"/>
                <a:ea typeface="微软雅黑" panose="020B0503020204020204" charset="-122"/>
                <a:sym typeface="+mn-ea"/>
              </a:rPr>
              <a:t>  </a:t>
            </a:r>
            <a:r>
              <a:rPr lang="zh-CN" altLang="en-US" sz="2400">
                <a:solidFill>
                  <a:schemeClr val="tx1"/>
                </a:solidFill>
                <a:latin typeface="微软雅黑" panose="020B0503020204020204" charset="-122"/>
                <a:ea typeface="微软雅黑" panose="020B0503020204020204" charset="-122"/>
                <a:sym typeface="+mn-ea"/>
              </a:rPr>
              <a:t>实现现代化</a:t>
            </a:r>
            <a:r>
              <a:rPr lang="en-US" altLang="zh-CN" sz="2400">
                <a:solidFill>
                  <a:schemeClr val="tx1"/>
                </a:solidFill>
                <a:latin typeface="微软雅黑" panose="020B0503020204020204" charset="-122"/>
                <a:ea typeface="微软雅黑" panose="020B0503020204020204" charset="-122"/>
                <a:sym typeface="+mn-ea"/>
              </a:rPr>
              <a:t>“</a:t>
            </a:r>
            <a:r>
              <a:rPr lang="zh-CN" altLang="en-US" sz="2400">
                <a:solidFill>
                  <a:schemeClr val="tx1"/>
                </a:solidFill>
                <a:latin typeface="微软雅黑" panose="020B0503020204020204" charset="-122"/>
                <a:ea typeface="微软雅黑" panose="020B0503020204020204" charset="-122"/>
                <a:sym typeface="+mn-ea"/>
              </a:rPr>
              <a:t>关键是科学技术</a:t>
            </a:r>
            <a:r>
              <a:rPr lang="en-US" altLang="zh-CN" sz="2000">
                <a:solidFill>
                  <a:schemeClr val="tx1"/>
                </a:solidFill>
                <a:latin typeface="微软雅黑" panose="020B0503020204020204" charset="-122"/>
                <a:ea typeface="微软雅黑" panose="020B0503020204020204" charset="-122"/>
                <a:sym typeface="+mn-ea"/>
              </a:rPr>
              <a:t>”  </a:t>
            </a:r>
            <a:endParaRPr lang="en-US" altLang="zh-CN" sz="2000">
              <a:solidFill>
                <a:schemeClr val="tx1"/>
              </a:solidFill>
              <a:latin typeface="微软雅黑" panose="020B0503020204020204" charset="-122"/>
              <a:ea typeface="微软雅黑" panose="020B0503020204020204" charset="-122"/>
              <a:sym typeface="+mn-ea"/>
            </a:endParaRPr>
          </a:p>
          <a:p>
            <a:pPr>
              <a:lnSpc>
                <a:spcPct val="150000"/>
              </a:lnSpc>
              <a:buClr>
                <a:srgbClr val="FF0000"/>
              </a:buClr>
              <a:buFont typeface="Wingdings" panose="05000000000000000000" charset="0"/>
              <a:buChar char=""/>
            </a:pPr>
            <a:r>
              <a:rPr lang="en-US" altLang="zh-CN" sz="2400">
                <a:solidFill>
                  <a:schemeClr val="tx1"/>
                </a:solidFill>
                <a:latin typeface="微软雅黑" panose="020B0503020204020204" charset="-122"/>
                <a:ea typeface="微软雅黑" panose="020B0503020204020204" charset="-122"/>
                <a:sym typeface="+mn-ea"/>
              </a:rPr>
              <a:t>“</a:t>
            </a:r>
            <a:r>
              <a:rPr lang="zh-CN" altLang="en-US" sz="2400">
                <a:solidFill>
                  <a:schemeClr val="tx1"/>
                </a:solidFill>
                <a:latin typeface="微软雅黑" panose="020B0503020204020204" charset="-122"/>
                <a:ea typeface="微软雅黑" panose="020B0503020204020204" charset="-122"/>
                <a:sym typeface="+mn-ea"/>
              </a:rPr>
              <a:t>科学技术是第一生产力</a:t>
            </a:r>
            <a:r>
              <a:rPr lang="en-US" altLang="zh-CN" sz="2000">
                <a:solidFill>
                  <a:schemeClr val="tx1"/>
                </a:solidFill>
                <a:latin typeface="微软雅黑" panose="020B0503020204020204" charset="-122"/>
                <a:ea typeface="微软雅黑" panose="020B0503020204020204" charset="-122"/>
                <a:sym typeface="+mn-ea"/>
              </a:rPr>
              <a:t>”  </a:t>
            </a:r>
            <a:endParaRPr lang="en-US" altLang="zh-CN" sz="2000">
              <a:solidFill>
                <a:schemeClr val="tx1"/>
              </a:solidFill>
              <a:latin typeface="微软雅黑" panose="020B0503020204020204" charset="-122"/>
              <a:ea typeface="微软雅黑" panose="020B0503020204020204" charset="-122"/>
              <a:sym typeface="+mn-ea"/>
            </a:endParaRPr>
          </a:p>
          <a:p>
            <a:pPr>
              <a:lnSpc>
                <a:spcPct val="150000"/>
              </a:lnSpc>
              <a:buClr>
                <a:srgbClr val="FF0000"/>
              </a:buClr>
              <a:buFont typeface="Wingdings" panose="05000000000000000000" charset="0"/>
              <a:buChar char=""/>
            </a:pPr>
            <a:r>
              <a:rPr lang="en-US" altLang="zh-CN" sz="2400">
                <a:solidFill>
                  <a:schemeClr val="tx1"/>
                </a:solidFill>
                <a:latin typeface="微软雅黑" panose="020B0503020204020204" charset="-122"/>
                <a:ea typeface="微软雅黑" panose="020B0503020204020204" charset="-122"/>
                <a:sym typeface="+mn-ea"/>
              </a:rPr>
              <a:t>“</a:t>
            </a:r>
            <a:r>
              <a:rPr lang="zh-CN" altLang="en-US" sz="2400">
                <a:solidFill>
                  <a:schemeClr val="tx1"/>
                </a:solidFill>
                <a:latin typeface="微软雅黑" panose="020B0503020204020204" charset="-122"/>
                <a:ea typeface="微软雅黑" panose="020B0503020204020204" charset="-122"/>
                <a:sym typeface="+mn-ea"/>
              </a:rPr>
              <a:t>我们要以世界先进的科学技术成果作为我们发展的起点</a:t>
            </a:r>
            <a:r>
              <a:rPr lang="en-US" altLang="zh-CN" sz="2400">
                <a:solidFill>
                  <a:schemeClr val="tx1"/>
                </a:solidFill>
                <a:latin typeface="微软雅黑" panose="020B0503020204020204" charset="-122"/>
                <a:ea typeface="微软雅黑" panose="020B0503020204020204" charset="-122"/>
                <a:sym typeface="+mn-ea"/>
              </a:rPr>
              <a:t>” “</a:t>
            </a:r>
            <a:r>
              <a:rPr lang="zh-CN" altLang="en-US" sz="2400">
                <a:solidFill>
                  <a:schemeClr val="tx1"/>
                </a:solidFill>
                <a:latin typeface="微软雅黑" panose="020B0503020204020204" charset="-122"/>
                <a:ea typeface="微软雅黑" panose="020B0503020204020204" charset="-122"/>
                <a:sym typeface="+mn-ea"/>
              </a:rPr>
              <a:t>中国必须在世界高科技领域占有一席之地</a:t>
            </a:r>
            <a:r>
              <a:rPr lang="en-US" altLang="zh-CN" sz="2400">
                <a:solidFill>
                  <a:schemeClr val="tx1"/>
                </a:solidFill>
                <a:latin typeface="微软雅黑" panose="020B0503020204020204" charset="-122"/>
                <a:ea typeface="微软雅黑" panose="020B0503020204020204" charset="-122"/>
                <a:sym typeface="+mn-ea"/>
              </a:rPr>
              <a:t>”  </a:t>
            </a:r>
            <a:r>
              <a:rPr lang="en-US" altLang="zh-CN" b="1">
                <a:solidFill>
                  <a:srgbClr val="0000FF"/>
                </a:solidFill>
                <a:latin typeface="幼圆" pitchFamily="49" charset="-122"/>
                <a:ea typeface="幼圆" pitchFamily="49" charset="-122"/>
                <a:sym typeface="+mn-ea"/>
              </a:rPr>
              <a:t> </a:t>
            </a:r>
            <a:endParaRPr lang="en-US" altLang="zh-CN" b="1">
              <a:solidFill>
                <a:srgbClr val="0000FF"/>
              </a:solidFill>
              <a:latin typeface="幼圆" pitchFamily="49" charset="-122"/>
              <a:ea typeface="幼圆" pitchFamily="49" charset="-122"/>
            </a:endParaRPr>
          </a:p>
          <a:p>
            <a:endParaRPr lang="zh-CN" altLang="en-US"/>
          </a:p>
        </p:txBody>
      </p:sp>
      <p:pic>
        <p:nvPicPr>
          <p:cNvPr id="4" name="图片 3"/>
          <p:cNvPicPr>
            <a:picLocks noChangeAspect="1"/>
          </p:cNvPicPr>
          <p:nvPr/>
        </p:nvPicPr>
        <p:blipFill>
          <a:blip r:embed="rId1"/>
          <a:stretch>
            <a:fillRect/>
          </a:stretch>
        </p:blipFill>
        <p:spPr>
          <a:xfrm>
            <a:off x="2031365" y="4497705"/>
            <a:ext cx="3481705" cy="2275205"/>
          </a:xfrm>
          <a:prstGeom prst="rect">
            <a:avLst/>
          </a:prstGeom>
        </p:spPr>
      </p:pic>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5765" y="1376680"/>
            <a:ext cx="3780155" cy="3101975"/>
          </a:xfrm>
        </p:spPr>
        <p:txBody>
          <a:bodyPr/>
          <a:p>
            <a:pPr marL="0" indent="0">
              <a:lnSpc>
                <a:spcPct val="130000"/>
              </a:lnSpc>
              <a:buNone/>
            </a:pPr>
            <a:r>
              <a:rPr lang="en-US" altLang="zh-CN" sz="2400" b="1">
                <a:solidFill>
                  <a:srgbClr val="FF0000"/>
                </a:solidFill>
                <a:latin typeface="微软雅黑" panose="020B0503020204020204" charset="-122"/>
                <a:ea typeface="微软雅黑" panose="020B0503020204020204" charset="-122"/>
                <a:sym typeface="+mn-ea"/>
              </a:rPr>
              <a:t>20</a:t>
            </a:r>
            <a:r>
              <a:rPr lang="zh-CN" altLang="en-US" sz="2400" b="1">
                <a:solidFill>
                  <a:srgbClr val="FF0000"/>
                </a:solidFill>
                <a:latin typeface="微软雅黑" panose="020B0503020204020204" charset="-122"/>
                <a:ea typeface="微软雅黑" panose="020B0503020204020204" charset="-122"/>
                <a:sym typeface="+mn-ea"/>
              </a:rPr>
              <a:t>世纪</a:t>
            </a:r>
            <a:r>
              <a:rPr lang="en-US" altLang="zh-CN" sz="2400" b="1">
                <a:solidFill>
                  <a:srgbClr val="FF0000"/>
                </a:solidFill>
                <a:latin typeface="微软雅黑" panose="020B0503020204020204" charset="-122"/>
                <a:ea typeface="微软雅黑" panose="020B0503020204020204" charset="-122"/>
                <a:sym typeface="+mn-ea"/>
              </a:rPr>
              <a:t>90</a:t>
            </a:r>
            <a:r>
              <a:rPr lang="zh-CN" altLang="en-US" sz="2400" b="1">
                <a:solidFill>
                  <a:srgbClr val="FF0000"/>
                </a:solidFill>
                <a:latin typeface="微软雅黑" panose="020B0503020204020204" charset="-122"/>
                <a:ea typeface="微软雅黑" panose="020B0503020204020204" charset="-122"/>
                <a:sym typeface="+mn-ea"/>
              </a:rPr>
              <a:t>年代以来 </a:t>
            </a:r>
            <a:r>
              <a:rPr lang="en-US" altLang="zh-CN" sz="2400" b="1">
                <a:solidFill>
                  <a:srgbClr val="FF0000"/>
                </a:solidFill>
                <a:latin typeface="微软雅黑" panose="020B0503020204020204" charset="-122"/>
                <a:ea typeface="微软雅黑" panose="020B0503020204020204" charset="-122"/>
                <a:sym typeface="+mn-ea"/>
              </a:rPr>
              <a:t>-</a:t>
            </a:r>
            <a:endParaRPr lang="en-US" altLang="zh-CN" sz="2400" b="1">
              <a:solidFill>
                <a:srgbClr val="FF0000"/>
              </a:solidFill>
              <a:latin typeface="微软雅黑" panose="020B0503020204020204" charset="-122"/>
              <a:ea typeface="微软雅黑" panose="020B0503020204020204" charset="-122"/>
              <a:sym typeface="+mn-ea"/>
            </a:endParaRPr>
          </a:p>
          <a:p>
            <a:pPr marL="0" indent="0">
              <a:lnSpc>
                <a:spcPct val="130000"/>
              </a:lnSpc>
              <a:buNone/>
            </a:pPr>
            <a:r>
              <a:rPr lang="zh-CN" altLang="en-US" sz="2400">
                <a:latin typeface="微软雅黑" panose="020B0503020204020204" charset="-122"/>
                <a:ea typeface="微软雅黑" panose="020B0503020204020204" charset="-122"/>
              </a:rPr>
              <a:t>      科教兴国战略</a:t>
            </a:r>
            <a:endParaRPr lang="zh-CN" altLang="en-US" sz="2400">
              <a:latin typeface="微软雅黑" panose="020B0503020204020204" charset="-122"/>
              <a:ea typeface="微软雅黑" panose="020B0503020204020204" charset="-122"/>
            </a:endParaRPr>
          </a:p>
          <a:p>
            <a:pPr marL="0" indent="0">
              <a:lnSpc>
                <a:spcPct val="130000"/>
              </a:lnSpc>
              <a:buNone/>
            </a:pPr>
            <a:r>
              <a:rPr lang="zh-CN" altLang="en-US" sz="2400">
                <a:latin typeface="微软雅黑" panose="020B0503020204020204" charset="-122"/>
                <a:ea typeface="微软雅黑" panose="020B0503020204020204" charset="-122"/>
              </a:rPr>
              <a:t>      人才强国战略</a:t>
            </a:r>
            <a:endParaRPr lang="zh-CN" altLang="en-US" sz="2400">
              <a:latin typeface="微软雅黑" panose="020B0503020204020204" charset="-122"/>
              <a:ea typeface="微软雅黑" panose="020B0503020204020204" charset="-122"/>
            </a:endParaRPr>
          </a:p>
          <a:p>
            <a:pPr marL="0" indent="0">
              <a:lnSpc>
                <a:spcPct val="130000"/>
              </a:lnSpc>
              <a:buNone/>
            </a:pPr>
            <a:r>
              <a:rPr lang="zh-CN" altLang="en-US" sz="2400" b="1">
                <a:solidFill>
                  <a:srgbClr val="FF0000"/>
                </a:solidFill>
                <a:latin typeface="微软雅黑" panose="020B0503020204020204" charset="-122"/>
                <a:ea typeface="微软雅黑" panose="020B0503020204020204" charset="-122"/>
              </a:rPr>
              <a:t>十八大以来</a:t>
            </a:r>
            <a:r>
              <a:rPr lang="en-US" altLang="zh-CN" sz="2400" b="1">
                <a:solidFill>
                  <a:srgbClr val="FF0000"/>
                </a:solidFill>
                <a:latin typeface="微软雅黑" panose="020B0503020204020204" charset="-122"/>
                <a:ea typeface="微软雅黑" panose="020B0503020204020204" charset="-122"/>
              </a:rPr>
              <a:t>——</a:t>
            </a:r>
            <a:endParaRPr lang="en-US" altLang="zh-CN" sz="2400" b="1">
              <a:solidFill>
                <a:srgbClr val="FF0000"/>
              </a:solidFill>
              <a:latin typeface="微软雅黑" panose="020B0503020204020204" charset="-122"/>
              <a:ea typeface="微软雅黑" panose="020B0503020204020204" charset="-122"/>
            </a:endParaRPr>
          </a:p>
          <a:p>
            <a:pPr marL="0" indent="0">
              <a:lnSpc>
                <a:spcPct val="130000"/>
              </a:lnSpc>
              <a:buNone/>
            </a:pPr>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创新驱动发展战略</a:t>
            </a:r>
            <a:endParaRPr lang="zh-CN" altLang="en-US" sz="2400">
              <a:latin typeface="微软雅黑" panose="020B0503020204020204" charset="-122"/>
              <a:ea typeface="微软雅黑" panose="020B0503020204020204" charset="-122"/>
            </a:endParaRPr>
          </a:p>
        </p:txBody>
      </p:sp>
      <p:pic>
        <p:nvPicPr>
          <p:cNvPr id="58371" name="图片 31748" descr="F200712071708082264129368"/>
          <p:cNvPicPr>
            <a:picLocks noChangeAspect="1"/>
          </p:cNvPicPr>
          <p:nvPr/>
        </p:nvPicPr>
        <p:blipFill>
          <a:blip r:embed="rId1"/>
          <a:stretch>
            <a:fillRect/>
          </a:stretch>
        </p:blipFill>
        <p:spPr>
          <a:xfrm>
            <a:off x="4966970" y="1376363"/>
            <a:ext cx="2951163" cy="2170112"/>
          </a:xfrm>
          <a:prstGeom prst="rect">
            <a:avLst/>
          </a:prstGeom>
          <a:noFill/>
          <a:ln w="9525">
            <a:noFill/>
          </a:ln>
        </p:spPr>
      </p:pic>
      <p:pic>
        <p:nvPicPr>
          <p:cNvPr id="58373" name="图片 31750" descr="neo_img_sw-1_104"/>
          <p:cNvPicPr>
            <a:picLocks noChangeAspect="1"/>
          </p:cNvPicPr>
          <p:nvPr/>
        </p:nvPicPr>
        <p:blipFill>
          <a:blip r:embed="rId2"/>
          <a:srcRect b="9006"/>
          <a:stretch>
            <a:fillRect/>
          </a:stretch>
        </p:blipFill>
        <p:spPr>
          <a:xfrm>
            <a:off x="4433888" y="3651568"/>
            <a:ext cx="4465637" cy="309562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矩形 37891"/>
          <p:cNvSpPr/>
          <p:nvPr/>
        </p:nvSpPr>
        <p:spPr>
          <a:xfrm>
            <a:off x="1226820" y="1142365"/>
            <a:ext cx="2449513" cy="504825"/>
          </a:xfrm>
          <a:prstGeom prst="rect">
            <a:avLst/>
          </a:prstGeom>
        </p:spPr>
        <p:txBody>
          <a:bodyPr wrap="none" fromWordArt="1">
            <a:prstTxWarp prst="textCascadeUp">
              <a:avLst>
                <a:gd name="adj" fmla="val 72787"/>
              </a:avLst>
            </a:prstTxWarp>
            <a:normAutofit fontScale="70000"/>
            <a:scene3d>
              <a:camera prst="legacyPerspectiveFront">
                <a:rot lat="20520000" lon="1080000" rev="0"/>
              </a:camera>
              <a:lightRig rig="legacyHarsh2" dir="b"/>
            </a:scene3d>
            <a:sp3d extrusionH="430200" prstMaterial="legacyMatte">
              <a:extrusionClr>
                <a:srgbClr val="FF6600"/>
              </a:extrusionClr>
            </a:sp3d>
          </a:bodyPr>
          <a:p>
            <a:pPr algn="ctr"/>
            <a:r>
              <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rPr>
              <a:t>211工程</a:t>
            </a:r>
            <a:endPar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endParaRPr>
          </a:p>
        </p:txBody>
      </p:sp>
      <p:sp>
        <p:nvSpPr>
          <p:cNvPr id="60418" name="矩形 37892"/>
          <p:cNvSpPr/>
          <p:nvPr/>
        </p:nvSpPr>
        <p:spPr>
          <a:xfrm>
            <a:off x="363220" y="1790065"/>
            <a:ext cx="4033838" cy="4873625"/>
          </a:xfrm>
          <a:prstGeom prst="rect">
            <a:avLst/>
          </a:prstGeom>
          <a:solidFill>
            <a:srgbClr val="FFCCFF"/>
          </a:solidFill>
          <a:ln w="9525">
            <a:noFill/>
          </a:ln>
        </p:spPr>
        <p:txBody>
          <a:bodyPr anchor="t">
            <a:spAutoFit/>
          </a:bodyPr>
          <a:p>
            <a:pPr>
              <a:lnSpc>
                <a:spcPct val="145000"/>
              </a:lnSpc>
            </a:pPr>
            <a:r>
              <a:rPr lang="zh-CN" altLang="en-US" b="1" dirty="0">
                <a:latin typeface="幼圆" pitchFamily="49" charset="-122"/>
                <a:ea typeface="幼圆" pitchFamily="49" charset="-122"/>
              </a:rPr>
              <a:t>  </a:t>
            </a:r>
            <a:r>
              <a:rPr lang="zh-CN" altLang="en-US" b="1" dirty="0">
                <a:solidFill>
                  <a:srgbClr val="1409ED"/>
                </a:solidFill>
                <a:latin typeface="幼圆" pitchFamily="49" charset="-122"/>
                <a:ea typeface="幼圆" pitchFamily="49" charset="-122"/>
              </a:rPr>
              <a:t>面向21世纪，重点建设100所左右的高等学校和一批重点学科。</a:t>
            </a:r>
            <a:r>
              <a:rPr lang="zh-CN" altLang="en-US" b="1" dirty="0">
                <a:solidFill>
                  <a:srgbClr val="1409ED"/>
                </a:solidFill>
                <a:latin typeface="Arial" panose="020B0604020202020204" pitchFamily="34" charset="0"/>
                <a:ea typeface="宋体" panose="02010600030101010101" pitchFamily="2" charset="-122"/>
              </a:rPr>
              <a:t>1990年酝酿,</a:t>
            </a:r>
            <a:r>
              <a:rPr lang="zh-CN" altLang="en-US" b="1" dirty="0">
                <a:solidFill>
                  <a:srgbClr val="1409ED"/>
                </a:solidFill>
                <a:latin typeface="幼圆" pitchFamily="49" charset="-122"/>
                <a:ea typeface="幼圆" pitchFamily="49" charset="-122"/>
              </a:rPr>
              <a:t>1994年实施。</a:t>
            </a:r>
            <a:endParaRPr lang="zh-CN" altLang="en-US" b="1" dirty="0">
              <a:solidFill>
                <a:srgbClr val="1409ED"/>
              </a:solidFill>
              <a:latin typeface="幼圆" pitchFamily="49" charset="-122"/>
              <a:ea typeface="幼圆" pitchFamily="49" charset="-122"/>
            </a:endParaRPr>
          </a:p>
          <a:p>
            <a:pPr>
              <a:lnSpc>
                <a:spcPct val="145000"/>
              </a:lnSpc>
            </a:pPr>
            <a:r>
              <a:rPr lang="zh-CN" altLang="en-US" b="1" dirty="0">
                <a:solidFill>
                  <a:srgbClr val="1409ED"/>
                </a:solidFill>
                <a:latin typeface="幼圆" pitchFamily="49" charset="-122"/>
                <a:ea typeface="幼圆" pitchFamily="49" charset="-122"/>
              </a:rPr>
              <a:t>  是我国为落实科教兴国战略而实施的一项跨世纪的战略工程，新中国成立以来在高等教育领域进行的规模最大的重点建设项目。自“九五”期间立项建设，中央和地方共投入资金180亿元，建设了一批高等院校和重点学科，改善了一批高等学校的教学和科研条件，一批重点学科已成为国家科技创新和高层次人才培养的重要基地。</a:t>
            </a:r>
            <a:endParaRPr lang="zh-CN" altLang="en-US" b="1" dirty="0">
              <a:solidFill>
                <a:srgbClr val="1409ED"/>
              </a:solidFill>
              <a:latin typeface="幼圆" pitchFamily="49" charset="-122"/>
              <a:ea typeface="幼圆" pitchFamily="49" charset="-122"/>
            </a:endParaRPr>
          </a:p>
        </p:txBody>
      </p:sp>
      <p:pic>
        <p:nvPicPr>
          <p:cNvPr id="60419" name="图片 37893" descr="kjb453117456d20100128n7779"/>
          <p:cNvPicPr>
            <a:picLocks noChangeAspect="1"/>
          </p:cNvPicPr>
          <p:nvPr/>
        </p:nvPicPr>
        <p:blipFill>
          <a:blip r:embed="rId1"/>
          <a:stretch>
            <a:fillRect/>
          </a:stretch>
        </p:blipFill>
        <p:spPr>
          <a:xfrm>
            <a:off x="4682808" y="3734753"/>
            <a:ext cx="4097337" cy="2928937"/>
          </a:xfrm>
          <a:prstGeom prst="rect">
            <a:avLst/>
          </a:prstGeom>
          <a:noFill/>
          <a:ln w="9525">
            <a:noFill/>
          </a:ln>
        </p:spPr>
      </p:pic>
      <p:pic>
        <p:nvPicPr>
          <p:cNvPr id="60420" name="图片 37894" descr="1354945_342473"/>
          <p:cNvPicPr>
            <a:picLocks noChangeAspect="1"/>
          </p:cNvPicPr>
          <p:nvPr/>
        </p:nvPicPr>
        <p:blipFill>
          <a:blip r:embed="rId2"/>
          <a:stretch>
            <a:fillRect/>
          </a:stretch>
        </p:blipFill>
        <p:spPr>
          <a:xfrm>
            <a:off x="4682808" y="1142365"/>
            <a:ext cx="3998912" cy="2674938"/>
          </a:xfrm>
          <a:prstGeom prst="rect">
            <a:avLst/>
          </a:prstGeom>
          <a:noFill/>
          <a:ln w="9525">
            <a:noFill/>
          </a:ln>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矩形 40962"/>
          <p:cNvSpPr/>
          <p:nvPr/>
        </p:nvSpPr>
        <p:spPr>
          <a:xfrm>
            <a:off x="853123" y="1188720"/>
            <a:ext cx="3022600" cy="700088"/>
          </a:xfrm>
          <a:prstGeom prst="rect">
            <a:avLst/>
          </a:prstGeom>
        </p:spPr>
        <p:txBody>
          <a:bodyPr wrap="none" fromWordArt="1">
            <a:prstTxWarp prst="textCascadeUp">
              <a:avLst>
                <a:gd name="adj" fmla="val 69616"/>
              </a:avLst>
            </a:prstTxWarp>
            <a:normAutofit/>
            <a:scene3d>
              <a:camera prst="legacyPerspectiveFront">
                <a:rot lat="20520000" lon="1080000" rev="0"/>
              </a:camera>
              <a:lightRig rig="legacyHarsh2" dir="b"/>
            </a:scene3d>
            <a:sp3d extrusionH="430200" prstMaterial="legacyMatte">
              <a:extrusionClr>
                <a:srgbClr val="FF6600"/>
              </a:extrusionClr>
            </a:sp3d>
          </a:bodyPr>
          <a:p>
            <a:pPr algn="ctr"/>
            <a:r>
              <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rPr>
              <a:t>985工程 </a:t>
            </a:r>
            <a:endPar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endParaRPr>
          </a:p>
        </p:txBody>
      </p:sp>
      <p:sp>
        <p:nvSpPr>
          <p:cNvPr id="64514" name="矩形 40963"/>
          <p:cNvSpPr/>
          <p:nvPr/>
        </p:nvSpPr>
        <p:spPr>
          <a:xfrm>
            <a:off x="494348" y="2052320"/>
            <a:ext cx="3600450" cy="3933825"/>
          </a:xfrm>
          <a:prstGeom prst="rect">
            <a:avLst/>
          </a:prstGeom>
          <a:solidFill>
            <a:srgbClr val="FFCCFF"/>
          </a:solidFill>
          <a:ln w="9525">
            <a:noFill/>
          </a:ln>
        </p:spPr>
        <p:txBody>
          <a:bodyPr anchor="t">
            <a:spAutoFit/>
          </a:bodyPr>
          <a:p>
            <a:pPr>
              <a:lnSpc>
                <a:spcPct val="140000"/>
              </a:lnSpc>
            </a:pPr>
            <a:r>
              <a:rPr lang="zh-CN" altLang="en-US" b="1">
                <a:latin typeface="幼圆" pitchFamily="49" charset="-122"/>
                <a:ea typeface="幼圆" pitchFamily="49" charset="-122"/>
              </a:rPr>
              <a:t>  </a:t>
            </a:r>
            <a:r>
              <a:rPr lang="en-US" altLang="zh-CN" b="1">
                <a:solidFill>
                  <a:srgbClr val="1409ED"/>
                </a:solidFill>
                <a:latin typeface="幼圆" pitchFamily="49" charset="-122"/>
                <a:ea typeface="幼圆" pitchFamily="49" charset="-122"/>
              </a:rPr>
              <a:t>1998</a:t>
            </a:r>
            <a:r>
              <a:rPr lang="zh-CN" altLang="en-US" b="1">
                <a:solidFill>
                  <a:srgbClr val="1409ED"/>
                </a:solidFill>
                <a:latin typeface="幼圆" pitchFamily="49" charset="-122"/>
                <a:ea typeface="幼圆" pitchFamily="49" charset="-122"/>
              </a:rPr>
              <a:t>年</a:t>
            </a:r>
            <a:r>
              <a:rPr lang="en-US" altLang="zh-CN" b="1">
                <a:solidFill>
                  <a:srgbClr val="1409ED"/>
                </a:solidFill>
                <a:latin typeface="幼圆" pitchFamily="49" charset="-122"/>
                <a:ea typeface="幼圆" pitchFamily="49" charset="-122"/>
              </a:rPr>
              <a:t>5</a:t>
            </a:r>
            <a:r>
              <a:rPr lang="zh-CN" altLang="en-US" b="1">
                <a:solidFill>
                  <a:srgbClr val="1409ED"/>
                </a:solidFill>
                <a:latin typeface="幼圆" pitchFamily="49" charset="-122"/>
                <a:ea typeface="幼圆" pitchFamily="49" charset="-122"/>
              </a:rPr>
              <a:t>月</a:t>
            </a:r>
            <a:r>
              <a:rPr lang="en-US" altLang="zh-CN" b="1">
                <a:solidFill>
                  <a:srgbClr val="1409ED"/>
                </a:solidFill>
                <a:latin typeface="幼圆" pitchFamily="49" charset="-122"/>
                <a:ea typeface="幼圆" pitchFamily="49" charset="-122"/>
              </a:rPr>
              <a:t>4</a:t>
            </a:r>
            <a:r>
              <a:rPr lang="zh-CN" altLang="en-US" b="1">
                <a:solidFill>
                  <a:srgbClr val="1409ED"/>
                </a:solidFill>
                <a:latin typeface="幼圆" pitchFamily="49" charset="-122"/>
                <a:ea typeface="幼圆" pitchFamily="49" charset="-122"/>
              </a:rPr>
              <a:t>日，原国家主席江泽民在庆祝北京大学建校一百周年大会上向全世界宣告：“为了实现现代化，中国要有若干所具有世界先进水平的一流大学。”　 </a:t>
            </a:r>
            <a:endParaRPr lang="zh-CN" altLang="en-US" b="1">
              <a:solidFill>
                <a:srgbClr val="1409ED"/>
              </a:solidFill>
              <a:latin typeface="幼圆" pitchFamily="49" charset="-122"/>
              <a:ea typeface="幼圆" pitchFamily="49" charset="-122"/>
            </a:endParaRPr>
          </a:p>
          <a:p>
            <a:pPr>
              <a:lnSpc>
                <a:spcPct val="140000"/>
              </a:lnSpc>
            </a:pPr>
            <a:r>
              <a:rPr lang="zh-CN" altLang="en-US" b="1">
                <a:solidFill>
                  <a:srgbClr val="1409ED"/>
                </a:solidFill>
                <a:latin typeface="幼圆" pitchFamily="49" charset="-122"/>
                <a:ea typeface="幼圆" pitchFamily="49" charset="-122"/>
              </a:rPr>
              <a:t>　由此，中国教育部决定在实施“面向</a:t>
            </a:r>
            <a:r>
              <a:rPr lang="en-US" altLang="zh-CN" b="1">
                <a:solidFill>
                  <a:srgbClr val="1409ED"/>
                </a:solidFill>
                <a:latin typeface="幼圆" pitchFamily="49" charset="-122"/>
                <a:ea typeface="幼圆" pitchFamily="49" charset="-122"/>
              </a:rPr>
              <a:t>21</a:t>
            </a:r>
            <a:r>
              <a:rPr lang="zh-CN" altLang="en-US" b="1">
                <a:solidFill>
                  <a:srgbClr val="1409ED"/>
                </a:solidFill>
                <a:latin typeface="幼圆" pitchFamily="49" charset="-122"/>
                <a:ea typeface="幼圆" pitchFamily="49" charset="-122"/>
              </a:rPr>
              <a:t>世纪教育振兴行动计划”中，重点支持国内部分高校创建世界一流大学和高水平大学，简称 “</a:t>
            </a:r>
            <a:r>
              <a:rPr lang="en-US" altLang="zh-CN" b="1">
                <a:solidFill>
                  <a:srgbClr val="1409ED"/>
                </a:solidFill>
                <a:latin typeface="幼圆" pitchFamily="49" charset="-122"/>
                <a:ea typeface="幼圆" pitchFamily="49" charset="-122"/>
              </a:rPr>
              <a:t>985</a:t>
            </a:r>
            <a:r>
              <a:rPr lang="zh-CN" altLang="en-US" b="1">
                <a:solidFill>
                  <a:srgbClr val="1409ED"/>
                </a:solidFill>
                <a:latin typeface="幼圆" pitchFamily="49" charset="-122"/>
                <a:ea typeface="幼圆" pitchFamily="49" charset="-122"/>
              </a:rPr>
              <a:t>工程”。 </a:t>
            </a:r>
            <a:endParaRPr lang="zh-CN" altLang="en-US" b="1">
              <a:solidFill>
                <a:srgbClr val="1409ED"/>
              </a:solidFill>
              <a:latin typeface="幼圆" pitchFamily="49" charset="-122"/>
              <a:ea typeface="幼圆" pitchFamily="49" charset="-122"/>
            </a:endParaRPr>
          </a:p>
        </p:txBody>
      </p:sp>
      <p:pic>
        <p:nvPicPr>
          <p:cNvPr id="64515" name="图片 40964" descr="W020090928343572093310"/>
          <p:cNvPicPr>
            <a:picLocks noChangeAspect="1"/>
          </p:cNvPicPr>
          <p:nvPr/>
        </p:nvPicPr>
        <p:blipFill>
          <a:blip r:embed="rId1"/>
          <a:stretch>
            <a:fillRect/>
          </a:stretch>
        </p:blipFill>
        <p:spPr>
          <a:xfrm>
            <a:off x="4453573" y="1044258"/>
            <a:ext cx="3968750" cy="2589212"/>
          </a:xfrm>
          <a:prstGeom prst="rect">
            <a:avLst/>
          </a:prstGeom>
          <a:noFill/>
          <a:ln w="9525">
            <a:noFill/>
          </a:ln>
        </p:spPr>
      </p:pic>
      <p:pic>
        <p:nvPicPr>
          <p:cNvPr id="64516" name="图片 40965" descr="1_101129204610_1"/>
          <p:cNvPicPr>
            <a:picLocks noChangeAspect="1"/>
          </p:cNvPicPr>
          <p:nvPr/>
        </p:nvPicPr>
        <p:blipFill>
          <a:blip r:embed="rId2"/>
          <a:stretch>
            <a:fillRect/>
          </a:stretch>
        </p:blipFill>
        <p:spPr>
          <a:xfrm rot="1569145">
            <a:off x="6326823" y="2988945"/>
            <a:ext cx="2528887" cy="1901825"/>
          </a:xfrm>
          <a:prstGeom prst="rect">
            <a:avLst/>
          </a:prstGeom>
          <a:noFill/>
          <a:ln w="9525">
            <a:noFill/>
          </a:ln>
        </p:spPr>
      </p:pic>
      <p:sp>
        <p:nvSpPr>
          <p:cNvPr id="64517" name="文本框 40966"/>
          <p:cNvSpPr txBox="1"/>
          <p:nvPr/>
        </p:nvSpPr>
        <p:spPr>
          <a:xfrm>
            <a:off x="4474210" y="3963670"/>
            <a:ext cx="247650" cy="641350"/>
          </a:xfrm>
          <a:prstGeom prst="rect">
            <a:avLst/>
          </a:prstGeom>
          <a:noFill/>
          <a:ln w="9525">
            <a:noFill/>
          </a:ln>
        </p:spPr>
        <p:txBody>
          <a:bodyPr wrap="none" anchor="t">
            <a:spAutoFit/>
          </a:bodyPr>
          <a:p>
            <a:r>
              <a:rPr lang="zh-CN" altLang="en-US">
                <a:latin typeface="Arial" panose="020B0604020202020204" pitchFamily="34" charset="0"/>
                <a:ea typeface="华文彩云" pitchFamily="2" charset="-122"/>
              </a:rPr>
              <a:t> </a:t>
            </a:r>
            <a:endParaRPr lang="zh-CN" altLang="en-US">
              <a:latin typeface="Arial" panose="020B0604020202020204" pitchFamily="34" charset="0"/>
              <a:ea typeface="华文彩云" pitchFamily="2" charset="-122"/>
            </a:endParaRPr>
          </a:p>
          <a:p>
            <a:endParaRPr lang="zh-CN" altLang="en-US">
              <a:latin typeface="Arial" panose="020B0604020202020204" pitchFamily="34" charset="0"/>
              <a:ea typeface="华文彩云" pitchFamily="2" charset="-122"/>
            </a:endParaRPr>
          </a:p>
        </p:txBody>
      </p:sp>
      <p:pic>
        <p:nvPicPr>
          <p:cNvPr id="64518" name="图片 40967" descr="北京大学"/>
          <p:cNvPicPr>
            <a:picLocks noChangeAspect="1"/>
          </p:cNvPicPr>
          <p:nvPr/>
        </p:nvPicPr>
        <p:blipFill>
          <a:blip r:embed="rId3"/>
          <a:stretch>
            <a:fillRect/>
          </a:stretch>
        </p:blipFill>
        <p:spPr>
          <a:xfrm>
            <a:off x="4382135" y="3060383"/>
            <a:ext cx="2822575" cy="2016125"/>
          </a:xfrm>
          <a:prstGeom prst="rect">
            <a:avLst/>
          </a:prstGeom>
          <a:noFill/>
          <a:ln w="9525">
            <a:noFill/>
          </a:ln>
        </p:spPr>
      </p:pic>
      <p:pic>
        <p:nvPicPr>
          <p:cNvPr id="64519" name="图片 40968"/>
          <p:cNvPicPr>
            <a:picLocks noChangeAspect="1"/>
          </p:cNvPicPr>
          <p:nvPr/>
        </p:nvPicPr>
        <p:blipFill>
          <a:blip r:embed="rId4"/>
          <a:stretch>
            <a:fillRect/>
          </a:stretch>
        </p:blipFill>
        <p:spPr>
          <a:xfrm>
            <a:off x="5006023" y="4225925"/>
            <a:ext cx="3600450" cy="2505075"/>
          </a:xfrm>
          <a:prstGeom prst="rect">
            <a:avLst/>
          </a:prstGeom>
          <a:noFill/>
          <a:ln w="9525">
            <a:noFill/>
          </a:ln>
        </p:spPr>
      </p:pic>
      <p:sp>
        <p:nvSpPr>
          <p:cNvPr id="64520" name="文本框 40969"/>
          <p:cNvSpPr txBox="1"/>
          <p:nvPr/>
        </p:nvSpPr>
        <p:spPr>
          <a:xfrm>
            <a:off x="853123" y="5985828"/>
            <a:ext cx="3241675" cy="639762"/>
          </a:xfrm>
          <a:prstGeom prst="rect">
            <a:avLst/>
          </a:prstGeom>
          <a:noFill/>
          <a:ln w="9525">
            <a:noFill/>
          </a:ln>
        </p:spPr>
        <p:txBody>
          <a:bodyPr anchor="t">
            <a:spAutoFit/>
          </a:bodyPr>
          <a:p>
            <a:r>
              <a:rPr lang="en-US" altLang="zh-CN" b="1">
                <a:solidFill>
                  <a:srgbClr val="FF0000"/>
                </a:solidFill>
                <a:latin typeface="楷体_GB2312" pitchFamily="49" charset="-122"/>
                <a:ea typeface="楷体_GB2312" pitchFamily="49" charset="-122"/>
              </a:rPr>
              <a:t>1998</a:t>
            </a:r>
            <a:r>
              <a:rPr lang="zh-CN" altLang="en-US" b="1">
                <a:solidFill>
                  <a:srgbClr val="FF0000"/>
                </a:solidFill>
                <a:latin typeface="楷体_GB2312" pitchFamily="49" charset="-122"/>
                <a:ea typeface="楷体_GB2312" pitchFamily="49" charset="-122"/>
              </a:rPr>
              <a:t>年</a:t>
            </a:r>
            <a:r>
              <a:rPr lang="en-US" altLang="zh-CN" b="1">
                <a:solidFill>
                  <a:srgbClr val="FF0000"/>
                </a:solidFill>
                <a:latin typeface="楷体_GB2312" pitchFamily="49" charset="-122"/>
                <a:ea typeface="楷体_GB2312" pitchFamily="49" charset="-122"/>
              </a:rPr>
              <a:t>4</a:t>
            </a:r>
            <a:r>
              <a:rPr lang="zh-CN" altLang="en-US" b="1">
                <a:solidFill>
                  <a:srgbClr val="FF0000"/>
                </a:solidFill>
                <a:latin typeface="楷体_GB2312" pitchFamily="49" charset="-122"/>
                <a:ea typeface="楷体_GB2312" pitchFamily="49" charset="-122"/>
              </a:rPr>
              <a:t>月</a:t>
            </a:r>
            <a:r>
              <a:rPr lang="en-US" altLang="zh-CN" b="1">
                <a:solidFill>
                  <a:srgbClr val="FF0000"/>
                </a:solidFill>
                <a:latin typeface="楷体_GB2312" pitchFamily="49" charset="-122"/>
                <a:ea typeface="楷体_GB2312" pitchFamily="49" charset="-122"/>
              </a:rPr>
              <a:t>29</a:t>
            </a:r>
            <a:r>
              <a:rPr lang="zh-CN" altLang="en-US" b="1">
                <a:solidFill>
                  <a:srgbClr val="FF0000"/>
                </a:solidFill>
                <a:latin typeface="楷体_GB2312" pitchFamily="49" charset="-122"/>
                <a:ea typeface="楷体_GB2312" pitchFamily="49" charset="-122"/>
              </a:rPr>
              <a:t>日，江泽民在北京大学图书馆与学生亲切交谈</a:t>
            </a:r>
            <a:endParaRPr lang="zh-CN" altLang="en-US" b="1">
              <a:solidFill>
                <a:srgbClr val="FF0000"/>
              </a:solidFill>
              <a:latin typeface="楷体_GB2312" pitchFamily="49" charset="-122"/>
              <a:ea typeface="楷体_GB2312" pitchFamily="49" charset="-122"/>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5" descr="中共八届一中全会上当选中共中央总书记1956年.jpg"/>
          <p:cNvPicPr>
            <a:picLocks noChangeAspect="1"/>
          </p:cNvPicPr>
          <p:nvPr/>
        </p:nvPicPr>
        <p:blipFill>
          <a:blip r:embed="rId1"/>
          <a:stretch>
            <a:fillRect/>
          </a:stretch>
        </p:blipFill>
        <p:spPr>
          <a:xfrm>
            <a:off x="513080" y="1315085"/>
            <a:ext cx="2505075" cy="3298190"/>
          </a:xfrm>
          <a:prstGeom prst="rect">
            <a:avLst/>
          </a:prstGeom>
          <a:noFill/>
          <a:ln w="76200" cap="flat" cmpd="sng">
            <a:noFill/>
            <a:prstDash val="solid"/>
            <a:miter/>
            <a:headEnd type="none" w="med" len="med"/>
            <a:tailEnd type="none" w="med" len="med"/>
          </a:ln>
        </p:spPr>
      </p:pic>
      <p:sp>
        <p:nvSpPr>
          <p:cNvPr id="20482" name="矩形 3"/>
          <p:cNvSpPr/>
          <p:nvPr/>
        </p:nvSpPr>
        <p:spPr>
          <a:xfrm>
            <a:off x="631190" y="5069205"/>
            <a:ext cx="2386965" cy="706755"/>
          </a:xfrm>
          <a:prstGeom prst="rect">
            <a:avLst/>
          </a:prstGeom>
          <a:solidFill>
            <a:schemeClr val="accent5">
              <a:lumMod val="20000"/>
              <a:lumOff val="80000"/>
            </a:schemeClr>
          </a:solidFill>
          <a:ln w="9525">
            <a:noFill/>
          </a:ln>
        </p:spPr>
        <p:txBody>
          <a:bodyPr wrap="square" anchor="t">
            <a:spAutoFit/>
          </a:bodyPr>
          <a:p>
            <a:pPr algn="ctr"/>
            <a:r>
              <a:rPr lang="en-US" altLang="zh-CN" sz="2000" b="1" dirty="0">
                <a:solidFill>
                  <a:srgbClr val="680000"/>
                </a:solidFill>
                <a:latin typeface="Times New Roman" panose="02020603050405020304" charset="0"/>
                <a:ea typeface="华文新魏" pitchFamily="2" charset="-122"/>
              </a:rPr>
              <a:t>1956</a:t>
            </a:r>
            <a:r>
              <a:rPr lang="zh-CN" altLang="en-US" sz="2000" b="1" dirty="0">
                <a:solidFill>
                  <a:srgbClr val="680000"/>
                </a:solidFill>
                <a:latin typeface="Times New Roman" panose="02020603050405020304" charset="0"/>
                <a:ea typeface="华文新魏" pitchFamily="2" charset="-122"/>
              </a:rPr>
              <a:t>年担任中共中央委员会总书记</a:t>
            </a:r>
            <a:endParaRPr lang="zh-CN" altLang="en-US" sz="2000" b="1" dirty="0">
              <a:solidFill>
                <a:srgbClr val="680000"/>
              </a:solidFill>
              <a:latin typeface="Times New Roman" panose="02020603050405020304" charset="0"/>
              <a:ea typeface="华文新魏" pitchFamily="2" charset="-122"/>
            </a:endParaRPr>
          </a:p>
        </p:txBody>
      </p:sp>
      <p:pic>
        <p:nvPicPr>
          <p:cNvPr id="20483" name="图片 6" descr="1邓小平1956年9月在党的八大上作关于修改党章的报告.jpg"/>
          <p:cNvPicPr>
            <a:picLocks noChangeAspect="1"/>
          </p:cNvPicPr>
          <p:nvPr/>
        </p:nvPicPr>
        <p:blipFill>
          <a:blip r:embed="rId2"/>
          <a:stretch>
            <a:fillRect/>
          </a:stretch>
        </p:blipFill>
        <p:spPr>
          <a:xfrm>
            <a:off x="3383280" y="1315085"/>
            <a:ext cx="3317240" cy="2626360"/>
          </a:xfrm>
          <a:prstGeom prst="rect">
            <a:avLst/>
          </a:prstGeom>
          <a:noFill/>
          <a:ln w="76200" cap="flat" cmpd="sng">
            <a:noFill/>
            <a:prstDash val="solid"/>
            <a:miter/>
            <a:headEnd type="none" w="med" len="med"/>
            <a:tailEnd type="none" w="med" len="med"/>
          </a:ln>
        </p:spPr>
      </p:pic>
      <p:sp>
        <p:nvSpPr>
          <p:cNvPr id="20484" name="矩形 7"/>
          <p:cNvSpPr/>
          <p:nvPr/>
        </p:nvSpPr>
        <p:spPr>
          <a:xfrm>
            <a:off x="7026910" y="1967230"/>
            <a:ext cx="1844040" cy="1322070"/>
          </a:xfrm>
          <a:prstGeom prst="rect">
            <a:avLst/>
          </a:prstGeom>
          <a:solidFill>
            <a:schemeClr val="accent3">
              <a:lumMod val="95000"/>
            </a:schemeClr>
          </a:solidFill>
          <a:ln w="9525">
            <a:noFill/>
          </a:ln>
        </p:spPr>
        <p:txBody>
          <a:bodyPr wrap="square" anchor="t">
            <a:spAutoFit/>
          </a:bodyPr>
          <a:p>
            <a:pPr fontAlgn="base"/>
            <a:r>
              <a:rPr lang="en-US" altLang="zh-CN" sz="2000" b="1" strike="noStrike" noProof="1" dirty="0">
                <a:solidFill>
                  <a:srgbClr val="680000"/>
                </a:solidFill>
                <a:latin typeface="楷体" panose="02010609060101010101" charset="-122"/>
                <a:ea typeface="楷体" panose="02010609060101010101" charset="-122"/>
                <a:cs typeface="+mn-cs"/>
              </a:rPr>
              <a:t>1956</a:t>
            </a:r>
            <a:r>
              <a:rPr lang="zh-CN" altLang="en-US" sz="2000" b="1" strike="noStrike" noProof="1" dirty="0">
                <a:solidFill>
                  <a:srgbClr val="680000"/>
                </a:solidFill>
                <a:latin typeface="楷体" panose="02010609060101010101" charset="-122"/>
                <a:ea typeface="楷体" panose="02010609060101010101" charset="-122"/>
                <a:cs typeface="+mn-cs"/>
              </a:rPr>
              <a:t>年</a:t>
            </a:r>
            <a:r>
              <a:rPr lang="en-US" altLang="zh-CN" sz="2000" b="1" strike="noStrike" noProof="1" dirty="0">
                <a:solidFill>
                  <a:srgbClr val="680000"/>
                </a:solidFill>
                <a:latin typeface="楷体" panose="02010609060101010101" charset="-122"/>
                <a:ea typeface="楷体" panose="02010609060101010101" charset="-122"/>
                <a:cs typeface="+mn-cs"/>
              </a:rPr>
              <a:t>9</a:t>
            </a:r>
            <a:r>
              <a:rPr lang="zh-CN" altLang="en-US" sz="2000" b="1" strike="noStrike" noProof="1" dirty="0">
                <a:solidFill>
                  <a:srgbClr val="680000"/>
                </a:solidFill>
                <a:latin typeface="楷体" panose="02010609060101010101" charset="-122"/>
                <a:ea typeface="楷体" panose="02010609060101010101" charset="-122"/>
                <a:cs typeface="+mn-cs"/>
              </a:rPr>
              <a:t>月在党的八大上作关于修改党章的报告</a:t>
            </a:r>
            <a:endParaRPr lang="zh-CN" altLang="en-US" sz="2000" b="1" strike="noStrike" noProof="1" dirty="0">
              <a:solidFill>
                <a:srgbClr val="680000"/>
              </a:solidFill>
              <a:latin typeface="楷体" panose="02010609060101010101" charset="-122"/>
              <a:ea typeface="楷体" panose="02010609060101010101" charset="-122"/>
              <a:cs typeface="+mn-cs"/>
            </a:endParaRPr>
          </a:p>
        </p:txBody>
      </p:sp>
      <p:sp>
        <p:nvSpPr>
          <p:cNvPr id="6" name="文本框 5"/>
          <p:cNvSpPr txBox="1"/>
          <p:nvPr/>
        </p:nvSpPr>
        <p:spPr>
          <a:xfrm>
            <a:off x="6741160" y="4618355"/>
            <a:ext cx="2415540" cy="1014730"/>
          </a:xfrm>
          <a:prstGeom prst="rect">
            <a:avLst/>
          </a:prstGeom>
          <a:noFill/>
        </p:spPr>
        <p:txBody>
          <a:bodyPr wrap="square" rtlCol="0">
            <a:spAutoFit/>
          </a:bodyPr>
          <a:p>
            <a:pPr algn="l">
              <a:lnSpc>
                <a:spcPct val="100000"/>
              </a:lnSpc>
            </a:pPr>
            <a:r>
              <a:rPr lang="zh-CN" altLang="en-US" sz="2000" b="1" dirty="0">
                <a:solidFill>
                  <a:srgbClr val="680000"/>
                </a:solidFill>
                <a:latin typeface="楷体" panose="02010609060101010101" charset="-122"/>
                <a:ea typeface="楷体" panose="02010609060101010101" charset="-122"/>
              </a:rPr>
              <a:t>成为以毛泽东为核心的第一代领导集体的重要成员</a:t>
            </a:r>
            <a:endParaRPr lang="zh-CN" altLang="en-US" sz="2000" b="1" dirty="0">
              <a:solidFill>
                <a:srgbClr val="680000"/>
              </a:solidFill>
              <a:latin typeface="楷体" panose="02010609060101010101" charset="-122"/>
              <a:ea typeface="楷体" panose="02010609060101010101" charset="-122"/>
            </a:endParaRPr>
          </a:p>
        </p:txBody>
      </p:sp>
      <p:pic>
        <p:nvPicPr>
          <p:cNvPr id="21506" name="图片 783366" descr="u=1617990687,2573611417&amp;fm=52&amp;gp=0"/>
          <p:cNvPicPr>
            <a:picLocks noChangeAspect="1"/>
          </p:cNvPicPr>
          <p:nvPr/>
        </p:nvPicPr>
        <p:blipFill>
          <a:blip r:embed="rId3"/>
          <a:stretch>
            <a:fillRect/>
          </a:stretch>
        </p:blipFill>
        <p:spPr>
          <a:xfrm>
            <a:off x="3491865" y="4083050"/>
            <a:ext cx="3099435" cy="2084705"/>
          </a:xfrm>
          <a:prstGeom prst="rect">
            <a:avLst/>
          </a:prstGeom>
          <a:noFill/>
          <a:ln w="9525">
            <a:noFill/>
          </a:ln>
        </p:spPr>
      </p:pic>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文本占位符 66562"/>
          <p:cNvSpPr>
            <a:spLocks noGrp="1"/>
          </p:cNvSpPr>
          <p:nvPr>
            <p:ph idx="1"/>
          </p:nvPr>
        </p:nvSpPr>
        <p:spPr>
          <a:xfrm>
            <a:off x="363220" y="1735455"/>
            <a:ext cx="3884295" cy="4777740"/>
          </a:xfrm>
          <a:solidFill>
            <a:srgbClr val="FFFF99"/>
          </a:solidFill>
          <a:ln w="38100">
            <a:noFill/>
            <a:miter/>
          </a:ln>
        </p:spPr>
        <p:txBody>
          <a:bodyPr anchor="t"/>
          <a:p>
            <a:pPr marL="0" indent="0">
              <a:lnSpc>
                <a:spcPct val="125000"/>
              </a:lnSpc>
              <a:spcBef>
                <a:spcPct val="0"/>
              </a:spcBef>
              <a:buNone/>
            </a:pPr>
            <a:r>
              <a:rPr lang="zh-CN" altLang="en-US" sz="1800" dirty="0"/>
              <a:t>   </a:t>
            </a:r>
            <a:r>
              <a:rPr lang="zh-CN" altLang="zh-CN" sz="2000" b="1">
                <a:solidFill>
                  <a:srgbClr val="1409ED"/>
                </a:solidFill>
                <a:latin typeface="楷体_GB2312" pitchFamily="49" charset="-122"/>
                <a:ea typeface="楷体_GB2312" pitchFamily="49" charset="-122"/>
              </a:rPr>
              <a:t> 世界一流大学和一流学科建设，简称“双一流”；建设世界一流大学和一流学科，是中国共产党中央委员会、中华人民共和国国务院作出的重大战略决策，亦是中国高等教育领域继“211工程”、“985工程”之后的又一国家战略，有利于提升中国高等教育综合实力和国际竞争力，为实现“两个一百年”奋斗目标和中华民族伟大复兴的中国梦提供有力支撑。</a:t>
            </a:r>
            <a:endParaRPr lang="zh-CN" altLang="zh-CN" sz="2000" b="1">
              <a:solidFill>
                <a:srgbClr val="1409ED"/>
              </a:solidFill>
              <a:latin typeface="楷体_GB2312" pitchFamily="49" charset="-122"/>
              <a:ea typeface="楷体_GB2312" pitchFamily="49" charset="-122"/>
            </a:endParaRPr>
          </a:p>
        </p:txBody>
      </p:sp>
      <p:sp>
        <p:nvSpPr>
          <p:cNvPr id="67586" name="矩形 66563"/>
          <p:cNvSpPr/>
          <p:nvPr/>
        </p:nvSpPr>
        <p:spPr>
          <a:xfrm>
            <a:off x="973455" y="1087755"/>
            <a:ext cx="2663825" cy="647700"/>
          </a:xfrm>
          <a:prstGeom prst="rect">
            <a:avLst/>
          </a:prstGeom>
        </p:spPr>
        <p:txBody>
          <a:bodyPr wrap="none" fromWordArt="1">
            <a:prstTxWarp prst="textCascadeUp">
              <a:avLst>
                <a:gd name="adj" fmla="val 77023"/>
              </a:avLst>
            </a:prstTxWarp>
            <a:normAutofit/>
            <a:scene3d>
              <a:camera prst="legacyPerspectiveFront">
                <a:rot lat="20520000" lon="1080000" rev="0"/>
              </a:camera>
              <a:lightRig rig="legacyHarsh2" dir="b"/>
            </a:scene3d>
            <a:sp3d extrusionH="430200" prstMaterial="legacyMatte">
              <a:extrusionClr>
                <a:srgbClr val="FF6600"/>
              </a:extrusionClr>
            </a:sp3d>
          </a:bodyPr>
          <a:p>
            <a:pPr algn="ctr"/>
            <a:r>
              <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rPr>
              <a:t>“双一流”建设</a:t>
            </a:r>
            <a:endParaRPr lang="zh-CN" altLang="en-US" sz="3600">
              <a:gradFill rotWithShape="0">
                <a:gsLst>
                  <a:gs pos="0">
                    <a:srgbClr val="FFE701"/>
                  </a:gs>
                  <a:gs pos="100000">
                    <a:srgbClr val="FE3E02"/>
                  </a:gs>
                </a:gsLst>
                <a:lin ang="5400000" scaled="1"/>
                <a:tileRect/>
              </a:gradFill>
              <a:latin typeface="宋体" panose="02010600030101010101" pitchFamily="2" charset="-122"/>
              <a:ea typeface="宋体" panose="02010600030101010101" pitchFamily="2" charset="-122"/>
            </a:endParaRPr>
          </a:p>
        </p:txBody>
      </p:sp>
      <p:sp>
        <p:nvSpPr>
          <p:cNvPr id="67587" name="矩形 66566"/>
          <p:cNvSpPr/>
          <p:nvPr/>
        </p:nvSpPr>
        <p:spPr>
          <a:xfrm>
            <a:off x="13335" y="3256280"/>
            <a:ext cx="9144000" cy="0"/>
          </a:xfrm>
          <a:prstGeom prst="rect">
            <a:avLst/>
          </a:prstGeom>
          <a:noFill/>
          <a:ln w="9525">
            <a:noFill/>
          </a:ln>
        </p:spPr>
        <p:txBody>
          <a:bodyPr anchor="t"/>
          <a:p>
            <a:endParaRPr lang="zh-CN" altLang="en-US">
              <a:latin typeface="Arial" panose="020B0604020202020204" pitchFamily="34" charset="0"/>
              <a:ea typeface="华文彩云" pitchFamily="2" charset="-122"/>
            </a:endParaRPr>
          </a:p>
        </p:txBody>
      </p:sp>
      <p:sp>
        <p:nvSpPr>
          <p:cNvPr id="67590" name="矩形 66576"/>
          <p:cNvSpPr/>
          <p:nvPr/>
        </p:nvSpPr>
        <p:spPr>
          <a:xfrm>
            <a:off x="4536123" y="4342448"/>
            <a:ext cx="4248150" cy="1285875"/>
          </a:xfrm>
          <a:prstGeom prst="rect">
            <a:avLst/>
          </a:prstGeom>
          <a:solidFill>
            <a:srgbClr val="CCFFCC"/>
          </a:solidFill>
          <a:ln w="38100" cap="flat" cmpd="sng">
            <a:noFill/>
            <a:prstDash val="solid"/>
            <a:miter/>
            <a:headEnd type="none" w="med" len="med"/>
            <a:tailEnd type="none" w="med" len="med"/>
          </a:ln>
        </p:spPr>
        <p:txBody>
          <a:bodyPr anchor="t"/>
          <a:p>
            <a:pPr>
              <a:lnSpc>
                <a:spcPct val="150000"/>
              </a:lnSpc>
            </a:pPr>
            <a:r>
              <a:rPr lang="zh-CN" altLang="en-US" sz="1600" b="1" dirty="0">
                <a:latin typeface="幼圆" pitchFamily="49" charset="-122"/>
                <a:ea typeface="幼圆" pitchFamily="49" charset="-122"/>
              </a:rPr>
              <a:t> </a:t>
            </a:r>
            <a:r>
              <a:rPr lang="zh-CN" altLang="en-US" b="1" dirty="0">
                <a:solidFill>
                  <a:schemeClr val="accent2"/>
                </a:solidFill>
                <a:latin typeface="幼圆" pitchFamily="49" charset="-122"/>
                <a:ea typeface="幼圆" pitchFamily="49" charset="-122"/>
              </a:rPr>
              <a:t> </a:t>
            </a:r>
            <a:r>
              <a:rPr lang="zh-CN" altLang="zh-CN" b="1">
                <a:solidFill>
                  <a:schemeClr val="accent2"/>
                </a:solidFill>
                <a:latin typeface="幼圆" pitchFamily="49" charset="-122"/>
                <a:ea typeface="幼圆" pitchFamily="49" charset="-122"/>
              </a:rPr>
              <a:t>2017年10月18日，习近平同志在十九大报告中指出，要加快一流大学和一流学科建设。</a:t>
            </a:r>
            <a:endParaRPr lang="zh-CN" altLang="zh-CN" b="1">
              <a:solidFill>
                <a:schemeClr val="accent2"/>
              </a:solidFill>
              <a:latin typeface="幼圆" pitchFamily="49" charset="-122"/>
              <a:ea typeface="幼圆" pitchFamily="49" charset="-122"/>
            </a:endParaRPr>
          </a:p>
        </p:txBody>
      </p:sp>
      <p:pic>
        <p:nvPicPr>
          <p:cNvPr id="67591" name="图片 1"/>
          <p:cNvPicPr>
            <a:picLocks noChangeAspect="1"/>
          </p:cNvPicPr>
          <p:nvPr/>
        </p:nvPicPr>
        <p:blipFill>
          <a:blip r:embed="rId1"/>
          <a:stretch>
            <a:fillRect/>
          </a:stretch>
        </p:blipFill>
        <p:spPr>
          <a:xfrm>
            <a:off x="4536123" y="1605280"/>
            <a:ext cx="4173537" cy="2366963"/>
          </a:xfrm>
          <a:prstGeom prst="rect">
            <a:avLst/>
          </a:prstGeom>
          <a:noFill/>
          <a:ln w="9525">
            <a:noFill/>
          </a:ln>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1" name="矩形 66566"/>
          <p:cNvSpPr/>
          <p:nvPr/>
        </p:nvSpPr>
        <p:spPr>
          <a:xfrm>
            <a:off x="1616393" y="1299210"/>
            <a:ext cx="5756275" cy="763588"/>
          </a:xfrm>
          <a:prstGeom prst="rect">
            <a:avLst/>
          </a:prstGeom>
          <a:solidFill>
            <a:schemeClr val="accent2">
              <a:lumMod val="40000"/>
              <a:lumOff val="60000"/>
            </a:schemeClr>
          </a:solidFill>
          <a:ln w="28575">
            <a:noFill/>
          </a:ln>
        </p:spPr>
        <p:style>
          <a:lnRef idx="1">
            <a:schemeClr val="accent1"/>
          </a:lnRef>
          <a:fillRef idx="2">
            <a:schemeClr val="accent1"/>
          </a:fillRef>
          <a:effectRef idx="1">
            <a:schemeClr val="accent1"/>
          </a:effectRef>
          <a:fontRef idx="minor">
            <a:schemeClr val="dk1"/>
          </a:fontRef>
        </p:style>
        <p:txBody>
          <a:bodyPr anchor="t"/>
          <a:p>
            <a:pPr fontAlgn="base">
              <a:lnSpc>
                <a:spcPct val="150000"/>
              </a:lnSpc>
            </a:pPr>
            <a:r>
              <a:rPr lang="zh-CN" altLang="en-US" sz="2400" b="1" strike="noStrike" noProof="1">
                <a:solidFill>
                  <a:srgbClr val="FF0000"/>
                </a:solidFill>
                <a:latin typeface="幼圆" pitchFamily="49" charset="-122"/>
                <a:ea typeface="幼圆" pitchFamily="49" charset="-122"/>
              </a:rPr>
              <a:t>哈尔滨工业大学</a:t>
            </a:r>
            <a:r>
              <a:rPr lang="en-US" altLang="zh-CN" sz="2400" b="1" strike="noStrike" noProof="1">
                <a:solidFill>
                  <a:srgbClr val="FF0000"/>
                </a:solidFill>
                <a:latin typeface="幼圆" pitchFamily="49" charset="-122"/>
                <a:ea typeface="幼圆" pitchFamily="49" charset="-122"/>
              </a:rPr>
              <a:t>“</a:t>
            </a:r>
            <a:r>
              <a:rPr lang="zh-CN" altLang="en-US" sz="2400" b="1" strike="noStrike" noProof="1">
                <a:solidFill>
                  <a:srgbClr val="FF0000"/>
                </a:solidFill>
                <a:latin typeface="幼圆" pitchFamily="49" charset="-122"/>
                <a:ea typeface="幼圆" pitchFamily="49" charset="-122"/>
              </a:rPr>
              <a:t>双一流</a:t>
            </a:r>
            <a:r>
              <a:rPr lang="en-US" altLang="zh-CN" sz="2400" b="1" strike="noStrike" noProof="1">
                <a:solidFill>
                  <a:srgbClr val="FF0000"/>
                </a:solidFill>
                <a:latin typeface="幼圆" pitchFamily="49" charset="-122"/>
                <a:ea typeface="幼圆" pitchFamily="49" charset="-122"/>
              </a:rPr>
              <a:t>”</a:t>
            </a:r>
            <a:r>
              <a:rPr lang="zh-CN" altLang="en-US" sz="2400" b="1" strike="noStrike" noProof="1">
                <a:solidFill>
                  <a:srgbClr val="FF0000"/>
                </a:solidFill>
                <a:latin typeface="幼圆" pitchFamily="49" charset="-122"/>
                <a:ea typeface="幼圆" pitchFamily="49" charset="-122"/>
              </a:rPr>
              <a:t>建设学科名单</a:t>
            </a:r>
            <a:endParaRPr lang="zh-CN" altLang="en-US" sz="2400" b="1" strike="noStrike" noProof="1">
              <a:solidFill>
                <a:srgbClr val="FF0000"/>
              </a:solidFill>
              <a:latin typeface="幼圆" pitchFamily="49" charset="-122"/>
              <a:ea typeface="幼圆" pitchFamily="49" charset="-122"/>
            </a:endParaRPr>
          </a:p>
        </p:txBody>
      </p:sp>
      <p:pic>
        <p:nvPicPr>
          <p:cNvPr id="69636" name="图片 1"/>
          <p:cNvPicPr>
            <a:picLocks noChangeAspect="1"/>
          </p:cNvPicPr>
          <p:nvPr/>
        </p:nvPicPr>
        <p:blipFill>
          <a:blip r:embed="rId1"/>
          <a:srcRect t="65924" b="26759"/>
          <a:stretch>
            <a:fillRect/>
          </a:stretch>
        </p:blipFill>
        <p:spPr>
          <a:xfrm>
            <a:off x="174943" y="2192973"/>
            <a:ext cx="8793162" cy="2112962"/>
          </a:xfrm>
          <a:prstGeom prst="rect">
            <a:avLst/>
          </a:prstGeom>
          <a:noFill/>
          <a:ln w="9525">
            <a:noFill/>
          </a:ln>
        </p:spPr>
      </p:pic>
      <p:pic>
        <p:nvPicPr>
          <p:cNvPr id="69637" name="图片 2"/>
          <p:cNvPicPr>
            <a:picLocks noChangeAspect="1"/>
          </p:cNvPicPr>
          <p:nvPr/>
        </p:nvPicPr>
        <p:blipFill>
          <a:blip r:embed="rId2"/>
          <a:stretch>
            <a:fillRect/>
          </a:stretch>
        </p:blipFill>
        <p:spPr>
          <a:xfrm>
            <a:off x="6129655" y="4476115"/>
            <a:ext cx="2974975" cy="2180590"/>
          </a:xfrm>
          <a:prstGeom prst="rect">
            <a:avLst/>
          </a:prstGeom>
          <a:noFill/>
          <a:ln w="9525">
            <a:noFill/>
          </a:ln>
        </p:spPr>
      </p:pic>
      <p:pic>
        <p:nvPicPr>
          <p:cNvPr id="69638" name="图片 4"/>
          <p:cNvPicPr>
            <a:picLocks noChangeAspect="1"/>
          </p:cNvPicPr>
          <p:nvPr/>
        </p:nvPicPr>
        <p:blipFill>
          <a:blip r:embed="rId3"/>
          <a:stretch>
            <a:fillRect/>
          </a:stretch>
        </p:blipFill>
        <p:spPr>
          <a:xfrm>
            <a:off x="43180" y="4476115"/>
            <a:ext cx="2984500" cy="2179955"/>
          </a:xfrm>
          <a:prstGeom prst="rect">
            <a:avLst/>
          </a:prstGeom>
          <a:noFill/>
          <a:ln w="9525">
            <a:noFill/>
          </a:ln>
        </p:spPr>
      </p:pic>
      <p:pic>
        <p:nvPicPr>
          <p:cNvPr id="69639" name="图片 5"/>
          <p:cNvPicPr>
            <a:picLocks noChangeAspect="1"/>
          </p:cNvPicPr>
          <p:nvPr/>
        </p:nvPicPr>
        <p:blipFill>
          <a:blip r:embed="rId4"/>
          <a:stretch>
            <a:fillRect/>
          </a:stretch>
        </p:blipFill>
        <p:spPr>
          <a:xfrm>
            <a:off x="3027680" y="4476115"/>
            <a:ext cx="3101975" cy="2181225"/>
          </a:xfrm>
          <a:prstGeom prst="rect">
            <a:avLst/>
          </a:prstGeom>
          <a:noFill/>
          <a:ln w="9525">
            <a:noFill/>
          </a:ln>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3835" y="1191895"/>
            <a:ext cx="8229600" cy="789305"/>
          </a:xfrm>
        </p:spPr>
        <p:txBody>
          <a:bodyPr/>
          <a:p>
            <a:r>
              <a:rPr lang="en-US" altLang="zh-CN" sz="2400">
                <a:solidFill>
                  <a:srgbClr val="FF0000"/>
                </a:solidFill>
                <a:latin typeface="微软雅黑" panose="020B0503020204020204" charset="-122"/>
                <a:ea typeface="微软雅黑" panose="020B0503020204020204" charset="-122"/>
              </a:rPr>
              <a:t>5</a:t>
            </a:r>
            <a:r>
              <a:rPr lang="zh-CN" altLang="en-US" sz="2400">
                <a:solidFill>
                  <a:srgbClr val="FF0000"/>
                </a:solidFill>
                <a:latin typeface="微软雅黑" panose="020B0503020204020204" charset="-122"/>
                <a:ea typeface="微软雅黑" panose="020B0503020204020204" charset="-122"/>
              </a:rPr>
              <a:t>、三步走战略</a:t>
            </a:r>
            <a:endParaRPr lang="zh-CN" altLang="en-US" sz="2400">
              <a:solidFill>
                <a:srgbClr val="FF0000"/>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44170" y="2074545"/>
            <a:ext cx="8455025" cy="3254375"/>
          </a:xfrm>
        </p:spPr>
        <p:txBody>
          <a:bodyPr/>
          <a:p>
            <a:pPr marL="0" indent="0">
              <a:lnSpc>
                <a:spcPct val="160000"/>
              </a:lnSpc>
              <a:buNone/>
            </a:pPr>
            <a:r>
              <a:rPr lang="en-US" altLang="zh-CN" sz="2400" dirty="0">
                <a:latin typeface="微软雅黑" panose="020B0503020204020204" charset="-122"/>
                <a:ea typeface="微软雅黑" panose="020B0503020204020204" charset="-122"/>
                <a:sym typeface="+mn-ea"/>
              </a:rPr>
              <a:t>      </a:t>
            </a:r>
            <a:r>
              <a:rPr lang="zh-CN" altLang="en-US" sz="2400" dirty="0">
                <a:latin typeface="微软雅黑" panose="020B0503020204020204" charset="-122"/>
                <a:ea typeface="微软雅黑" panose="020B0503020204020204" charset="-122"/>
                <a:sym typeface="+mn-ea"/>
              </a:rPr>
              <a:t> </a:t>
            </a:r>
            <a:r>
              <a:rPr lang="zh-CN" altLang="en-US" sz="2400" dirty="0">
                <a:solidFill>
                  <a:schemeClr val="accent2"/>
                </a:solidFill>
                <a:latin typeface="微软雅黑" panose="020B0503020204020204" charset="-122"/>
                <a:ea typeface="微软雅黑" panose="020B0503020204020204" charset="-122"/>
                <a:sym typeface="+mn-ea"/>
              </a:rPr>
              <a:t>1964年三届人大一次会议：从第三个五年计划开始，我国的国民经济发展，可以按两步来考虑：第一步，建立一个独立的比较完整的工业体系和国民经济体系；第二步，全面实现农业、工业、国防和科学技术的现代化，使我国经济走在世界的前列。</a:t>
            </a:r>
            <a:endParaRPr lang="zh-CN" altLang="en-US" sz="2400" dirty="0">
              <a:solidFill>
                <a:schemeClr val="accent2"/>
              </a:solidFill>
              <a:latin typeface="微软雅黑" panose="020B0503020204020204" charset="-122"/>
              <a:ea typeface="微软雅黑" panose="020B0503020204020204" charset="-122"/>
              <a:sym typeface="+mn-ea"/>
            </a:endParaRPr>
          </a:p>
          <a:p>
            <a:pPr marL="0" indent="0">
              <a:buNone/>
            </a:pPr>
            <a:endParaRPr lang="zh-CN" altLang="en-US" sz="2400" dirty="0">
              <a:solidFill>
                <a:schemeClr val="accent2"/>
              </a:solidFill>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61620" y="1377950"/>
            <a:ext cx="8638540" cy="3109595"/>
          </a:xfrm>
        </p:spPr>
        <p:txBody>
          <a:bodyPr/>
          <a:p>
            <a:pPr marL="0" indent="0" algn="just">
              <a:lnSpc>
                <a:spcPct val="150000"/>
              </a:lnSpc>
              <a:buNone/>
            </a:pPr>
            <a:r>
              <a:rPr lang="zh-CN" altLang="en-US" sz="2400" dirty="0">
                <a:latin typeface="微软雅黑" panose="020B0503020204020204" charset="-122"/>
                <a:ea typeface="微软雅黑" panose="020B0503020204020204" charset="-122"/>
                <a:sym typeface="+mn-ea"/>
              </a:rPr>
              <a:t>      1980年，邓小平把20世纪末的20年分为两个10年，初步提出分“两步走”达到“小康水平”的战略构想。党的十二大正式提出分两步走战略。</a:t>
            </a:r>
            <a:endParaRPr lang="zh-CN" altLang="en-US" sz="2400" dirty="0">
              <a:latin typeface="微软雅黑" panose="020B0503020204020204" charset="-122"/>
              <a:ea typeface="微软雅黑" panose="020B0503020204020204" charset="-122"/>
              <a:sym typeface="+mn-ea"/>
            </a:endParaRPr>
          </a:p>
          <a:p>
            <a:pPr marL="0" indent="0" algn="just">
              <a:lnSpc>
                <a:spcPct val="150000"/>
              </a:lnSpc>
              <a:buNone/>
            </a:pPr>
            <a:r>
              <a:rPr lang="zh-CN" altLang="en-US" sz="2400" dirty="0">
                <a:solidFill>
                  <a:schemeClr val="accent2"/>
                </a:solidFill>
                <a:latin typeface="微软雅黑" panose="020B0503020204020204" charset="-122"/>
                <a:ea typeface="微软雅黑" panose="020B0503020204020204" charset="-122"/>
                <a:sym typeface="+mn-ea"/>
              </a:rPr>
              <a:t>      1987年4月，邓小平第一次提出分“三步走”基本实现现代化的战略。党的十三大确立了邓小平的“三步走”发展战略。</a:t>
            </a:r>
            <a:endParaRPr lang="zh-CN" altLang="en-US" sz="2400" dirty="0">
              <a:solidFill>
                <a:schemeClr val="accent2"/>
              </a:solidFill>
              <a:latin typeface="微软雅黑" panose="020B0503020204020204" charset="-122"/>
              <a:ea typeface="微软雅黑" panose="020B0503020204020204" charset="-122"/>
              <a:sym typeface="+mn-ea"/>
            </a:endParaRPr>
          </a:p>
          <a:p>
            <a:pPr marL="0" indent="0">
              <a:buNone/>
            </a:pPr>
            <a:endParaRPr lang="zh-CN" altLang="en-US" b="1"/>
          </a:p>
        </p:txBody>
      </p:sp>
      <p:pic>
        <p:nvPicPr>
          <p:cNvPr id="4" name="图片 3"/>
          <p:cNvPicPr>
            <a:picLocks noChangeAspect="1"/>
          </p:cNvPicPr>
          <p:nvPr/>
        </p:nvPicPr>
        <p:blipFill>
          <a:blip r:embed="rId1"/>
          <a:stretch>
            <a:fillRect/>
          </a:stretch>
        </p:blipFill>
        <p:spPr>
          <a:xfrm>
            <a:off x="1786255" y="4487545"/>
            <a:ext cx="5571490" cy="1609725"/>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47015" y="1431290"/>
            <a:ext cx="8571865" cy="4674870"/>
          </a:xfrm>
        </p:spPr>
        <p:txBody>
          <a:bodyPr/>
          <a:p>
            <a:pPr>
              <a:lnSpc>
                <a:spcPct val="140000"/>
              </a:lnSpc>
              <a:buClr>
                <a:srgbClr val="FF0000"/>
              </a:buClr>
              <a:buFont typeface="Wingdings" panose="05000000000000000000" pitchFamily="2" charset="2"/>
              <a:buChar char="p"/>
            </a:pPr>
            <a:r>
              <a:rPr lang="zh-CN" altLang="en-US" b="1" dirty="0">
                <a:latin typeface="微软雅黑" panose="020B0503020204020204" charset="-122"/>
                <a:ea typeface="微软雅黑" panose="020B0503020204020204" charset="-122"/>
                <a:sym typeface="+mn-ea"/>
              </a:rPr>
              <a:t>“三步走”战略</a:t>
            </a:r>
            <a:endParaRPr lang="zh-CN" altLang="en-US" b="1" dirty="0">
              <a:latin typeface="微软雅黑" panose="020B0503020204020204" charset="-122"/>
              <a:ea typeface="微软雅黑" panose="020B0503020204020204" charset="-122"/>
              <a:sym typeface="+mn-ea"/>
            </a:endParaRPr>
          </a:p>
          <a:p>
            <a:pPr marL="457200" lvl="1" indent="0">
              <a:lnSpc>
                <a:spcPct val="140000"/>
              </a:lnSpc>
              <a:buClr>
                <a:srgbClr val="FF0000"/>
              </a:buClr>
              <a:buNone/>
            </a:pPr>
            <a:r>
              <a:rPr lang="zh-CN" altLang="en-US" dirty="0">
                <a:latin typeface="黑体" panose="02010609060101010101" pitchFamily="49" charset="-122"/>
                <a:ea typeface="黑体" panose="02010609060101010101" pitchFamily="49" charset="-122"/>
                <a:sym typeface="+mn-ea"/>
              </a:rPr>
              <a:t>   第一步，从1981年到1990年，实现国民生产总值比1980年翻一番，解决人民的温饱问题。 </a:t>
            </a:r>
            <a:endParaRPr lang="zh-CN" altLang="en-US" dirty="0">
              <a:latin typeface="黑体" panose="02010609060101010101" pitchFamily="49" charset="-122"/>
              <a:ea typeface="黑体" panose="02010609060101010101" pitchFamily="49" charset="-122"/>
            </a:endParaRPr>
          </a:p>
          <a:p>
            <a:pPr marL="457200" lvl="1" indent="0">
              <a:lnSpc>
                <a:spcPct val="140000"/>
              </a:lnSpc>
              <a:buClr>
                <a:srgbClr val="FF0000"/>
              </a:buClr>
              <a:buNone/>
            </a:pPr>
            <a:r>
              <a:rPr lang="zh-CN" altLang="en-US" dirty="0">
                <a:latin typeface="黑体" panose="02010609060101010101" pitchFamily="49" charset="-122"/>
                <a:ea typeface="黑体" panose="02010609060101010101" pitchFamily="49" charset="-122"/>
                <a:sym typeface="+mn-ea"/>
              </a:rPr>
              <a:t>   第二步，从1991年到20世纪末，使国民生产总值翻一番，达到小康水平。 </a:t>
            </a:r>
            <a:endParaRPr lang="zh-CN" altLang="en-US" dirty="0">
              <a:latin typeface="黑体" panose="02010609060101010101" pitchFamily="49" charset="-122"/>
              <a:ea typeface="黑体" panose="02010609060101010101" pitchFamily="49" charset="-122"/>
            </a:endParaRPr>
          </a:p>
          <a:p>
            <a:pPr marL="457200" lvl="1" indent="0">
              <a:lnSpc>
                <a:spcPct val="140000"/>
              </a:lnSpc>
              <a:buClr>
                <a:srgbClr val="FF0000"/>
              </a:buClr>
              <a:buNone/>
            </a:pPr>
            <a:r>
              <a:rPr lang="zh-CN" altLang="en-US" dirty="0">
                <a:latin typeface="黑体" panose="02010609060101010101" pitchFamily="49" charset="-122"/>
                <a:ea typeface="黑体" panose="02010609060101010101" pitchFamily="49" charset="-122"/>
                <a:sym typeface="+mn-ea"/>
              </a:rPr>
              <a:t>   第三步，到21世纪中叶，国民生产总值再翻两番，达到中等发达国家水平，基本实现现代化。</a:t>
            </a:r>
            <a:r>
              <a:rPr lang="zh-CN" altLang="en-US" dirty="0">
                <a:sym typeface="+mn-ea"/>
              </a:rPr>
              <a:t> </a:t>
            </a:r>
            <a:endParaRPr lang="zh-CN" altLang="en-US" dirty="0"/>
          </a:p>
          <a:p>
            <a:pPr marL="0" indent="0">
              <a:buNone/>
            </a:pPr>
            <a:endParaRPr lang="zh-CN" altLang="en-US"/>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21615" y="1391285"/>
            <a:ext cx="8717280" cy="5043170"/>
          </a:xfrm>
        </p:spPr>
        <p:txBody>
          <a:bodyPr/>
          <a:p>
            <a:pPr>
              <a:lnSpc>
                <a:spcPct val="140000"/>
              </a:lnSpc>
              <a:buClr>
                <a:srgbClr val="FF0000"/>
              </a:buClr>
              <a:buFont typeface="Wingdings" panose="05000000000000000000" pitchFamily="2" charset="2"/>
              <a:buChar char="p"/>
            </a:pPr>
            <a:r>
              <a:rPr lang="zh-CN" altLang="en-US" b="1" dirty="0">
                <a:solidFill>
                  <a:schemeClr val="accent2"/>
                </a:solidFill>
                <a:latin typeface="微软雅黑" panose="020B0503020204020204" charset="-122"/>
                <a:ea typeface="微软雅黑" panose="020B0503020204020204" charset="-122"/>
                <a:sym typeface="+mn-ea"/>
              </a:rPr>
              <a:t> 党的十五大对第三步战略的具体化，小三步战略</a:t>
            </a:r>
            <a:endParaRPr lang="zh-CN" altLang="en-US" b="1" dirty="0">
              <a:solidFill>
                <a:schemeClr val="accent2"/>
              </a:solidFill>
              <a:latin typeface="微软雅黑" panose="020B0503020204020204" charset="-122"/>
              <a:ea typeface="微软雅黑" panose="020B0503020204020204" charset="-122"/>
              <a:sym typeface="+mn-ea"/>
            </a:endParaRPr>
          </a:p>
          <a:p>
            <a:pPr marL="0" lvl="1" indent="0">
              <a:lnSpc>
                <a:spcPct val="140000"/>
              </a:lnSpc>
              <a:buClr>
                <a:srgbClr val="FF0000"/>
              </a:buClr>
              <a:buNone/>
            </a:pPr>
            <a:r>
              <a:rPr lang="zh-CN" altLang="en-US" dirty="0">
                <a:latin typeface="黑体" panose="02010609060101010101" pitchFamily="49" charset="-122"/>
                <a:ea typeface="黑体" panose="02010609060101010101" pitchFamily="49" charset="-122"/>
                <a:sym typeface="+mn-ea"/>
              </a:rPr>
              <a:t>    第一步，21世纪第一个10年，实现国民生产总值比2000年翻一番，使人民的小康生活更加富裕，形成比较完善的社会主义市场经济体制。</a:t>
            </a:r>
            <a:endParaRPr lang="zh-CN" altLang="en-US" dirty="0">
              <a:latin typeface="黑体" panose="02010609060101010101" pitchFamily="49" charset="-122"/>
              <a:ea typeface="黑体" panose="02010609060101010101" pitchFamily="49" charset="-122"/>
            </a:endParaRPr>
          </a:p>
          <a:p>
            <a:pPr marL="0" lvl="1" indent="0">
              <a:lnSpc>
                <a:spcPct val="140000"/>
              </a:lnSpc>
              <a:buClr>
                <a:srgbClr val="FF0000"/>
              </a:buClr>
              <a:buNone/>
            </a:pPr>
            <a:r>
              <a:rPr lang="zh-CN" altLang="en-US" dirty="0">
                <a:latin typeface="黑体" panose="02010609060101010101" pitchFamily="49" charset="-122"/>
                <a:ea typeface="黑体" panose="02010609060101010101" pitchFamily="49" charset="-122"/>
                <a:sym typeface="+mn-ea"/>
              </a:rPr>
              <a:t>    第二步，到</a:t>
            </a:r>
            <a:r>
              <a:rPr lang="zh-CN" altLang="en-US" b="1" dirty="0">
                <a:solidFill>
                  <a:srgbClr val="FF0000"/>
                </a:solidFill>
                <a:latin typeface="黑体" panose="02010609060101010101" pitchFamily="49" charset="-122"/>
                <a:ea typeface="黑体" panose="02010609060101010101" pitchFamily="49" charset="-122"/>
                <a:sym typeface="+mn-ea"/>
              </a:rPr>
              <a:t>建党100周年</a:t>
            </a:r>
            <a:r>
              <a:rPr lang="zh-CN" altLang="en-US" dirty="0">
                <a:latin typeface="黑体" panose="02010609060101010101" pitchFamily="49" charset="-122"/>
                <a:ea typeface="黑体" panose="02010609060101010101" pitchFamily="49" charset="-122"/>
                <a:sym typeface="+mn-ea"/>
              </a:rPr>
              <a:t>时，使国民经济更加发展，各项制度更加完善。</a:t>
            </a:r>
            <a:endParaRPr lang="zh-CN" altLang="en-US" dirty="0">
              <a:latin typeface="黑体" panose="02010609060101010101" pitchFamily="49" charset="-122"/>
              <a:ea typeface="黑体" panose="02010609060101010101" pitchFamily="49" charset="-122"/>
            </a:endParaRPr>
          </a:p>
          <a:p>
            <a:pPr marL="0" lvl="1" indent="0">
              <a:lnSpc>
                <a:spcPct val="140000"/>
              </a:lnSpc>
              <a:buClr>
                <a:srgbClr val="FF0000"/>
              </a:buClr>
              <a:buNone/>
            </a:pPr>
            <a:r>
              <a:rPr lang="zh-CN" altLang="en-US" dirty="0">
                <a:latin typeface="黑体" panose="02010609060101010101" pitchFamily="49" charset="-122"/>
                <a:ea typeface="黑体" panose="02010609060101010101" pitchFamily="49" charset="-122"/>
                <a:sym typeface="+mn-ea"/>
              </a:rPr>
              <a:t>    第三步，到</a:t>
            </a:r>
            <a:r>
              <a:rPr lang="zh-CN" altLang="en-US" b="1" dirty="0">
                <a:solidFill>
                  <a:srgbClr val="FF0000"/>
                </a:solidFill>
                <a:latin typeface="黑体" panose="02010609060101010101" pitchFamily="49" charset="-122"/>
                <a:ea typeface="黑体" panose="02010609060101010101" pitchFamily="49" charset="-122"/>
                <a:sym typeface="+mn-ea"/>
              </a:rPr>
              <a:t>建国100周年</a:t>
            </a:r>
            <a:r>
              <a:rPr lang="zh-CN" altLang="en-US" dirty="0">
                <a:latin typeface="黑体" panose="02010609060101010101" pitchFamily="49" charset="-122"/>
                <a:ea typeface="黑体" panose="02010609060101010101" pitchFamily="49" charset="-122"/>
                <a:sym typeface="+mn-ea"/>
              </a:rPr>
              <a:t>时，基本实现现代化，建成富强民主文明的社会主义国家</a:t>
            </a:r>
            <a:endParaRPr lang="zh-CN" altLang="en-US" dirty="0">
              <a:latin typeface="黑体" panose="02010609060101010101" pitchFamily="49" charset="-122"/>
              <a:ea typeface="黑体" panose="02010609060101010101" pitchFamily="49" charset="-122"/>
            </a:endParaRPr>
          </a:p>
          <a:p>
            <a:pPr marL="0" lvl="1" indent="0">
              <a:lnSpc>
                <a:spcPct val="140000"/>
              </a:lnSpc>
              <a:buClr>
                <a:srgbClr val="FF0000"/>
              </a:buClr>
              <a:buNone/>
            </a:pPr>
            <a:r>
              <a:rPr lang="zh-CN" altLang="en-US" dirty="0">
                <a:latin typeface="黑体" panose="02010609060101010101" pitchFamily="49" charset="-122"/>
                <a:ea typeface="黑体" panose="02010609060101010101" pitchFamily="49" charset="-122"/>
                <a:sym typeface="+mn-ea"/>
              </a:rPr>
              <a:t>        </a:t>
            </a:r>
            <a:r>
              <a:rPr lang="zh-CN" altLang="en-US" sz="2800" b="1" dirty="0">
                <a:latin typeface="黑体" panose="02010609060101010101" pitchFamily="49" charset="-122"/>
                <a:ea typeface="黑体" panose="02010609060101010101" pitchFamily="49" charset="-122"/>
                <a:sym typeface="+mn-ea"/>
              </a:rPr>
              <a:t>      </a:t>
            </a:r>
            <a:r>
              <a:rPr lang="zh-CN" altLang="en-US" sz="2800" b="1" dirty="0">
                <a:solidFill>
                  <a:srgbClr val="FF0000"/>
                </a:solidFill>
                <a:latin typeface="黑体" panose="02010609060101010101" pitchFamily="49" charset="-122"/>
                <a:ea typeface="黑体" panose="02010609060101010101" pitchFamily="49" charset="-122"/>
                <a:sym typeface="+mn-ea"/>
              </a:rPr>
              <a:t>两个一百年奋斗目标</a:t>
            </a:r>
            <a:endParaRPr lang="zh-CN" altLang="en-US"/>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56210" y="1405255"/>
            <a:ext cx="8754745" cy="4687570"/>
          </a:xfrm>
        </p:spPr>
        <p:txBody>
          <a:bodyPr/>
          <a:p>
            <a:pPr marL="0" indent="0">
              <a:lnSpc>
                <a:spcPct val="130000"/>
              </a:lnSpc>
              <a:buNone/>
            </a:pPr>
            <a:r>
              <a:rPr lang="zh-CN" altLang="en-US" b="1" dirty="0">
                <a:solidFill>
                  <a:srgbClr val="FF0000"/>
                </a:solidFill>
                <a:latin typeface="微软雅黑" panose="020B0503020204020204" charset="-122"/>
                <a:ea typeface="微软雅黑" panose="020B0503020204020204" charset="-122"/>
                <a:sym typeface="+mn-ea"/>
              </a:rPr>
              <a:t>十九大对未来发展战略的最新表述</a:t>
            </a:r>
            <a:endParaRPr lang="zh-CN" altLang="en-US" b="1" dirty="0">
              <a:solidFill>
                <a:srgbClr val="FF0000"/>
              </a:solidFill>
              <a:latin typeface="微软雅黑" panose="020B0503020204020204" charset="-122"/>
              <a:ea typeface="微软雅黑" panose="020B0503020204020204" charset="-122"/>
              <a:sym typeface="+mn-ea"/>
            </a:endParaRPr>
          </a:p>
          <a:p>
            <a:pPr marL="0" indent="0">
              <a:lnSpc>
                <a:spcPct val="150000"/>
              </a:lnSpc>
              <a:buNone/>
            </a:pPr>
            <a:r>
              <a:rPr lang="zh-CN" altLang="en-US" sz="2400" dirty="0">
                <a:latin typeface="微软雅黑" panose="020B0503020204020204" charset="-122"/>
                <a:ea typeface="微软雅黑" panose="020B0503020204020204" charset="-122"/>
                <a:sym typeface="+mn-ea"/>
              </a:rPr>
              <a:t>       综合分析国际国内形势和我国发展条件，从二〇二〇年到本世纪中叶可以分两个阶段来安排。</a:t>
            </a:r>
            <a:endParaRPr lang="zh-CN" altLang="en-US" sz="2000" b="0" dirty="0">
              <a:latin typeface="微软雅黑" panose="020B0503020204020204" charset="-122"/>
              <a:ea typeface="微软雅黑" panose="020B0503020204020204" charset="-122"/>
              <a:sym typeface="+mn-ea"/>
            </a:endParaRPr>
          </a:p>
          <a:p>
            <a:pPr marL="0" indent="0">
              <a:lnSpc>
                <a:spcPct val="150000"/>
              </a:lnSpc>
              <a:buNone/>
            </a:pPr>
            <a:r>
              <a:rPr lang="zh-CN" altLang="en-US" sz="2400" dirty="0">
                <a:latin typeface="微软雅黑" panose="020B0503020204020204" charset="-122"/>
                <a:ea typeface="微软雅黑" panose="020B0503020204020204" charset="-122"/>
                <a:sym typeface="+mn-ea"/>
              </a:rPr>
              <a:t>　    </a:t>
            </a:r>
            <a:r>
              <a:rPr lang="zh-CN" altLang="en-US" sz="2400" b="1" dirty="0">
                <a:solidFill>
                  <a:schemeClr val="accent2"/>
                </a:solidFill>
                <a:latin typeface="微软雅黑" panose="020B0503020204020204" charset="-122"/>
                <a:ea typeface="微软雅黑" panose="020B0503020204020204" charset="-122"/>
                <a:sym typeface="+mn-ea"/>
              </a:rPr>
              <a:t>第一个阶段</a:t>
            </a:r>
            <a:r>
              <a:rPr lang="zh-CN" altLang="en-US" sz="2400" dirty="0">
                <a:latin typeface="微软雅黑" panose="020B0503020204020204" charset="-122"/>
                <a:ea typeface="微软雅黑" panose="020B0503020204020204" charset="-122"/>
                <a:sym typeface="+mn-ea"/>
              </a:rPr>
              <a:t>，从二〇二〇年到二〇三五年，在全面建成小康社会的基础上，再奋斗十五年，</a:t>
            </a:r>
            <a:r>
              <a:rPr lang="zh-CN" altLang="en-US" sz="2400" b="1" dirty="0">
                <a:solidFill>
                  <a:schemeClr val="accent2"/>
                </a:solidFill>
                <a:latin typeface="微软雅黑" panose="020B0503020204020204" charset="-122"/>
                <a:ea typeface="微软雅黑" panose="020B0503020204020204" charset="-122"/>
                <a:sym typeface="+mn-ea"/>
              </a:rPr>
              <a:t>基本实现社会主义现代化</a:t>
            </a:r>
            <a:r>
              <a:rPr lang="zh-CN" altLang="en-US" sz="2400" dirty="0">
                <a:latin typeface="微软雅黑" panose="020B0503020204020204" charset="-122"/>
                <a:ea typeface="微软雅黑" panose="020B0503020204020204" charset="-122"/>
                <a:sym typeface="+mn-ea"/>
              </a:rPr>
              <a:t>。</a:t>
            </a:r>
            <a:endParaRPr lang="zh-CN" altLang="en-US" sz="2000" b="0" dirty="0">
              <a:latin typeface="微软雅黑" panose="020B0503020204020204" charset="-122"/>
              <a:ea typeface="微软雅黑" panose="020B0503020204020204" charset="-122"/>
              <a:sym typeface="+mn-ea"/>
            </a:endParaRPr>
          </a:p>
          <a:p>
            <a:pPr marL="0" indent="0">
              <a:lnSpc>
                <a:spcPct val="150000"/>
              </a:lnSpc>
              <a:buNone/>
            </a:pPr>
            <a:r>
              <a:rPr lang="zh-CN" altLang="en-US" sz="2400" dirty="0">
                <a:latin typeface="微软雅黑" panose="020B0503020204020204" charset="-122"/>
                <a:ea typeface="微软雅黑" panose="020B0503020204020204" charset="-122"/>
                <a:sym typeface="+mn-ea"/>
              </a:rPr>
              <a:t>       </a:t>
            </a:r>
            <a:r>
              <a:rPr lang="zh-CN" altLang="en-US" sz="2400" b="1" dirty="0">
                <a:solidFill>
                  <a:schemeClr val="accent2"/>
                </a:solidFill>
                <a:latin typeface="微软雅黑" panose="020B0503020204020204" charset="-122"/>
                <a:ea typeface="微软雅黑" panose="020B0503020204020204" charset="-122"/>
                <a:sym typeface="+mn-ea"/>
              </a:rPr>
              <a:t> 第二个阶段</a:t>
            </a:r>
            <a:r>
              <a:rPr lang="zh-CN" altLang="en-US" sz="2400" dirty="0">
                <a:latin typeface="微软雅黑" panose="020B0503020204020204" charset="-122"/>
                <a:ea typeface="微软雅黑" panose="020B0503020204020204" charset="-122"/>
                <a:sym typeface="+mn-ea"/>
              </a:rPr>
              <a:t>，从二〇三五年到本世纪中叶，在基本实现现代化的基础上，再奋斗十五年，把我国建成富强民主文明和谐美丽的</a:t>
            </a:r>
            <a:r>
              <a:rPr lang="zh-CN" altLang="en-US" sz="2400" b="1" dirty="0">
                <a:solidFill>
                  <a:schemeClr val="accent2"/>
                </a:solidFill>
                <a:latin typeface="微软雅黑" panose="020B0503020204020204" charset="-122"/>
                <a:ea typeface="微软雅黑" panose="020B0503020204020204" charset="-122"/>
                <a:sym typeface="+mn-ea"/>
              </a:rPr>
              <a:t>社会主义现代化强国</a:t>
            </a:r>
            <a:r>
              <a:rPr lang="zh-CN" altLang="en-US" sz="2400" dirty="0">
                <a:latin typeface="微软雅黑" panose="020B0503020204020204" charset="-122"/>
                <a:ea typeface="微软雅黑" panose="020B0503020204020204" charset="-122"/>
                <a:sym typeface="+mn-ea"/>
              </a:rPr>
              <a:t>。</a:t>
            </a:r>
            <a:endParaRPr lang="zh-CN" altLang="en-US" sz="2400" dirty="0">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49250" y="1191895"/>
            <a:ext cx="2635885" cy="697865"/>
          </a:xfrm>
        </p:spPr>
        <p:txBody>
          <a:bodyPr/>
          <a:p>
            <a:r>
              <a:rPr lang="en-US" altLang="zh-CN" sz="2400">
                <a:solidFill>
                  <a:srgbClr val="FF0000"/>
                </a:solidFill>
                <a:latin typeface="微软雅黑" panose="020B0503020204020204" charset="-122"/>
                <a:ea typeface="微软雅黑" panose="020B0503020204020204" charset="-122"/>
              </a:rPr>
              <a:t>6</a:t>
            </a:r>
            <a:r>
              <a:rPr lang="zh-CN" altLang="en-US" sz="2400">
                <a:solidFill>
                  <a:srgbClr val="FF0000"/>
                </a:solidFill>
                <a:latin typeface="微软雅黑" panose="020B0503020204020204" charset="-122"/>
                <a:ea typeface="微软雅黑" panose="020B0503020204020204" charset="-122"/>
              </a:rPr>
              <a:t>、改革开放理论</a:t>
            </a:r>
            <a:endParaRPr lang="zh-CN" altLang="en-US" sz="2400">
              <a:solidFill>
                <a:srgbClr val="FF0000"/>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1289685" y="1889760"/>
            <a:ext cx="3085465" cy="671830"/>
          </a:xfrm>
        </p:spPr>
        <p:txBody>
          <a:bodyPr/>
          <a:p>
            <a:pPr marL="0" indent="0">
              <a:lnSpc>
                <a:spcPct val="130000"/>
              </a:lnSpc>
              <a:buNone/>
            </a:pPr>
            <a:r>
              <a:rPr lang="zh-CN" altLang="en-US" sz="2400" b="1" dirty="0">
                <a:solidFill>
                  <a:schemeClr val="accent2">
                    <a:lumMod val="75000"/>
                  </a:schemeClr>
                </a:solidFill>
                <a:latin typeface="微软雅黑" panose="020B0503020204020204" charset="-122"/>
                <a:ea typeface="微软雅黑" panose="020B0503020204020204" charset="-122"/>
                <a:sym typeface="宋体" panose="02010600030101010101" pitchFamily="2" charset="-122"/>
              </a:rPr>
              <a:t>改革开放的历史背景</a:t>
            </a:r>
            <a:endParaRPr lang="zh-CN" altLang="en-US" sz="2400" b="1" dirty="0">
              <a:solidFill>
                <a:srgbClr val="0000FF"/>
              </a:solidFill>
              <a:latin typeface="楷体" panose="02010609060101010101" charset="-122"/>
              <a:ea typeface="楷体" panose="02010609060101010101" charset="-122"/>
            </a:endParaRPr>
          </a:p>
          <a:p>
            <a:pPr marL="0" indent="0">
              <a:lnSpc>
                <a:spcPct val="125000"/>
              </a:lnSpc>
              <a:buNone/>
            </a:pPr>
            <a:endParaRPr lang="zh-CN" altLang="en-US" sz="2400" b="1" dirty="0">
              <a:solidFill>
                <a:srgbClr val="0000FF"/>
              </a:solidFill>
              <a:latin typeface="幼圆" pitchFamily="49" charset="-122"/>
              <a:ea typeface="幼圆" pitchFamily="49" charset="-122"/>
            </a:endParaRPr>
          </a:p>
          <a:p>
            <a:pPr marL="0" indent="0">
              <a:lnSpc>
                <a:spcPct val="130000"/>
              </a:lnSpc>
              <a:buNone/>
            </a:pPr>
            <a:endParaRPr lang="zh-CN" altLang="en-US" sz="2400"/>
          </a:p>
        </p:txBody>
      </p:sp>
      <p:sp>
        <p:nvSpPr>
          <p:cNvPr id="4" name="矩形 344085"/>
          <p:cNvSpPr/>
          <p:nvPr/>
        </p:nvSpPr>
        <p:spPr>
          <a:xfrm rot="5400000">
            <a:off x="-336867" y="3055938"/>
            <a:ext cx="1743075" cy="371475"/>
          </a:xfrm>
          <a:prstGeom prst="rect">
            <a:avLst/>
          </a:prstGeom>
        </p:spPr>
        <p:txBody>
          <a:bodyPr vert="eaVert" wrap="none" fromWordArt="1">
            <a:prstTxWarp prst="textPlain">
              <a:avLst>
                <a:gd name="adj" fmla="val 50000"/>
              </a:avLst>
            </a:prstTxWarp>
            <a:normAutofit fontScale="60000"/>
            <a:scene3d>
              <a:camera prst="legacyPerspectiveFront">
                <a:rot lat="20640000" lon="20700000" rev="0"/>
              </a:camera>
              <a:lightRig rig="legacyNormal3" dir="l"/>
            </a:scene3d>
            <a:sp3d extrusionH="201600" prstMaterial="legacyPlastic">
              <a:extrusionClr>
                <a:srgbClr val="FF9966"/>
              </a:extrusionClr>
            </a:sp3d>
          </a:bodyPr>
          <a:p>
            <a:pPr algn="ctr" fontAlgn="base"/>
            <a:r>
              <a:rPr lang="zh-CN" altLang="en-US" sz="3600" strike="noStrike" noProof="1">
                <a:solidFill>
                  <a:srgbClr val="CC0000"/>
                </a:solidFill>
                <a:latin typeface="宋体" panose="02010600030101010101" pitchFamily="2" charset="-122"/>
                <a:ea typeface="宋体" panose="02010600030101010101" pitchFamily="2" charset="-122"/>
                <a:cs typeface="+mn-cs"/>
              </a:rPr>
              <a:t>从国内情况看</a:t>
            </a:r>
            <a:endParaRPr lang="zh-CN" altLang="en-US" sz="3600" strike="noStrike" noProof="1">
              <a:solidFill>
                <a:srgbClr val="CC0000"/>
              </a:solidFill>
              <a:latin typeface="宋体" panose="02010600030101010101" pitchFamily="2" charset="-122"/>
              <a:ea typeface="宋体" panose="02010600030101010101" pitchFamily="2" charset="-122"/>
            </a:endParaRPr>
          </a:p>
        </p:txBody>
      </p:sp>
      <p:sp>
        <p:nvSpPr>
          <p:cNvPr id="9220" name="文本框 344075"/>
          <p:cNvSpPr txBox="1"/>
          <p:nvPr/>
        </p:nvSpPr>
        <p:spPr>
          <a:xfrm>
            <a:off x="907733" y="2624138"/>
            <a:ext cx="3740150" cy="1244600"/>
          </a:xfrm>
          <a:prstGeom prst="rect">
            <a:avLst/>
          </a:prstGeom>
          <a:solidFill>
            <a:srgbClr val="FFFF00"/>
          </a:solidFill>
          <a:ln w="9525">
            <a:noFill/>
          </a:ln>
        </p:spPr>
        <p:txBody>
          <a:bodyPr wrap="square" anchor="t">
            <a:spAutoFit/>
          </a:bodyPr>
          <a:p>
            <a:pPr>
              <a:lnSpc>
                <a:spcPct val="125000"/>
              </a:lnSpc>
            </a:pPr>
            <a:r>
              <a:rPr lang="zh-CN" altLang="en-US" sz="2000" b="1" dirty="0">
                <a:solidFill>
                  <a:srgbClr val="0000FF"/>
                </a:solidFill>
                <a:latin typeface="幼圆" pitchFamily="49" charset="-122"/>
                <a:ea typeface="幼圆" pitchFamily="49" charset="-122"/>
              </a:rPr>
              <a:t>政治局面处在一个混乱状态</a:t>
            </a:r>
            <a:r>
              <a:rPr lang="en-US" altLang="zh-CN" sz="2000" b="1">
                <a:solidFill>
                  <a:srgbClr val="0000FF"/>
                </a:solidFill>
                <a:latin typeface="幼圆" pitchFamily="49" charset="-122"/>
                <a:ea typeface="幼圆" pitchFamily="49" charset="-122"/>
              </a:rPr>
              <a:t>;</a:t>
            </a:r>
            <a:endParaRPr lang="en-US" altLang="zh-CN" sz="2000" b="1">
              <a:solidFill>
                <a:srgbClr val="0000FF"/>
              </a:solidFill>
              <a:latin typeface="幼圆" pitchFamily="49" charset="-122"/>
              <a:ea typeface="幼圆" pitchFamily="49" charset="-122"/>
            </a:endParaRPr>
          </a:p>
          <a:p>
            <a:pPr>
              <a:lnSpc>
                <a:spcPct val="125000"/>
              </a:lnSpc>
            </a:pPr>
            <a:r>
              <a:rPr lang="zh-CN" altLang="en-US" sz="2000" b="1" dirty="0">
                <a:solidFill>
                  <a:srgbClr val="0000FF"/>
                </a:solidFill>
                <a:latin typeface="幼圆" pitchFamily="49" charset="-122"/>
                <a:ea typeface="幼圆" pitchFamily="49" charset="-122"/>
              </a:rPr>
              <a:t>经济处于缓慢发展和停滞状态</a:t>
            </a:r>
            <a:r>
              <a:rPr lang="en-US" altLang="zh-CN" sz="2000" b="1">
                <a:solidFill>
                  <a:srgbClr val="0000FF"/>
                </a:solidFill>
                <a:latin typeface="幼圆" pitchFamily="49" charset="-122"/>
                <a:ea typeface="幼圆" pitchFamily="49" charset="-122"/>
              </a:rPr>
              <a:t>,</a:t>
            </a:r>
            <a:endParaRPr lang="en-US" altLang="zh-CN" sz="2000" b="1">
              <a:solidFill>
                <a:srgbClr val="0000FF"/>
              </a:solidFill>
              <a:latin typeface="幼圆" pitchFamily="49" charset="-122"/>
              <a:ea typeface="幼圆" pitchFamily="49" charset="-122"/>
            </a:endParaRPr>
          </a:p>
          <a:p>
            <a:pPr>
              <a:lnSpc>
                <a:spcPct val="125000"/>
              </a:lnSpc>
            </a:pPr>
            <a:r>
              <a:rPr lang="zh-CN" altLang="en-US" sz="2000" b="1" dirty="0">
                <a:solidFill>
                  <a:srgbClr val="0000FF"/>
                </a:solidFill>
                <a:latin typeface="幼圆" pitchFamily="49" charset="-122"/>
                <a:ea typeface="幼圆" pitchFamily="49" charset="-122"/>
              </a:rPr>
              <a:t>国民经济到了崩溃的边缘</a:t>
            </a:r>
            <a:endParaRPr lang="zh-CN" altLang="en-US" sz="2000" b="1" dirty="0">
              <a:solidFill>
                <a:srgbClr val="0000FF"/>
              </a:solidFill>
              <a:latin typeface="幼圆" pitchFamily="49" charset="-122"/>
              <a:ea typeface="幼圆" pitchFamily="49" charset="-122"/>
            </a:endParaRPr>
          </a:p>
        </p:txBody>
      </p:sp>
      <p:pic>
        <p:nvPicPr>
          <p:cNvPr id="9221" name="图片 344077" descr="201007151202402031"/>
          <p:cNvPicPr>
            <a:picLocks noChangeAspect="1"/>
          </p:cNvPicPr>
          <p:nvPr/>
        </p:nvPicPr>
        <p:blipFill>
          <a:blip r:embed="rId1"/>
          <a:stretch>
            <a:fillRect/>
          </a:stretch>
        </p:blipFill>
        <p:spPr>
          <a:xfrm rot="607683">
            <a:off x="5168900" y="1630363"/>
            <a:ext cx="2760663" cy="2011362"/>
          </a:xfrm>
          <a:prstGeom prst="rect">
            <a:avLst/>
          </a:prstGeom>
          <a:noFill/>
          <a:ln w="9525">
            <a:noFill/>
          </a:ln>
        </p:spPr>
      </p:pic>
      <p:sp>
        <p:nvSpPr>
          <p:cNvPr id="9222" name="文本框 344082"/>
          <p:cNvSpPr txBox="1"/>
          <p:nvPr/>
        </p:nvSpPr>
        <p:spPr>
          <a:xfrm>
            <a:off x="6950075" y="2787650"/>
            <a:ext cx="1903413" cy="460375"/>
          </a:xfrm>
          <a:prstGeom prst="rect">
            <a:avLst/>
          </a:prstGeom>
          <a:solidFill>
            <a:schemeClr val="accent1"/>
          </a:solidFill>
          <a:ln w="9525">
            <a:noFill/>
          </a:ln>
        </p:spPr>
        <p:txBody>
          <a:bodyPr wrap="square" anchor="t">
            <a:spAutoFit/>
          </a:bodyPr>
          <a:p>
            <a:pPr>
              <a:spcBef>
                <a:spcPct val="50000"/>
              </a:spcBef>
              <a:buClr>
                <a:schemeClr val="bg1"/>
              </a:buClr>
            </a:pPr>
            <a:r>
              <a:rPr lang="en-US" altLang="zh-CN" sz="2400" dirty="0">
                <a:latin typeface="Times New Roman" panose="02020603050405020304" charset="0"/>
                <a:ea typeface="华文新魏" pitchFamily="2" charset="-122"/>
              </a:rPr>
              <a:t> </a:t>
            </a:r>
            <a:r>
              <a:rPr lang="zh-CN" altLang="en-US" b="1" dirty="0">
                <a:latin typeface="Times New Roman" panose="02020603050405020304" charset="0"/>
                <a:ea typeface="楷体_GB2312" pitchFamily="49" charset="-122"/>
              </a:rPr>
              <a:t>开展革命大批判</a:t>
            </a:r>
            <a:endParaRPr lang="zh-CN" altLang="en-US" b="1" dirty="0">
              <a:latin typeface="Times New Roman" panose="02020603050405020304" charset="0"/>
              <a:ea typeface="楷体_GB2312" pitchFamily="49" charset="-122"/>
            </a:endParaRPr>
          </a:p>
        </p:txBody>
      </p:sp>
      <p:sp>
        <p:nvSpPr>
          <p:cNvPr id="6" name="矩形 344088"/>
          <p:cNvSpPr/>
          <p:nvPr/>
        </p:nvSpPr>
        <p:spPr>
          <a:xfrm rot="5400000">
            <a:off x="7916069" y="4671219"/>
            <a:ext cx="1782763" cy="384175"/>
          </a:xfrm>
          <a:prstGeom prst="rect">
            <a:avLst/>
          </a:prstGeom>
        </p:spPr>
        <p:txBody>
          <a:bodyPr vert="eaVert" wrap="none" fromWordArt="1">
            <a:prstTxWarp prst="textPlain">
              <a:avLst>
                <a:gd name="adj" fmla="val 50000"/>
              </a:avLst>
            </a:prstTxWarp>
            <a:normAutofit fontScale="60000"/>
            <a:scene3d>
              <a:camera prst="legacyPerspectiveFront">
                <a:rot lat="20640000" lon="20700000" rev="0"/>
              </a:camera>
              <a:lightRig rig="legacyNormal3" dir="l"/>
            </a:scene3d>
            <a:sp3d extrusionH="201600" prstMaterial="legacyPlastic">
              <a:extrusionClr>
                <a:srgbClr val="FF9966"/>
              </a:extrusionClr>
            </a:sp3d>
          </a:bodyPr>
          <a:p>
            <a:pPr algn="ctr" fontAlgn="base"/>
            <a:r>
              <a:rPr lang="zh-CN" altLang="en-US" sz="3600" strike="noStrike" noProof="1">
                <a:solidFill>
                  <a:srgbClr val="CC0000"/>
                </a:solidFill>
                <a:latin typeface="宋体" panose="02010600030101010101" pitchFamily="2" charset="-122"/>
                <a:ea typeface="宋体" panose="02010600030101010101" pitchFamily="2" charset="-122"/>
                <a:cs typeface="+mn-cs"/>
              </a:rPr>
              <a:t>从国际环境看：</a:t>
            </a:r>
            <a:endParaRPr lang="zh-CN" altLang="en-US" sz="3600" strike="noStrike" noProof="1">
              <a:solidFill>
                <a:srgbClr val="CC0000"/>
              </a:solidFill>
              <a:latin typeface="宋体" panose="02010600030101010101" pitchFamily="2" charset="-122"/>
              <a:ea typeface="宋体" panose="02010600030101010101" pitchFamily="2" charset="-122"/>
            </a:endParaRPr>
          </a:p>
        </p:txBody>
      </p:sp>
      <p:sp>
        <p:nvSpPr>
          <p:cNvPr id="9224" name="文本框 344084"/>
          <p:cNvSpPr txBox="1"/>
          <p:nvPr/>
        </p:nvSpPr>
        <p:spPr>
          <a:xfrm>
            <a:off x="4087178" y="4048125"/>
            <a:ext cx="4348162" cy="1630363"/>
          </a:xfrm>
          <a:prstGeom prst="rect">
            <a:avLst/>
          </a:prstGeom>
          <a:solidFill>
            <a:srgbClr val="FFFF00"/>
          </a:solidFill>
          <a:ln w="9525">
            <a:noFill/>
          </a:ln>
        </p:spPr>
        <p:txBody>
          <a:bodyPr wrap="square" anchor="t">
            <a:spAutoFit/>
          </a:bodyPr>
          <a:p>
            <a:pPr>
              <a:lnSpc>
                <a:spcPct val="125000"/>
              </a:lnSpc>
            </a:pPr>
            <a:r>
              <a:rPr lang="zh-CN" altLang="en-US" sz="2000" b="1" dirty="0">
                <a:solidFill>
                  <a:srgbClr val="0000FF"/>
                </a:solidFill>
                <a:latin typeface="幼圆" pitchFamily="49" charset="-122"/>
                <a:ea typeface="幼圆" pitchFamily="49" charset="-122"/>
              </a:rPr>
              <a:t>世界范围内蓬勃兴起的新科技革命推动世界经济以更快的速度向前发展</a:t>
            </a:r>
            <a:endParaRPr lang="zh-CN" altLang="en-US" sz="2000" b="1" dirty="0">
              <a:solidFill>
                <a:srgbClr val="0000FF"/>
              </a:solidFill>
              <a:latin typeface="幼圆" pitchFamily="49" charset="-122"/>
              <a:ea typeface="幼圆" pitchFamily="49" charset="-122"/>
            </a:endParaRPr>
          </a:p>
          <a:p>
            <a:pPr>
              <a:lnSpc>
                <a:spcPct val="125000"/>
              </a:lnSpc>
            </a:pPr>
            <a:r>
              <a:rPr lang="zh-CN" altLang="en-US" sz="2000" b="1" dirty="0">
                <a:solidFill>
                  <a:srgbClr val="0000FF"/>
                </a:solidFill>
                <a:latin typeface="幼圆" pitchFamily="49" charset="-122"/>
                <a:ea typeface="幼圆" pitchFamily="49" charset="-122"/>
              </a:rPr>
              <a:t>我国经济实力、科技实力与国际先进水平差距明显拉大</a:t>
            </a:r>
            <a:endParaRPr lang="zh-CN" altLang="en-US" sz="2000" b="1" dirty="0">
              <a:solidFill>
                <a:srgbClr val="0000FF"/>
              </a:solidFill>
              <a:latin typeface="幼圆" pitchFamily="49" charset="-122"/>
              <a:ea typeface="幼圆" pitchFamily="49" charset="-122"/>
            </a:endParaRPr>
          </a:p>
        </p:txBody>
      </p:sp>
      <p:pic>
        <p:nvPicPr>
          <p:cNvPr id="9225" name="图片 344080"/>
          <p:cNvPicPr>
            <a:picLocks noChangeAspect="1"/>
          </p:cNvPicPr>
          <p:nvPr/>
        </p:nvPicPr>
        <p:blipFill>
          <a:blip r:embed="rId2"/>
          <a:stretch>
            <a:fillRect/>
          </a:stretch>
        </p:blipFill>
        <p:spPr>
          <a:xfrm>
            <a:off x="780733" y="4030663"/>
            <a:ext cx="3111500" cy="2016125"/>
          </a:xfrm>
          <a:prstGeom prst="rect">
            <a:avLst/>
          </a:prstGeom>
          <a:noFill/>
          <a:ln w="9525">
            <a:noFill/>
          </a:ln>
        </p:spPr>
      </p:pic>
      <p:sp>
        <p:nvSpPr>
          <p:cNvPr id="9226" name="文本框 344081"/>
          <p:cNvSpPr txBox="1"/>
          <p:nvPr/>
        </p:nvSpPr>
        <p:spPr>
          <a:xfrm>
            <a:off x="902018" y="5678488"/>
            <a:ext cx="2868612" cy="368300"/>
          </a:xfrm>
          <a:prstGeom prst="rect">
            <a:avLst/>
          </a:prstGeom>
          <a:solidFill>
            <a:srgbClr val="D1D1F0"/>
          </a:solidFill>
          <a:ln w="9525">
            <a:noFill/>
          </a:ln>
        </p:spPr>
        <p:txBody>
          <a:bodyPr wrap="square" anchor="t">
            <a:spAutoFit/>
          </a:bodyPr>
          <a:p>
            <a:pPr>
              <a:spcBef>
                <a:spcPct val="50000"/>
              </a:spcBef>
              <a:buClr>
                <a:schemeClr val="bg1"/>
              </a:buClr>
            </a:pPr>
            <a:r>
              <a:rPr lang="en-US" altLang="zh-CN" b="1" dirty="0">
                <a:solidFill>
                  <a:schemeClr val="accent2">
                    <a:lumMod val="75000"/>
                  </a:schemeClr>
                </a:solidFill>
                <a:latin typeface="Times New Roman" panose="02020603050405020304" charset="0"/>
                <a:ea typeface="楷体_GB2312" pitchFamily="49" charset="-122"/>
              </a:rPr>
              <a:t>“</a:t>
            </a:r>
            <a:r>
              <a:rPr lang="zh-CN" altLang="en-US" b="1" dirty="0">
                <a:solidFill>
                  <a:schemeClr val="accent2">
                    <a:lumMod val="75000"/>
                  </a:schemeClr>
                </a:solidFill>
                <a:latin typeface="Times New Roman" panose="02020603050405020304" charset="0"/>
                <a:ea typeface="楷体_GB2312" pitchFamily="49" charset="-122"/>
              </a:rPr>
              <a:t>亚洲四小龙”新加坡街景</a:t>
            </a:r>
            <a:endParaRPr lang="zh-CN" altLang="en-US" b="1" dirty="0">
              <a:solidFill>
                <a:schemeClr val="accent2">
                  <a:lumMod val="75000"/>
                </a:schemeClr>
              </a:solidFill>
              <a:latin typeface="Times New Roman" panose="02020603050405020304" charset="0"/>
              <a:ea typeface="楷体_GB2312" pitchFamily="49" charset="-122"/>
            </a:endParaRP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2079"/>
          <p:cNvGrpSpPr/>
          <p:nvPr/>
        </p:nvGrpSpPr>
        <p:grpSpPr>
          <a:xfrm>
            <a:off x="92710" y="1288414"/>
            <a:ext cx="5104765" cy="529590"/>
            <a:chOff x="0" y="0"/>
            <a:chExt cx="3696" cy="384"/>
          </a:xfrm>
          <a:solidFill>
            <a:srgbClr val="FFFF00"/>
          </a:solidFill>
        </p:grpSpPr>
        <p:sp>
          <p:nvSpPr>
            <p:cNvPr id="8"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fontAlgn="base"/>
              <a:endParaRPr lang="zh-CN" altLang="en-US" strike="noStrike" noProof="1" dirty="0">
                <a:latin typeface="Arial" panose="020B0604020202020204" pitchFamily="34" charset="0"/>
                <a:ea typeface="宋体" panose="02010600030101010101" pitchFamily="2" charset="-122"/>
              </a:endParaRPr>
            </a:p>
          </p:txBody>
        </p:sp>
        <p:sp>
          <p:nvSpPr>
            <p:cNvPr id="9" name="文本框 2081"/>
            <p:cNvSpPr txBox="1"/>
            <p:nvPr/>
          </p:nvSpPr>
          <p:spPr>
            <a:xfrm>
              <a:off x="92" y="13"/>
              <a:ext cx="3514" cy="345"/>
            </a:xfrm>
            <a:prstGeom prst="rect">
              <a:avLst/>
            </a:prstGeom>
            <a:grpFill/>
            <a:ln w="9525">
              <a:noFill/>
            </a:ln>
          </p:spPr>
          <p:txBody>
            <a:bodyPr wrap="square" anchor="t">
              <a:spAutoFit/>
            </a:bodyPr>
            <a:p>
              <a:pPr fontAlgn="base">
                <a:lnSpc>
                  <a:spcPct val="125000"/>
                </a:lnSpc>
              </a:pPr>
              <a:r>
                <a:rPr lang="en-US" altLang="zh-CN" sz="2000" b="1" strike="noStrike" noProof="1">
                  <a:solidFill>
                    <a:srgbClr val="0000FF"/>
                  </a:solidFill>
                  <a:latin typeface="楷体" panose="02010609060101010101" charset="-122"/>
                  <a:ea typeface="楷体" panose="02010609060101010101" charset="-122"/>
                  <a:cs typeface="+mn-cs"/>
                </a:rPr>
                <a:t> - </a:t>
              </a:r>
              <a:r>
                <a:rPr lang="en-US" altLang="zh-CN" sz="2000" b="1" strike="noStrike" noProof="1">
                  <a:solidFill>
                    <a:srgbClr val="0000FF"/>
                  </a:solidFill>
                  <a:latin typeface="楷体" panose="02010609060101010101" charset="-122"/>
                  <a:ea typeface="楷体" panose="02010609060101010101" charset="-122"/>
                  <a:cs typeface="+mn-cs"/>
                  <a:sym typeface="+mn-ea"/>
                </a:rPr>
                <a:t>体制的僵化严重束缚了生产力的发展</a:t>
              </a:r>
              <a:endParaRPr lang="en-US" altLang="zh-CN" sz="2000" b="1" strike="noStrike" noProof="1">
                <a:solidFill>
                  <a:srgbClr val="0000FF"/>
                </a:solidFill>
                <a:latin typeface="楷体" panose="02010609060101010101" charset="-122"/>
                <a:ea typeface="楷体" panose="02010609060101010101" charset="-122"/>
                <a:cs typeface="+mn-cs"/>
              </a:endParaRPr>
            </a:p>
          </p:txBody>
        </p:sp>
      </p:grpSp>
      <p:pic>
        <p:nvPicPr>
          <p:cNvPr id="12294" name="图片 9"/>
          <p:cNvPicPr>
            <a:picLocks noChangeAspect="1"/>
          </p:cNvPicPr>
          <p:nvPr/>
        </p:nvPicPr>
        <p:blipFill>
          <a:blip r:embed="rId1"/>
          <a:stretch>
            <a:fillRect/>
          </a:stretch>
        </p:blipFill>
        <p:spPr>
          <a:xfrm>
            <a:off x="1022985" y="1969135"/>
            <a:ext cx="3021013" cy="2265363"/>
          </a:xfrm>
          <a:prstGeom prst="rect">
            <a:avLst/>
          </a:prstGeom>
          <a:noFill/>
          <a:ln w="9525">
            <a:noFill/>
          </a:ln>
        </p:spPr>
      </p:pic>
      <p:sp>
        <p:nvSpPr>
          <p:cNvPr id="12295" name="圆角矩形 10"/>
          <p:cNvSpPr/>
          <p:nvPr/>
        </p:nvSpPr>
        <p:spPr>
          <a:xfrm>
            <a:off x="2977515" y="3511550"/>
            <a:ext cx="2095500" cy="531813"/>
          </a:xfrm>
          <a:prstGeom prst="roundRect">
            <a:avLst>
              <a:gd name="adj" fmla="val 16667"/>
            </a:avLst>
          </a:prstGeom>
          <a:solidFill>
            <a:srgbClr val="DDF0C8"/>
          </a:solidFill>
          <a:ln w="19050" cap="flat" cmpd="sng">
            <a:solidFill>
              <a:srgbClr val="800000"/>
            </a:solidFill>
            <a:prstDash val="solid"/>
            <a:round/>
            <a:headEnd type="none" w="med" len="med"/>
            <a:tailEnd type="none" w="med" len="med"/>
          </a:ln>
        </p:spPr>
        <p:txBody>
          <a:bodyPr anchor="t"/>
          <a:p>
            <a:pPr>
              <a:lnSpc>
                <a:spcPct val="125000"/>
              </a:lnSpc>
            </a:pPr>
            <a:r>
              <a:rPr lang="zh-CN" altLang="en-US" b="1" dirty="0">
                <a:solidFill>
                  <a:srgbClr val="960000"/>
                </a:solidFill>
                <a:latin typeface="楷体" panose="02010609060101010101" charset="-122"/>
                <a:ea typeface="楷体" panose="02010609060101010101" charset="-122"/>
              </a:rPr>
              <a:t>人民公社集体出工</a:t>
            </a:r>
            <a:endParaRPr lang="zh-CN" altLang="en-US" sz="2000" b="1" dirty="0">
              <a:solidFill>
                <a:srgbClr val="960000"/>
              </a:solidFill>
              <a:latin typeface="楷体" panose="02010609060101010101" charset="-122"/>
              <a:ea typeface="楷体" panose="02010609060101010101" charset="-122"/>
            </a:endParaRPr>
          </a:p>
        </p:txBody>
      </p:sp>
      <p:pic>
        <p:nvPicPr>
          <p:cNvPr id="12296" name="图片 12"/>
          <p:cNvPicPr>
            <a:picLocks noChangeAspect="1"/>
          </p:cNvPicPr>
          <p:nvPr/>
        </p:nvPicPr>
        <p:blipFill>
          <a:blip r:embed="rId2">
            <a:clrChange>
              <a:clrFrom>
                <a:srgbClr val="FFFFFF"/>
              </a:clrFrom>
              <a:clrTo>
                <a:srgbClr val="FFFFFF">
                  <a:alpha val="0"/>
                </a:srgbClr>
              </a:clrTo>
            </a:clrChange>
          </a:blip>
          <a:srcRect t="13652"/>
          <a:stretch>
            <a:fillRect/>
          </a:stretch>
        </p:blipFill>
        <p:spPr>
          <a:xfrm rot="480000">
            <a:off x="5020310" y="981710"/>
            <a:ext cx="3889375" cy="2078038"/>
          </a:xfrm>
          <a:prstGeom prst="rect">
            <a:avLst/>
          </a:prstGeom>
          <a:noFill/>
          <a:ln w="9525">
            <a:noFill/>
          </a:ln>
        </p:spPr>
      </p:pic>
      <p:pic>
        <p:nvPicPr>
          <p:cNvPr id="12297" name="图片 14"/>
          <p:cNvPicPr>
            <a:picLocks noChangeAspect="1"/>
          </p:cNvPicPr>
          <p:nvPr/>
        </p:nvPicPr>
        <p:blipFill>
          <a:blip r:embed="rId3"/>
          <a:stretch>
            <a:fillRect/>
          </a:stretch>
        </p:blipFill>
        <p:spPr>
          <a:xfrm>
            <a:off x="5198110" y="2961323"/>
            <a:ext cx="3289300" cy="2390775"/>
          </a:xfrm>
          <a:prstGeom prst="rect">
            <a:avLst/>
          </a:prstGeom>
          <a:noFill/>
          <a:ln w="9525">
            <a:noFill/>
          </a:ln>
        </p:spPr>
      </p:pic>
      <p:pic>
        <p:nvPicPr>
          <p:cNvPr id="12298" name="图片 16"/>
          <p:cNvPicPr>
            <a:picLocks noChangeAspect="1"/>
          </p:cNvPicPr>
          <p:nvPr/>
        </p:nvPicPr>
        <p:blipFill>
          <a:blip r:embed="rId4"/>
          <a:stretch>
            <a:fillRect/>
          </a:stretch>
        </p:blipFill>
        <p:spPr>
          <a:xfrm rot="540000">
            <a:off x="175260" y="4180523"/>
            <a:ext cx="3165475" cy="1947862"/>
          </a:xfrm>
          <a:prstGeom prst="rect">
            <a:avLst/>
          </a:prstGeom>
          <a:noFill/>
          <a:ln w="9525">
            <a:noFill/>
          </a:ln>
        </p:spPr>
      </p:pic>
      <p:sp>
        <p:nvSpPr>
          <p:cNvPr id="12299" name="圆角矩形 17"/>
          <p:cNvSpPr/>
          <p:nvPr/>
        </p:nvSpPr>
        <p:spPr>
          <a:xfrm>
            <a:off x="92710" y="5833110"/>
            <a:ext cx="1757363" cy="531813"/>
          </a:xfrm>
          <a:prstGeom prst="roundRect">
            <a:avLst>
              <a:gd name="adj" fmla="val 16667"/>
            </a:avLst>
          </a:prstGeom>
          <a:solidFill>
            <a:srgbClr val="DDF0C8"/>
          </a:solidFill>
          <a:ln w="19050" cap="flat" cmpd="sng">
            <a:solidFill>
              <a:srgbClr val="800000"/>
            </a:solidFill>
            <a:prstDash val="solid"/>
            <a:round/>
            <a:headEnd type="none" w="med" len="med"/>
            <a:tailEnd type="none" w="med" len="med"/>
          </a:ln>
        </p:spPr>
        <p:txBody>
          <a:bodyPr anchor="t"/>
          <a:p>
            <a:pPr>
              <a:lnSpc>
                <a:spcPct val="125000"/>
              </a:lnSpc>
            </a:pPr>
            <a:r>
              <a:rPr lang="zh-CN" altLang="en-US" sz="2000" b="1" dirty="0">
                <a:solidFill>
                  <a:srgbClr val="960000"/>
                </a:solidFill>
                <a:latin typeface="楷体" panose="02010609060101010101" charset="-122"/>
                <a:ea typeface="楷体" panose="02010609060101010101" charset="-122"/>
              </a:rPr>
              <a:t>种地不自由</a:t>
            </a:r>
            <a:endParaRPr lang="zh-CN" altLang="en-US" sz="2000" b="1" dirty="0">
              <a:solidFill>
                <a:srgbClr val="960000"/>
              </a:solidFill>
              <a:latin typeface="楷体" panose="02010609060101010101" charset="-122"/>
              <a:ea typeface="楷体" panose="02010609060101010101" charset="-122"/>
            </a:endParaRPr>
          </a:p>
        </p:txBody>
      </p:sp>
      <p:sp>
        <p:nvSpPr>
          <p:cNvPr id="12300" name="圆角矩形 18"/>
          <p:cNvSpPr/>
          <p:nvPr/>
        </p:nvSpPr>
        <p:spPr>
          <a:xfrm>
            <a:off x="6939598" y="2666048"/>
            <a:ext cx="2095500" cy="531812"/>
          </a:xfrm>
          <a:prstGeom prst="roundRect">
            <a:avLst>
              <a:gd name="adj" fmla="val 16667"/>
            </a:avLst>
          </a:prstGeom>
          <a:solidFill>
            <a:srgbClr val="DDF0C8"/>
          </a:solidFill>
          <a:ln w="19050" cap="flat" cmpd="sng">
            <a:solidFill>
              <a:srgbClr val="800000"/>
            </a:solidFill>
            <a:prstDash val="solid"/>
            <a:round/>
            <a:headEnd type="none" w="med" len="med"/>
            <a:tailEnd type="none" w="med" len="med"/>
          </a:ln>
        </p:spPr>
        <p:txBody>
          <a:bodyPr anchor="t"/>
          <a:p>
            <a:pPr>
              <a:lnSpc>
                <a:spcPct val="125000"/>
              </a:lnSpc>
            </a:pPr>
            <a:r>
              <a:rPr lang="zh-CN" altLang="en-US" sz="2000" b="1" dirty="0">
                <a:solidFill>
                  <a:srgbClr val="960000"/>
                </a:solidFill>
                <a:latin typeface="楷体" panose="02010609060101010101" charset="-122"/>
                <a:ea typeface="楷体" panose="02010609060101010101" charset="-122"/>
              </a:rPr>
              <a:t>工厂里的大锅饭</a:t>
            </a:r>
            <a:endParaRPr lang="zh-CN" altLang="en-US" sz="2000" b="1" dirty="0">
              <a:solidFill>
                <a:srgbClr val="960000"/>
              </a:solidFill>
              <a:latin typeface="楷体" panose="02010609060101010101" charset="-122"/>
              <a:ea typeface="楷体" panose="02010609060101010101" charset="-122"/>
            </a:endParaRPr>
          </a:p>
        </p:txBody>
      </p:sp>
      <p:pic>
        <p:nvPicPr>
          <p:cNvPr id="12301" name="图片 19"/>
          <p:cNvPicPr>
            <a:picLocks noChangeAspect="1"/>
          </p:cNvPicPr>
          <p:nvPr/>
        </p:nvPicPr>
        <p:blipFill>
          <a:blip r:embed="rId5"/>
          <a:stretch>
            <a:fillRect/>
          </a:stretch>
        </p:blipFill>
        <p:spPr>
          <a:xfrm rot="300000">
            <a:off x="2532698" y="4382135"/>
            <a:ext cx="3494087" cy="2152650"/>
          </a:xfrm>
          <a:prstGeom prst="rect">
            <a:avLst/>
          </a:prstGeom>
          <a:noFill/>
          <a:ln w="9525">
            <a:noFill/>
          </a:ln>
        </p:spPr>
      </p:pic>
      <p:sp>
        <p:nvSpPr>
          <p:cNvPr id="12302" name="圆角矩形 20"/>
          <p:cNvSpPr/>
          <p:nvPr/>
        </p:nvSpPr>
        <p:spPr>
          <a:xfrm>
            <a:off x="6316663" y="5508308"/>
            <a:ext cx="1489075" cy="531812"/>
          </a:xfrm>
          <a:prstGeom prst="roundRect">
            <a:avLst>
              <a:gd name="adj" fmla="val 16667"/>
            </a:avLst>
          </a:prstGeom>
          <a:solidFill>
            <a:srgbClr val="DDF0C8"/>
          </a:solidFill>
          <a:ln w="19050" cap="flat" cmpd="sng">
            <a:solidFill>
              <a:srgbClr val="800000"/>
            </a:solidFill>
            <a:prstDash val="solid"/>
            <a:round/>
            <a:headEnd type="none" w="med" len="med"/>
            <a:tailEnd type="none" w="med" len="med"/>
          </a:ln>
        </p:spPr>
        <p:txBody>
          <a:bodyPr anchor="t"/>
          <a:p>
            <a:pPr>
              <a:lnSpc>
                <a:spcPct val="125000"/>
              </a:lnSpc>
            </a:pPr>
            <a:r>
              <a:rPr lang="zh-CN" altLang="en-US" sz="2000" b="1" dirty="0">
                <a:solidFill>
                  <a:srgbClr val="960000"/>
                </a:solidFill>
                <a:latin typeface="楷体" panose="02010609060101010101" charset="-122"/>
                <a:ea typeface="楷体" panose="02010609060101010101" charset="-122"/>
              </a:rPr>
              <a:t>短缺经济</a:t>
            </a:r>
            <a:endParaRPr lang="zh-CN" altLang="en-US" sz="2000" b="1" dirty="0">
              <a:solidFill>
                <a:srgbClr val="960000"/>
              </a:solidFill>
              <a:latin typeface="楷体" panose="02010609060101010101" charset="-122"/>
              <a:ea typeface="楷体" panose="02010609060101010101" charset="-122"/>
            </a:endParaRPr>
          </a:p>
        </p:txBody>
      </p:sp>
      <p:sp>
        <p:nvSpPr>
          <p:cNvPr id="12303" name="圆角矩形 21"/>
          <p:cNvSpPr/>
          <p:nvPr/>
        </p:nvSpPr>
        <p:spPr>
          <a:xfrm>
            <a:off x="5909310" y="4890135"/>
            <a:ext cx="3125788" cy="530225"/>
          </a:xfrm>
          <a:prstGeom prst="roundRect">
            <a:avLst>
              <a:gd name="adj" fmla="val 16667"/>
            </a:avLst>
          </a:prstGeom>
          <a:solidFill>
            <a:srgbClr val="DDF0C8"/>
          </a:solidFill>
          <a:ln w="19050" cap="flat" cmpd="sng">
            <a:solidFill>
              <a:srgbClr val="800000"/>
            </a:solidFill>
            <a:prstDash val="solid"/>
            <a:round/>
            <a:headEnd type="none" w="med" len="med"/>
            <a:tailEnd type="none" w="med" len="med"/>
          </a:ln>
        </p:spPr>
        <p:txBody>
          <a:bodyPr anchor="t"/>
          <a:p>
            <a:pPr>
              <a:lnSpc>
                <a:spcPct val="125000"/>
              </a:lnSpc>
            </a:pPr>
            <a:r>
              <a:rPr lang="zh-CN" altLang="en-US" sz="2000" b="1" dirty="0">
                <a:solidFill>
                  <a:srgbClr val="960000"/>
                </a:solidFill>
                <a:latin typeface="楷体" panose="02010609060101010101" charset="-122"/>
                <a:ea typeface="楷体" panose="02010609060101010101" charset="-122"/>
              </a:rPr>
              <a:t>不切实际的农田水利建设</a:t>
            </a:r>
            <a:endParaRPr lang="zh-CN" altLang="en-US" sz="2000" b="1" dirty="0">
              <a:solidFill>
                <a:srgbClr val="960000"/>
              </a:solidFill>
              <a:latin typeface="楷体" panose="02010609060101010101" charset="-122"/>
              <a:ea typeface="楷体" panose="02010609060101010101" charset="-122"/>
            </a:endParaRP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04470" y="1245235"/>
            <a:ext cx="8617585" cy="3995420"/>
          </a:xfrm>
        </p:spPr>
        <p:txBody>
          <a:bodyPr/>
          <a:p>
            <a:pPr eaLnBrk="1" hangingPunct="1">
              <a:lnSpc>
                <a:spcPct val="130000"/>
              </a:lnSpc>
              <a:buNone/>
            </a:pPr>
            <a:r>
              <a:rPr lang="en-US" altLang="zh-CN"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 1978</a:t>
            </a:r>
            <a:r>
              <a:rPr lang="zh-CN" altLang="en-US" sz="2400" b="1" dirty="0">
                <a:solidFill>
                  <a:schemeClr val="accent2">
                    <a:lumMod val="75000"/>
                  </a:schemeClr>
                </a:solidFill>
                <a:latin typeface="微软雅黑" panose="020B0503020204020204" charset="-122"/>
                <a:ea typeface="微软雅黑" panose="020B0503020204020204" charset="-122"/>
                <a:cs typeface="微软雅黑" panose="020B0503020204020204" charset="-122"/>
                <a:sym typeface="+mn-ea"/>
              </a:rPr>
              <a:t>年中国与西方发展差距</a:t>
            </a:r>
            <a:endParaRPr lang="en-US" altLang="zh-CN" sz="2400" b="1" dirty="0"/>
          </a:p>
          <a:p>
            <a:pPr marL="0" indent="0" eaLnBrk="1" hangingPunct="1">
              <a:lnSpc>
                <a:spcPct val="130000"/>
              </a:lnSpc>
              <a:buNone/>
            </a:pPr>
            <a:r>
              <a:rPr lang="zh-CN" altLang="en-US" sz="2400" dirty="0">
                <a:latin typeface="华文楷体" pitchFamily="2" charset="-122"/>
                <a:ea typeface="华文楷体" pitchFamily="2" charset="-122"/>
                <a:sym typeface="+mn-ea"/>
              </a:rPr>
              <a:t>    </a:t>
            </a:r>
            <a:r>
              <a:rPr lang="zh-CN" altLang="en-US" sz="2400" dirty="0">
                <a:latin typeface="楷体" panose="02010609060101010101" charset="-122"/>
                <a:ea typeface="楷体" panose="02010609060101010101" charset="-122"/>
                <a:cs typeface="楷体" panose="02010609060101010101" charset="-122"/>
                <a:sym typeface="+mn-ea"/>
              </a:rPr>
              <a:t>西德一个年产</a:t>
            </a:r>
            <a:r>
              <a:rPr lang="en-US" altLang="zh-CN" sz="2400" dirty="0">
                <a:latin typeface="楷体" panose="02010609060101010101" charset="-122"/>
                <a:ea typeface="楷体" panose="02010609060101010101" charset="-122"/>
                <a:cs typeface="楷体" panose="02010609060101010101" charset="-122"/>
                <a:sym typeface="+mn-ea"/>
              </a:rPr>
              <a:t>5000</a:t>
            </a:r>
            <a:r>
              <a:rPr lang="zh-CN" altLang="en-US" sz="2400" dirty="0">
                <a:latin typeface="楷体" panose="02010609060101010101" charset="-122"/>
                <a:ea typeface="楷体" panose="02010609060101010101" charset="-122"/>
                <a:cs typeface="楷体" panose="02010609060101010101" charset="-122"/>
                <a:sym typeface="+mn-ea"/>
              </a:rPr>
              <a:t>万吨褐煤的露天煤矿只用</a:t>
            </a:r>
            <a:r>
              <a:rPr lang="en-US" altLang="zh-CN" sz="2400" dirty="0">
                <a:latin typeface="楷体" panose="02010609060101010101" charset="-122"/>
                <a:ea typeface="楷体" panose="02010609060101010101" charset="-122"/>
                <a:cs typeface="楷体" panose="02010609060101010101" charset="-122"/>
                <a:sym typeface="+mn-ea"/>
              </a:rPr>
              <a:t>2000</a:t>
            </a:r>
            <a:r>
              <a:rPr lang="zh-CN" altLang="en-US" sz="2400" dirty="0">
                <a:latin typeface="楷体" panose="02010609060101010101" charset="-122"/>
                <a:ea typeface="楷体" panose="02010609060101010101" charset="-122"/>
                <a:cs typeface="楷体" panose="02010609060101010101" charset="-122"/>
                <a:sym typeface="+mn-ea"/>
              </a:rPr>
              <a:t>工人，而中国生产相同数量的煤需要</a:t>
            </a:r>
            <a:r>
              <a:rPr lang="en-US" altLang="zh-CN" sz="2400" dirty="0">
                <a:latin typeface="楷体" panose="02010609060101010101" charset="-122"/>
                <a:ea typeface="楷体" panose="02010609060101010101" charset="-122"/>
                <a:cs typeface="楷体" panose="02010609060101010101" charset="-122"/>
                <a:sym typeface="+mn-ea"/>
              </a:rPr>
              <a:t>16</a:t>
            </a:r>
            <a:r>
              <a:rPr lang="zh-CN" altLang="en-US" sz="2400" dirty="0">
                <a:latin typeface="楷体" panose="02010609060101010101" charset="-122"/>
                <a:ea typeface="楷体" panose="02010609060101010101" charset="-122"/>
                <a:cs typeface="楷体" panose="02010609060101010101" charset="-122"/>
                <a:sym typeface="+mn-ea"/>
              </a:rPr>
              <a:t>万工人，</a:t>
            </a:r>
            <a:r>
              <a:rPr lang="zh-CN" altLang="en-US" sz="2400" b="1" dirty="0">
                <a:solidFill>
                  <a:srgbClr val="FF0000"/>
                </a:solidFill>
                <a:latin typeface="楷体" panose="02010609060101010101" charset="-122"/>
                <a:ea typeface="楷体" panose="02010609060101010101" charset="-122"/>
                <a:cs typeface="楷体" panose="02010609060101010101" charset="-122"/>
                <a:sym typeface="+mn-ea"/>
              </a:rPr>
              <a:t>相差</a:t>
            </a:r>
            <a:r>
              <a:rPr lang="en-US" altLang="zh-CN" sz="2400" b="1" dirty="0">
                <a:solidFill>
                  <a:srgbClr val="FF0000"/>
                </a:solidFill>
                <a:latin typeface="楷体" panose="02010609060101010101" charset="-122"/>
                <a:ea typeface="楷体" panose="02010609060101010101" charset="-122"/>
                <a:cs typeface="楷体" panose="02010609060101010101" charset="-122"/>
                <a:sym typeface="+mn-ea"/>
              </a:rPr>
              <a:t>80</a:t>
            </a:r>
            <a:r>
              <a:rPr lang="zh-CN" altLang="en-US" sz="2400" b="1" dirty="0">
                <a:solidFill>
                  <a:srgbClr val="FF0000"/>
                </a:solidFill>
                <a:latin typeface="楷体" panose="02010609060101010101" charset="-122"/>
                <a:ea typeface="楷体" panose="02010609060101010101" charset="-122"/>
                <a:cs typeface="楷体" panose="02010609060101010101" charset="-122"/>
                <a:sym typeface="+mn-ea"/>
              </a:rPr>
              <a:t>倍</a:t>
            </a:r>
            <a:r>
              <a:rPr lang="zh-CN" altLang="en-US" sz="2400" dirty="0">
                <a:latin typeface="楷体" panose="02010609060101010101" charset="-122"/>
                <a:ea typeface="楷体" panose="02010609060101010101" charset="-122"/>
                <a:cs typeface="楷体" panose="02010609060101010101" charset="-122"/>
                <a:sym typeface="+mn-ea"/>
              </a:rPr>
              <a:t>；瑞士伯尔尼公司一个低水头水力发电站，装机容量</a:t>
            </a:r>
            <a:r>
              <a:rPr lang="en-US" altLang="zh-CN" sz="2400" dirty="0">
                <a:latin typeface="楷体" panose="02010609060101010101" charset="-122"/>
                <a:ea typeface="楷体" panose="02010609060101010101" charset="-122"/>
                <a:cs typeface="楷体" panose="02010609060101010101" charset="-122"/>
                <a:sym typeface="+mn-ea"/>
              </a:rPr>
              <a:t>2.5</a:t>
            </a:r>
            <a:r>
              <a:rPr lang="zh-CN" altLang="en-US" sz="2400" dirty="0">
                <a:latin typeface="楷体" panose="02010609060101010101" charset="-122"/>
                <a:ea typeface="楷体" panose="02010609060101010101" charset="-122"/>
                <a:cs typeface="楷体" panose="02010609060101010101" charset="-122"/>
                <a:sym typeface="+mn-ea"/>
              </a:rPr>
              <a:t>万千瓦，职工只有</a:t>
            </a:r>
            <a:r>
              <a:rPr lang="en-US" altLang="zh-CN" sz="2400" dirty="0">
                <a:latin typeface="楷体" panose="02010609060101010101" charset="-122"/>
                <a:ea typeface="楷体" panose="02010609060101010101" charset="-122"/>
                <a:cs typeface="楷体" panose="02010609060101010101" charset="-122"/>
                <a:sym typeface="+mn-ea"/>
              </a:rPr>
              <a:t>12</a:t>
            </a:r>
            <a:r>
              <a:rPr lang="zh-CN" altLang="en-US" sz="2400" dirty="0">
                <a:latin typeface="楷体" panose="02010609060101010101" charset="-122"/>
                <a:ea typeface="楷体" panose="02010609060101010101" charset="-122"/>
                <a:cs typeface="楷体" panose="02010609060101010101" charset="-122"/>
                <a:sym typeface="+mn-ea"/>
              </a:rPr>
              <a:t>人。我国江西省江口水电站，当时装机</a:t>
            </a:r>
            <a:r>
              <a:rPr lang="en-US" altLang="zh-CN" sz="2400" dirty="0">
                <a:latin typeface="楷体" panose="02010609060101010101" charset="-122"/>
                <a:ea typeface="楷体" panose="02010609060101010101" charset="-122"/>
                <a:cs typeface="楷体" panose="02010609060101010101" charset="-122"/>
                <a:sym typeface="+mn-ea"/>
              </a:rPr>
              <a:t>2.6</a:t>
            </a:r>
            <a:r>
              <a:rPr lang="zh-CN" altLang="en-US" sz="2400" dirty="0">
                <a:latin typeface="楷体" panose="02010609060101010101" charset="-122"/>
                <a:ea typeface="楷体" panose="02010609060101010101" charset="-122"/>
                <a:cs typeface="楷体" panose="02010609060101010101" charset="-122"/>
                <a:sym typeface="+mn-ea"/>
              </a:rPr>
              <a:t>万千瓦，职工却有</a:t>
            </a:r>
            <a:r>
              <a:rPr lang="en-US" altLang="zh-CN" sz="2400" dirty="0">
                <a:latin typeface="楷体" panose="02010609060101010101" charset="-122"/>
                <a:ea typeface="楷体" panose="02010609060101010101" charset="-122"/>
                <a:cs typeface="楷体" panose="02010609060101010101" charset="-122"/>
                <a:sym typeface="+mn-ea"/>
              </a:rPr>
              <a:t>298</a:t>
            </a:r>
            <a:r>
              <a:rPr lang="zh-CN" altLang="en-US" sz="2400" dirty="0">
                <a:latin typeface="楷体" panose="02010609060101010101" charset="-122"/>
                <a:ea typeface="楷体" panose="02010609060101010101" charset="-122"/>
                <a:cs typeface="楷体" panose="02010609060101010101" charset="-122"/>
                <a:sym typeface="+mn-ea"/>
              </a:rPr>
              <a:t>人，高出</a:t>
            </a:r>
            <a:r>
              <a:rPr lang="en-US" altLang="zh-CN" sz="2400" dirty="0">
                <a:latin typeface="楷体" panose="02010609060101010101" charset="-122"/>
                <a:ea typeface="楷体" panose="02010609060101010101" charset="-122"/>
                <a:cs typeface="楷体" panose="02010609060101010101" charset="-122"/>
                <a:sym typeface="+mn-ea"/>
              </a:rPr>
              <a:t>20</a:t>
            </a:r>
            <a:r>
              <a:rPr lang="zh-CN" altLang="en-US" sz="2400" dirty="0">
                <a:latin typeface="楷体" panose="02010609060101010101" charset="-122"/>
                <a:ea typeface="楷体" panose="02010609060101010101" charset="-122"/>
                <a:cs typeface="楷体" panose="02010609060101010101" charset="-122"/>
                <a:sym typeface="+mn-ea"/>
              </a:rPr>
              <a:t>多倍。法国戴高乐机场，一分钟起落一架飞机，一小时</a:t>
            </a:r>
            <a:r>
              <a:rPr lang="en-US" altLang="zh-CN" sz="2400" dirty="0">
                <a:latin typeface="楷体" panose="02010609060101010101" charset="-122"/>
                <a:ea typeface="楷体" panose="02010609060101010101" charset="-122"/>
                <a:cs typeface="楷体" panose="02010609060101010101" charset="-122"/>
                <a:sym typeface="+mn-ea"/>
              </a:rPr>
              <a:t>60</a:t>
            </a:r>
            <a:r>
              <a:rPr lang="zh-CN" altLang="en-US" sz="2400" dirty="0">
                <a:latin typeface="楷体" panose="02010609060101010101" charset="-122"/>
                <a:ea typeface="楷体" panose="02010609060101010101" charset="-122"/>
                <a:cs typeface="楷体" panose="02010609060101010101" charset="-122"/>
                <a:sym typeface="+mn-ea"/>
              </a:rPr>
              <a:t>架；而北京首都国际机场半小时起落一架，一小时起落两架，还搞得手忙脚乱。</a:t>
            </a:r>
            <a:endParaRPr lang="zh-CN" altLang="en-US" sz="2400" dirty="0">
              <a:latin typeface="楷体" panose="02010609060101010101" charset="-122"/>
              <a:ea typeface="楷体" panose="02010609060101010101" charset="-122"/>
              <a:cs typeface="楷体" panose="02010609060101010101" charset="-122"/>
              <a:sym typeface="+mn-ea"/>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圆角矩形 3"/>
          <p:cNvSpPr>
            <a:spLocks noChangeArrowheads="1"/>
          </p:cNvSpPr>
          <p:nvPr/>
        </p:nvSpPr>
        <p:spPr bwMode="auto">
          <a:xfrm>
            <a:off x="369570" y="1288415"/>
            <a:ext cx="5622290" cy="3024505"/>
          </a:xfrm>
          <a:prstGeom prst="roundRect">
            <a:avLst>
              <a:gd name="adj" fmla="val 9773"/>
            </a:avLst>
          </a:prstGeom>
          <a:noFill/>
          <a:ln w="76200" algn="ctr">
            <a:noFill/>
            <a:round/>
          </a:ln>
        </p:spPr>
        <p:txBody>
          <a:bodyPr/>
          <a:p>
            <a:pPr marL="0" marR="0" lvl="0" indent="0" algn="ctr" defTabSz="914400" rtl="0" eaLnBrk="1" fontAlgn="base" latinLnBrk="0" hangingPunct="1">
              <a:lnSpc>
                <a:spcPts val="28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1">
                <a:ln>
                  <a:noFill/>
                </a:ln>
                <a:solidFill>
                  <a:schemeClr val="accent2">
                    <a:lumMod val="75000"/>
                  </a:schemeClr>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2400" b="1" i="0" u="none" strike="noStrike" kern="1200" cap="none" spc="0" normalizeH="0" baseline="0" noProof="1">
                <a:ln>
                  <a:noFill/>
                </a:ln>
                <a:solidFill>
                  <a:schemeClr val="accent2">
                    <a:lumMod val="75000"/>
                  </a:schemeClr>
                </a:solidFill>
                <a:effectLst/>
                <a:uLnTx/>
                <a:uFillTx/>
                <a:latin typeface="微软雅黑" panose="020B0503020204020204" charset="-122"/>
                <a:ea typeface="微软雅黑" panose="020B0503020204020204" charset="-122"/>
                <a:cs typeface="微软雅黑" panose="020B0503020204020204" charset="-122"/>
                <a:sym typeface="+mn-ea"/>
              </a:rPr>
              <a:t>二落 ”：江西当钳工</a:t>
            </a:r>
            <a:r>
              <a:rPr kumimoji="0" lang="zh-CN" altLang="en-US" sz="2800" b="1" i="0" u="none" strike="noStrike" kern="1200" cap="none" spc="0" normalizeH="0" baseline="0" noProof="1">
                <a:ln>
                  <a:noFill/>
                </a:ln>
                <a:solidFill>
                  <a:schemeClr val="accent2">
                    <a:lumMod val="75000"/>
                  </a:schemeClr>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2800" b="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endParaRPr kumimoji="0" lang="zh-CN" altLang="en-US" sz="2800" b="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28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1966</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8</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月</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5</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日，毛泽东发表</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炮打司令部</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我的一张大字报</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矛头直指刘邓。</a:t>
            </a:r>
            <a:endPar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1967</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4</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月被公开不点名批判，“党内另一个最大的走资本主义道路的当权派”。</a:t>
            </a:r>
            <a:endPar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1968</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10</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月被撤销一切职务，保留党籍。</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1969</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年</a:t>
            </a:r>
            <a:r>
              <a:rPr kumimoji="0" lang="en-US" altLang="zh-CN"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10</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月，被下放到江西省</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sym typeface="+mn-ea"/>
              </a:rPr>
              <a:t>当钳工</a:t>
            </a:r>
            <a:r>
              <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rPr>
              <a:t>。</a:t>
            </a:r>
            <a:endParaRPr kumimoji="0" lang="zh-CN" altLang="en-US" sz="2000" i="0" u="none" strike="noStrike" kern="1200" cap="none" spc="0" normalizeH="0" baseline="0" noProof="1">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22539" name="图片 1"/>
          <p:cNvPicPr>
            <a:picLocks noChangeAspect="1"/>
          </p:cNvPicPr>
          <p:nvPr/>
        </p:nvPicPr>
        <p:blipFill>
          <a:blip r:embed="rId1"/>
          <a:stretch>
            <a:fillRect/>
          </a:stretch>
        </p:blipFill>
        <p:spPr>
          <a:xfrm>
            <a:off x="6062980" y="1288415"/>
            <a:ext cx="2895600" cy="2168525"/>
          </a:xfrm>
          <a:prstGeom prst="rect">
            <a:avLst/>
          </a:prstGeom>
          <a:noFill/>
          <a:ln w="9525">
            <a:noFill/>
          </a:ln>
        </p:spPr>
      </p:pic>
      <p:pic>
        <p:nvPicPr>
          <p:cNvPr id="6" name="图片 5"/>
          <p:cNvPicPr>
            <a:picLocks noChangeAspect="1"/>
          </p:cNvPicPr>
          <p:nvPr/>
        </p:nvPicPr>
        <p:blipFill>
          <a:blip r:embed="rId2"/>
          <a:srcRect l="14471" t="9225" r="10034" b="10785"/>
          <a:stretch>
            <a:fillRect/>
          </a:stretch>
        </p:blipFill>
        <p:spPr>
          <a:xfrm>
            <a:off x="530225" y="4540250"/>
            <a:ext cx="2766695" cy="1960880"/>
          </a:xfrm>
          <a:prstGeom prst="rect">
            <a:avLst/>
          </a:prstGeom>
        </p:spPr>
      </p:pic>
      <p:pic>
        <p:nvPicPr>
          <p:cNvPr id="7" name="图片 6"/>
          <p:cNvPicPr>
            <a:picLocks noChangeAspect="1"/>
          </p:cNvPicPr>
          <p:nvPr/>
        </p:nvPicPr>
        <p:blipFill>
          <a:blip r:embed="rId3"/>
          <a:srcRect l="32188" t="24553"/>
          <a:stretch>
            <a:fillRect/>
          </a:stretch>
        </p:blipFill>
        <p:spPr>
          <a:xfrm>
            <a:off x="6062980" y="3557270"/>
            <a:ext cx="2901315" cy="2325370"/>
          </a:xfrm>
          <a:prstGeom prst="rect">
            <a:avLst/>
          </a:prstGeom>
        </p:spPr>
      </p:pic>
      <p:pic>
        <p:nvPicPr>
          <p:cNvPr id="23554" name="图片 3" descr="厂房.JPG"/>
          <p:cNvPicPr>
            <a:picLocks noChangeAspect="1"/>
          </p:cNvPicPr>
          <p:nvPr/>
        </p:nvPicPr>
        <p:blipFill>
          <a:blip r:embed="rId4"/>
          <a:stretch>
            <a:fillRect/>
          </a:stretch>
        </p:blipFill>
        <p:spPr>
          <a:xfrm>
            <a:off x="3358515" y="4522470"/>
            <a:ext cx="2632710" cy="1962785"/>
          </a:xfrm>
          <a:prstGeom prst="rect">
            <a:avLst/>
          </a:prstGeom>
          <a:noFill/>
          <a:ln w="76200" cap="flat" cmpd="sng">
            <a:noFill/>
            <a:prstDash val="solid"/>
            <a:miter/>
            <a:headEnd type="none" w="med" len="med"/>
            <a:tailEnd type="none" w="med" len="med"/>
          </a:ln>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图片 418824" descr="kaogu7fce0ea32c584314"/>
          <p:cNvPicPr>
            <a:picLocks noChangeAspect="1"/>
          </p:cNvPicPr>
          <p:nvPr/>
        </p:nvPicPr>
        <p:blipFill>
          <a:blip r:embed="rId1"/>
          <a:stretch>
            <a:fillRect/>
          </a:stretch>
        </p:blipFill>
        <p:spPr>
          <a:xfrm rot="537502">
            <a:off x="5410835" y="2066925"/>
            <a:ext cx="3329305" cy="2189480"/>
          </a:xfrm>
          <a:prstGeom prst="rect">
            <a:avLst/>
          </a:prstGeom>
          <a:noFill/>
          <a:ln w="9525">
            <a:noFill/>
          </a:ln>
        </p:spPr>
      </p:pic>
      <p:sp>
        <p:nvSpPr>
          <p:cNvPr id="18434" name="圆角矩形标注 5"/>
          <p:cNvSpPr/>
          <p:nvPr/>
        </p:nvSpPr>
        <p:spPr>
          <a:xfrm>
            <a:off x="120333" y="1893888"/>
            <a:ext cx="4824412" cy="2303462"/>
          </a:xfrm>
          <a:prstGeom prst="wedgeRoundRectCallout">
            <a:avLst>
              <a:gd name="adj1" fmla="val 56989"/>
              <a:gd name="adj2" fmla="val 12012"/>
              <a:gd name="adj3" fmla="val 16667"/>
            </a:avLst>
          </a:prstGeom>
          <a:blipFill rotWithShape="1">
            <a:blip r:embed="rId2"/>
            <a:stretch>
              <a:fillRect/>
            </a:stretch>
          </a:blipFill>
          <a:ln w="76200" cap="flat" cmpd="sng">
            <a:noFill/>
            <a:prstDash val="solid"/>
            <a:round/>
            <a:headEnd type="none" w="med" len="med"/>
            <a:tailEnd type="none" w="med" len="med"/>
          </a:ln>
        </p:spPr>
        <p:txBody>
          <a:bodyPr anchor="t"/>
          <a:p>
            <a:pPr>
              <a:lnSpc>
                <a:spcPct val="125000"/>
              </a:lnSpc>
            </a:pPr>
            <a:r>
              <a:rPr lang="en-US" altLang="zh-CN" dirty="0">
                <a:solidFill>
                  <a:srgbClr val="8E0000"/>
                </a:solidFill>
                <a:latin typeface="Arial" panose="020B0604020202020204" pitchFamily="34" charset="0"/>
                <a:ea typeface="宋体" panose="02010600030101010101" pitchFamily="2" charset="-122"/>
              </a:rPr>
              <a:t>    </a:t>
            </a:r>
            <a:r>
              <a:rPr lang="en-US" altLang="zh-CN" b="1" dirty="0">
                <a:solidFill>
                  <a:srgbClr val="8E0000"/>
                </a:solidFill>
                <a:latin typeface="楷体" panose="02010609060101010101" charset="-122"/>
                <a:ea typeface="楷体" panose="02010609060101010101" charset="-122"/>
              </a:rPr>
              <a:t>“</a:t>
            </a:r>
            <a:r>
              <a:rPr lang="zh-CN" altLang="en-US" b="1" dirty="0">
                <a:solidFill>
                  <a:srgbClr val="8E0000"/>
                </a:solidFill>
                <a:latin typeface="楷体" panose="02010609060101010101" charset="-122"/>
                <a:ea typeface="楷体" panose="02010609060101010101" charset="-122"/>
              </a:rPr>
              <a:t>中国六十年代初期同世界上有差距，但不太大。六十年代末期到七十年代这十一二年，我们同世界的差距拉得太大了。”</a:t>
            </a:r>
            <a:endParaRPr lang="zh-CN" altLang="en-US" b="1" dirty="0">
              <a:solidFill>
                <a:srgbClr val="8E0000"/>
              </a:solidFill>
              <a:latin typeface="楷体" panose="02010609060101010101" charset="-122"/>
              <a:ea typeface="楷体" panose="02010609060101010101" charset="-122"/>
            </a:endParaRPr>
          </a:p>
          <a:p>
            <a:pPr>
              <a:lnSpc>
                <a:spcPct val="125000"/>
              </a:lnSpc>
            </a:pPr>
            <a:r>
              <a:rPr lang="zh-CN" altLang="en-US" b="1" dirty="0">
                <a:solidFill>
                  <a:srgbClr val="8E0000"/>
                </a:solidFill>
                <a:latin typeface="楷体" panose="02010609060101010101" charset="-122"/>
                <a:ea typeface="楷体" panose="02010609060101010101" charset="-122"/>
              </a:rPr>
              <a:t>  中国“五十年代在技术方面与日本差距也不是那么大”，“而日本却在这个期间变成了经济大国”</a:t>
            </a:r>
            <a:endParaRPr lang="zh-CN" altLang="en-US" b="1" dirty="0">
              <a:solidFill>
                <a:srgbClr val="8E0000"/>
              </a:solidFill>
              <a:latin typeface="楷体" panose="02010609060101010101" charset="-122"/>
              <a:ea typeface="楷体" panose="02010609060101010101" charset="-122"/>
            </a:endParaRPr>
          </a:p>
        </p:txBody>
      </p:sp>
      <p:pic>
        <p:nvPicPr>
          <p:cNvPr id="18435" name="图片 418826" descr="U662P1T1D16730386F1394DT20081126163010"/>
          <p:cNvPicPr>
            <a:picLocks noChangeAspect="1"/>
          </p:cNvPicPr>
          <p:nvPr/>
        </p:nvPicPr>
        <p:blipFill>
          <a:blip r:embed="rId3"/>
          <a:stretch>
            <a:fillRect/>
          </a:stretch>
        </p:blipFill>
        <p:spPr>
          <a:xfrm>
            <a:off x="949960" y="4502150"/>
            <a:ext cx="2731770" cy="2018665"/>
          </a:xfrm>
          <a:prstGeom prst="rect">
            <a:avLst/>
          </a:prstGeom>
          <a:noFill/>
          <a:ln w="9525">
            <a:noFill/>
          </a:ln>
        </p:spPr>
      </p:pic>
      <p:sp>
        <p:nvSpPr>
          <p:cNvPr id="18436" name="文本框 418828"/>
          <p:cNvSpPr txBox="1"/>
          <p:nvPr/>
        </p:nvSpPr>
        <p:spPr>
          <a:xfrm>
            <a:off x="5600065" y="4843463"/>
            <a:ext cx="2951163" cy="473075"/>
          </a:xfrm>
          <a:prstGeom prst="rect">
            <a:avLst/>
          </a:prstGeom>
          <a:noFill/>
          <a:ln w="9525">
            <a:noFill/>
          </a:ln>
        </p:spPr>
        <p:txBody>
          <a:bodyPr anchor="t">
            <a:spAutoFit/>
          </a:bodyPr>
          <a:p>
            <a:pPr>
              <a:lnSpc>
                <a:spcPct val="125000"/>
              </a:lnSpc>
              <a:spcBef>
                <a:spcPct val="50000"/>
              </a:spcBef>
              <a:buClr>
                <a:schemeClr val="bg1"/>
              </a:buClr>
            </a:pPr>
            <a:r>
              <a:rPr lang="en-US" altLang="zh-CN" sz="2000" b="1" dirty="0">
                <a:solidFill>
                  <a:schemeClr val="accent2"/>
                </a:solidFill>
                <a:latin typeface="Times New Roman" panose="02020603050405020304" charset="0"/>
                <a:ea typeface="黑体" panose="02010609060101010101" pitchFamily="49" charset="-122"/>
              </a:rPr>
              <a:t>       </a:t>
            </a:r>
            <a:endParaRPr lang="en-US" altLang="zh-CN" sz="2000" b="1" dirty="0">
              <a:solidFill>
                <a:schemeClr val="accent2"/>
              </a:solidFill>
              <a:latin typeface="Times New Roman" panose="02020603050405020304" charset="0"/>
              <a:ea typeface="黑体" panose="02010609060101010101" pitchFamily="49" charset="-122"/>
            </a:endParaRPr>
          </a:p>
        </p:txBody>
      </p:sp>
      <p:sp>
        <p:nvSpPr>
          <p:cNvPr id="18437" name="圆角矩形标注 5"/>
          <p:cNvSpPr/>
          <p:nvPr/>
        </p:nvSpPr>
        <p:spPr>
          <a:xfrm>
            <a:off x="4421823" y="4391660"/>
            <a:ext cx="4033837" cy="1800225"/>
          </a:xfrm>
          <a:prstGeom prst="wedgeRoundRectCallout">
            <a:avLst>
              <a:gd name="adj1" fmla="val -61847"/>
              <a:gd name="adj2" fmla="val 22838"/>
              <a:gd name="adj3" fmla="val 16667"/>
            </a:avLst>
          </a:prstGeom>
          <a:blipFill rotWithShape="1">
            <a:blip r:embed="rId2"/>
          </a:blipFill>
          <a:ln w="76200" cap="flat" cmpd="sng">
            <a:noFill/>
            <a:prstDash val="solid"/>
            <a:round/>
            <a:headEnd type="none" w="med" len="med"/>
            <a:tailEnd type="none" w="med" len="med"/>
          </a:ln>
        </p:spPr>
        <p:txBody>
          <a:bodyPr anchor="t"/>
          <a:p>
            <a:pPr>
              <a:lnSpc>
                <a:spcPct val="125000"/>
              </a:lnSpc>
              <a:spcBef>
                <a:spcPct val="50000"/>
              </a:spcBef>
              <a:buClr>
                <a:schemeClr val="bg1"/>
              </a:buClr>
            </a:pPr>
            <a:r>
              <a:rPr lang="en-US" altLang="zh-CN" b="1" dirty="0">
                <a:solidFill>
                  <a:schemeClr val="accent2"/>
                </a:solidFill>
                <a:latin typeface="Arial" panose="020B0604020202020204" pitchFamily="34" charset="0"/>
                <a:ea typeface="楷体_GB2312" pitchFamily="49" charset="-122"/>
              </a:rPr>
              <a:t>      </a:t>
            </a:r>
            <a:r>
              <a:rPr lang="zh-CN" altLang="en-US" sz="2000" b="1" dirty="0">
                <a:solidFill>
                  <a:srgbClr val="0000FF"/>
                </a:solidFill>
                <a:latin typeface="楷体" panose="02010609060101010101" charset="-122"/>
                <a:ea typeface="楷体" panose="02010609060101010101" charset="-122"/>
              </a:rPr>
              <a:t>要得到发展，必须坚持改革开放，这是决定中国命运的一招，如果再不实行改革开放，社会主义事业就会被葬送。</a:t>
            </a:r>
            <a:endParaRPr lang="zh-CN" altLang="en-US" sz="2000" b="1" dirty="0">
              <a:solidFill>
                <a:srgbClr val="0000FF"/>
              </a:solidFill>
              <a:latin typeface="楷体" panose="02010609060101010101" charset="-122"/>
              <a:ea typeface="楷体" panose="02010609060101010101" charset="-122"/>
            </a:endParaRPr>
          </a:p>
        </p:txBody>
      </p:sp>
      <p:sp>
        <p:nvSpPr>
          <p:cNvPr id="23556" name="矩形 376843" descr="白色大理石"/>
          <p:cNvSpPr/>
          <p:nvPr/>
        </p:nvSpPr>
        <p:spPr>
          <a:xfrm>
            <a:off x="228283" y="1175385"/>
            <a:ext cx="8948738" cy="523875"/>
          </a:xfrm>
          <a:prstGeom prst="rect">
            <a:avLst/>
          </a:prstGeom>
          <a:noFill/>
        </p:spPr>
        <p:txBody>
          <a:bodyPr wrap="none" fromWordArt="1">
            <a:prstTxWarp prst="textPlain">
              <a:avLst>
                <a:gd name="adj" fmla="val 50000"/>
              </a:avLst>
            </a:prstTxWarp>
            <a:normAutofit fontScale="70000"/>
            <a:scene3d>
              <a:camera prst="legacyObliqueRight">
                <a:rot lat="0" lon="0" rev="0"/>
              </a:camera>
              <a:lightRig rig="legacyHarsh3" dir="t"/>
            </a:scene3d>
            <a:sp3d extrusionH="100000" prstMaterial="legacyMatte">
              <a:extrusionClr>
                <a:srgbClr val="663300"/>
              </a:extrusionClr>
            </a:sp3d>
          </a:bodyPr>
          <a:p>
            <a:pPr algn="ctr" fontAlgn="base"/>
            <a:r>
              <a:rPr lang="zh-CN" altLang="en-US" sz="3600" strike="noStrike" noProof="1">
                <a:solidFill>
                  <a:srgbClr val="FF0000"/>
                </a:solidFill>
                <a:latin typeface="宋体" panose="02010600030101010101" pitchFamily="2" charset="-122"/>
                <a:ea typeface="宋体" panose="02010600030101010101" pitchFamily="2" charset="-122"/>
                <a:cs typeface="+mn-cs"/>
              </a:rPr>
              <a:t>巨大的国际竞争压力，使党和人民产生了强烈的危机感和奋起直追的紧迫感</a:t>
            </a:r>
            <a:endParaRPr lang="zh-CN" altLang="en-US" sz="3600" strike="noStrike" noProof="1">
              <a:solidFill>
                <a:srgbClr val="FF0000"/>
              </a:solidFill>
              <a:latin typeface="宋体" panose="02010600030101010101" pitchFamily="2" charset="-122"/>
              <a:ea typeface="宋体" panose="02010600030101010101" pitchFamily="2" charset="-122"/>
              <a:cs typeface="+mn-cs"/>
            </a:endParaRP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04470" y="1259205"/>
            <a:ext cx="8659495" cy="5135880"/>
          </a:xfrm>
        </p:spPr>
        <p:txBody>
          <a:bodyPr/>
          <a:p>
            <a:pPr marL="0" indent="0">
              <a:lnSpc>
                <a:spcPct val="150000"/>
              </a:lnSpc>
              <a:buNone/>
            </a:pPr>
            <a:r>
              <a:rPr lang="zh-CN" altLang="en-US" sz="2400">
                <a:latin typeface="微软雅黑" panose="020B0503020204020204" charset="-122"/>
                <a:ea typeface="微软雅黑" panose="020B0503020204020204" charset="-122"/>
                <a:sym typeface="+mn-ea"/>
              </a:rPr>
              <a:t>      1978年党的十一届三中全会，做出了把工作重心转移到经济建设上来、实行改革开放的重大历史性决策。</a:t>
            </a:r>
            <a:endParaRPr lang="zh-CN" altLang="en-US" sz="2400">
              <a:latin typeface="微软雅黑" panose="020B0503020204020204" charset="-122"/>
              <a:ea typeface="微软雅黑" panose="020B0503020204020204" charset="-122"/>
              <a:sym typeface="+mn-ea"/>
            </a:endParaRPr>
          </a:p>
          <a:p>
            <a:pPr marL="0" indent="0">
              <a:lnSpc>
                <a:spcPct val="150000"/>
              </a:lnSpc>
              <a:buNone/>
            </a:pPr>
            <a:r>
              <a:rPr lang="zh-CN" altLang="en-US" sz="2400">
                <a:latin typeface="微软雅黑" panose="020B0503020204020204" charset="-122"/>
                <a:ea typeface="微软雅黑" panose="020B0503020204020204" charset="-122"/>
                <a:sym typeface="+mn-ea"/>
              </a:rPr>
              <a:t>      中国的改革开放</a:t>
            </a:r>
            <a:r>
              <a:rPr lang="zh-CN" altLang="en-US" sz="2400" dirty="0">
                <a:latin typeface="微软雅黑" panose="020B0503020204020204" charset="-122"/>
                <a:ea typeface="微软雅黑" panose="020B0503020204020204" charset="-122"/>
                <a:sym typeface="+mn-ea"/>
              </a:rPr>
              <a:t>从</a:t>
            </a:r>
            <a:r>
              <a:rPr lang="zh-CN" altLang="en-US" sz="2400" b="1" dirty="0">
                <a:solidFill>
                  <a:srgbClr val="FF0000"/>
                </a:solidFill>
                <a:latin typeface="微软雅黑" panose="020B0503020204020204" charset="-122"/>
                <a:ea typeface="微软雅黑" panose="020B0503020204020204" charset="-122"/>
                <a:sym typeface="+mn-ea"/>
              </a:rPr>
              <a:t>进程</a:t>
            </a:r>
            <a:r>
              <a:rPr lang="zh-CN" altLang="en-US" sz="2400" dirty="0">
                <a:latin typeface="微软雅黑" panose="020B0503020204020204" charset="-122"/>
                <a:ea typeface="微软雅黑" panose="020B0503020204020204" charset="-122"/>
                <a:sym typeface="+mn-ea"/>
              </a:rPr>
              <a:t>看，先易后难，先农村后城市，先沿海后内地，先经济后政治。从改革所涉及的</a:t>
            </a:r>
            <a:r>
              <a:rPr lang="zh-CN" altLang="en-US" sz="2400" b="1" dirty="0">
                <a:solidFill>
                  <a:srgbClr val="FF0000"/>
                </a:solidFill>
                <a:latin typeface="微软雅黑" panose="020B0503020204020204" charset="-122"/>
                <a:ea typeface="微软雅黑" panose="020B0503020204020204" charset="-122"/>
                <a:sym typeface="+mn-ea"/>
              </a:rPr>
              <a:t>内容</a:t>
            </a:r>
            <a:r>
              <a:rPr lang="zh-CN" altLang="en-US" sz="2400" dirty="0">
                <a:latin typeface="微软雅黑" panose="020B0503020204020204" charset="-122"/>
                <a:ea typeface="微软雅黑" panose="020B0503020204020204" charset="-122"/>
                <a:sym typeface="+mn-ea"/>
              </a:rPr>
              <a:t>看，改革是全面系统的。</a:t>
            </a:r>
            <a:endParaRPr lang="zh-CN" altLang="en-US" sz="2400" dirty="0">
              <a:latin typeface="微软雅黑" panose="020B0503020204020204" charset="-122"/>
              <a:ea typeface="微软雅黑" panose="020B0503020204020204" charset="-122"/>
              <a:sym typeface="+mn-ea"/>
            </a:endParaRPr>
          </a:p>
          <a:p>
            <a:pPr marL="0" indent="0" algn="just" fontAlgn="base">
              <a:lnSpc>
                <a:spcPct val="150000"/>
              </a:lnSpc>
              <a:buClr>
                <a:srgbClr val="FF0000"/>
              </a:buClr>
              <a:buNone/>
            </a:pPr>
            <a:r>
              <a:rPr lang="en-US" altLang="x-none" sz="2400" dirty="0">
                <a:solidFill>
                  <a:schemeClr val="tx2"/>
                </a:solidFill>
                <a:latin typeface="微软雅黑" panose="020B0503020204020204" charset="-122"/>
                <a:ea typeface="微软雅黑" panose="020B0503020204020204" charset="-122"/>
                <a:sym typeface="+mn-ea"/>
              </a:rPr>
              <a:t>       </a:t>
            </a:r>
            <a:r>
              <a:rPr lang="zh-CN" altLang="en-US" sz="2400" dirty="0">
                <a:latin typeface="微软雅黑" panose="020B0503020204020204" charset="-122"/>
                <a:ea typeface="微软雅黑" panose="020B0503020204020204" charset="-122"/>
                <a:sym typeface="+mn-ea"/>
              </a:rPr>
              <a:t>在农村改革取得成效的基础上，开始了以城市为重点的整个经济体制的改革。</a:t>
            </a:r>
            <a:r>
              <a:rPr lang="en-US" altLang="x-none" sz="2400" dirty="0">
                <a:solidFill>
                  <a:srgbClr val="FF0000"/>
                </a:solidFill>
                <a:latin typeface="微软雅黑" panose="020B0503020204020204" charset="-122"/>
                <a:ea typeface="微软雅黑" panose="020B0503020204020204" charset="-122"/>
                <a:sym typeface="+mn-ea"/>
              </a:rPr>
              <a:t>1992</a:t>
            </a:r>
            <a:r>
              <a:rPr lang="zh-CN" altLang="en-US" sz="2400" dirty="0">
                <a:solidFill>
                  <a:srgbClr val="FF0000"/>
                </a:solidFill>
                <a:latin typeface="微软雅黑" panose="020B0503020204020204" charset="-122"/>
                <a:ea typeface="微软雅黑" panose="020B0503020204020204" charset="-122"/>
                <a:sym typeface="+mn-ea"/>
              </a:rPr>
              <a:t>年，党的十四大把建立社会主义市场经济体制确立为经济体制改革的目标，在全面改革中，经济体制改革是重点。</a:t>
            </a:r>
            <a:endParaRPr lang="zh-CN" altLang="en-US" sz="2400" dirty="0">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内容占位符 3"/>
          <p:cNvSpPr>
            <a:spLocks noGrp="1"/>
          </p:cNvSpPr>
          <p:nvPr>
            <p:ph idx="1"/>
          </p:nvPr>
        </p:nvSpPr>
        <p:spPr>
          <a:xfrm>
            <a:off x="260985" y="1073150"/>
            <a:ext cx="8620760" cy="1993900"/>
          </a:xfrm>
        </p:spPr>
        <p:txBody>
          <a:bodyPr/>
          <a:p>
            <a:pPr marL="0" indent="0" algn="just" fontAlgn="base">
              <a:lnSpc>
                <a:spcPct val="170000"/>
              </a:lnSpc>
              <a:buClr>
                <a:srgbClr val="FF0000"/>
              </a:buClr>
              <a:buNone/>
            </a:pPr>
            <a:r>
              <a:rPr lang="en-US" altLang="x-none" sz="2400" b="1" dirty="0">
                <a:solidFill>
                  <a:schemeClr val="accent2"/>
                </a:solidFill>
                <a:latin typeface="微软雅黑" panose="020B0503020204020204" charset="-122"/>
                <a:ea typeface="微软雅黑" panose="020B0503020204020204" charset="-122"/>
                <a:sym typeface="+mn-ea"/>
              </a:rPr>
              <a:t>        1987</a:t>
            </a:r>
            <a:r>
              <a:rPr lang="zh-CN" altLang="en-US" sz="2400" b="1" dirty="0">
                <a:solidFill>
                  <a:schemeClr val="accent2"/>
                </a:solidFill>
                <a:latin typeface="微软雅黑" panose="020B0503020204020204" charset="-122"/>
                <a:ea typeface="微软雅黑" panose="020B0503020204020204" charset="-122"/>
                <a:sym typeface="+mn-ea"/>
              </a:rPr>
              <a:t>年</a:t>
            </a:r>
            <a:r>
              <a:rPr lang="en-US" altLang="x-none" sz="2400" b="1" dirty="0">
                <a:solidFill>
                  <a:schemeClr val="accent2"/>
                </a:solidFill>
                <a:latin typeface="微软雅黑" panose="020B0503020204020204" charset="-122"/>
                <a:ea typeface="微软雅黑" panose="020B0503020204020204" charset="-122"/>
                <a:sym typeface="+mn-ea"/>
              </a:rPr>
              <a:t>6</a:t>
            </a:r>
            <a:r>
              <a:rPr lang="zh-CN" altLang="en-US" sz="2400" b="1" dirty="0">
                <a:solidFill>
                  <a:schemeClr val="accent2"/>
                </a:solidFill>
                <a:latin typeface="微软雅黑" panose="020B0503020204020204" charset="-122"/>
                <a:ea typeface="微软雅黑" panose="020B0503020204020204" charset="-122"/>
                <a:sym typeface="+mn-ea"/>
              </a:rPr>
              <a:t>月，邓小平同志明确指出：“改革是全面的改革，包括经济体制改革，政治体制改革和相应的其他各个领域的改革。”</a:t>
            </a:r>
            <a:endParaRPr lang="zh-CN" altLang="en-US" sz="2400" b="1" dirty="0">
              <a:solidFill>
                <a:schemeClr val="accent2"/>
              </a:solidFill>
              <a:latin typeface="微软雅黑" panose="020B0503020204020204" charset="-122"/>
              <a:ea typeface="微软雅黑" panose="020B0503020204020204" charset="-122"/>
              <a:sym typeface="+mn-ea"/>
            </a:endParaRPr>
          </a:p>
          <a:p>
            <a:pPr marL="0" indent="0" algn="just" fontAlgn="base">
              <a:lnSpc>
                <a:spcPct val="170000"/>
              </a:lnSpc>
              <a:buNone/>
            </a:pPr>
            <a:endParaRPr lang="zh-CN" altLang="en-US"/>
          </a:p>
          <a:p>
            <a:pPr marL="0" indent="0" algn="just" fontAlgn="base">
              <a:lnSpc>
                <a:spcPct val="170000"/>
              </a:lnSpc>
              <a:buNone/>
            </a:pPr>
            <a:endParaRPr lang="zh-CN" altLang="en-US"/>
          </a:p>
        </p:txBody>
      </p:sp>
      <p:grpSp>
        <p:nvGrpSpPr>
          <p:cNvPr id="38914" name="组合 40962"/>
          <p:cNvGrpSpPr>
            <a:grpSpLocks noChangeAspect="1"/>
          </p:cNvGrpSpPr>
          <p:nvPr/>
        </p:nvGrpSpPr>
        <p:grpSpPr>
          <a:xfrm>
            <a:off x="3237865" y="2292985"/>
            <a:ext cx="4667250" cy="4525645"/>
            <a:chOff x="0" y="0"/>
            <a:chExt cx="2544" cy="2851"/>
          </a:xfrm>
        </p:grpSpPr>
        <p:sp>
          <p:nvSpPr>
            <p:cNvPr id="38915" name="AutoShape 3"/>
            <p:cNvSpPr>
              <a:spLocks noChangeAspect="1" noTextEdit="1"/>
            </p:cNvSpPr>
            <p:nvPr/>
          </p:nvSpPr>
          <p:spPr>
            <a:xfrm>
              <a:off x="0" y="0"/>
              <a:ext cx="2544" cy="2851"/>
            </a:xfrm>
            <a:prstGeom prst="rect">
              <a:avLst/>
            </a:prstGeom>
            <a:noFill/>
            <a:ln w="9525">
              <a:noFill/>
            </a:ln>
          </p:spPr>
          <p:txBody>
            <a:bodyPr anchor="t"/>
            <a:p>
              <a:pPr lvl="0"/>
              <a:endParaRPr lang="zh-CN" altLang="en-US">
                <a:latin typeface="Arial" panose="020B0604020202020204" pitchFamily="34" charset="0"/>
                <a:ea typeface="宋体" panose="02010600030101010101" pitchFamily="2" charset="-122"/>
              </a:endParaRPr>
            </a:p>
          </p:txBody>
        </p:sp>
        <p:sp>
          <p:nvSpPr>
            <p:cNvPr id="38916" name="_s2052"/>
            <p:cNvSpPr/>
            <p:nvPr/>
          </p:nvSpPr>
          <p:spPr>
            <a:xfrm flipH="1" flipV="1">
              <a:off x="722" y="1107"/>
              <a:ext cx="275" cy="158"/>
            </a:xfrm>
            <a:prstGeom prst="line">
              <a:avLst/>
            </a:prstGeom>
            <a:ln w="28575" cap="flat" cmpd="sng">
              <a:solidFill>
                <a:schemeClr val="bg2"/>
              </a:solidFill>
              <a:prstDash val="solid"/>
              <a:round/>
              <a:headEnd type="none" w="med" len="med"/>
              <a:tailEnd type="none" w="med" len="med"/>
            </a:ln>
          </p:spPr>
          <p:txBody>
            <a:bodyPr anchor="t"/>
            <a:p>
              <a:pPr lvl="0"/>
              <a:endParaRPr lang="zh-CN" altLang="en-US">
                <a:latin typeface="Arial" panose="020B0604020202020204" pitchFamily="34" charset="0"/>
                <a:ea typeface="宋体" panose="02010600030101010101" pitchFamily="2" charset="-122"/>
              </a:endParaRPr>
            </a:p>
          </p:txBody>
        </p:sp>
        <p:sp>
          <p:nvSpPr>
            <p:cNvPr id="38917" name="_s2053"/>
            <p:cNvSpPr/>
            <p:nvPr/>
          </p:nvSpPr>
          <p:spPr>
            <a:xfrm>
              <a:off x="128" y="629"/>
              <a:ext cx="636" cy="636"/>
            </a:xfrm>
            <a:prstGeom prst="rect">
              <a:avLst/>
            </a:prstGeom>
            <a:gradFill rotWithShape="0">
              <a:gsLst>
                <a:gs pos="0">
                  <a:schemeClr val="accent1"/>
                </a:gs>
                <a:gs pos="100000">
                  <a:schemeClr val="bg1"/>
                </a:gs>
              </a:gsLst>
              <a:path path="rect">
                <a:fillToRect l="100000" b="100000"/>
              </a:path>
              <a:tileRect/>
            </a:gradFill>
            <a:ln w="9525" cap="flat" cmpd="sng">
              <a:solidFill>
                <a:schemeClr val="tx1"/>
              </a:solidFill>
              <a:prstDash val="solid"/>
              <a:miter/>
              <a:headEnd type="none" w="med" len="med"/>
              <a:tailEnd type="none" w="med" len="med"/>
            </a:ln>
            <a:effectLst>
              <a:outerShdw dist="141990" dir="1593903" algn="ctr" rotWithShape="0">
                <a:schemeClr val="accent2"/>
              </a:outerShdw>
            </a:effectLst>
          </p:spPr>
          <p:txBody>
            <a:bodyPr wrap="none" lIns="0" tIns="0" rIns="0" bIns="0" anchor="ctr"/>
            <a:p>
              <a:pPr lvl="0" algn="ctr"/>
              <a:r>
                <a:rPr lang="zh-CN" altLang="en-US" sz="2400" b="1" dirty="0">
                  <a:solidFill>
                    <a:schemeClr val="accent2"/>
                  </a:solidFill>
                  <a:latin typeface="Arial" panose="020B0604020202020204" pitchFamily="34" charset="0"/>
                  <a:ea typeface="经典细圆简" pitchFamily="1" charset="-122"/>
                </a:rPr>
                <a:t>经济</a:t>
              </a:r>
              <a:endParaRPr lang="zh-CN" altLang="en-US" sz="2400" b="1" dirty="0">
                <a:solidFill>
                  <a:schemeClr val="accent2"/>
                </a:solidFill>
                <a:latin typeface="Arial" panose="020B0604020202020204" pitchFamily="34" charset="0"/>
                <a:ea typeface="经典细圆简" pitchFamily="1" charset="-122"/>
              </a:endParaRPr>
            </a:p>
            <a:p>
              <a:pPr lvl="0" algn="ctr"/>
              <a:r>
                <a:rPr lang="zh-CN" altLang="en-US" sz="2400" b="1" dirty="0">
                  <a:solidFill>
                    <a:schemeClr val="accent2"/>
                  </a:solidFill>
                  <a:latin typeface="Arial" panose="020B0604020202020204" pitchFamily="34" charset="0"/>
                  <a:ea typeface="经典细圆简" pitchFamily="1" charset="-122"/>
                </a:rPr>
                <a:t>体制</a:t>
              </a:r>
              <a:endParaRPr lang="zh-CN" altLang="en-US" sz="2400" b="1" dirty="0">
                <a:solidFill>
                  <a:schemeClr val="accent2"/>
                </a:solidFill>
                <a:latin typeface="Arial" panose="020B0604020202020204" pitchFamily="34" charset="0"/>
                <a:ea typeface="经典细圆简" pitchFamily="1" charset="-122"/>
              </a:endParaRPr>
            </a:p>
          </p:txBody>
        </p:sp>
        <p:sp>
          <p:nvSpPr>
            <p:cNvPr id="38918" name="_s2054"/>
            <p:cNvSpPr/>
            <p:nvPr/>
          </p:nvSpPr>
          <p:spPr>
            <a:xfrm flipH="1">
              <a:off x="722" y="1583"/>
              <a:ext cx="275" cy="159"/>
            </a:xfrm>
            <a:prstGeom prst="line">
              <a:avLst/>
            </a:prstGeom>
            <a:ln w="28575" cap="flat" cmpd="sng">
              <a:solidFill>
                <a:schemeClr val="bg2"/>
              </a:solidFill>
              <a:prstDash val="solid"/>
              <a:round/>
              <a:headEnd type="none" w="med" len="med"/>
              <a:tailEnd type="none" w="med" len="med"/>
            </a:ln>
          </p:spPr>
          <p:txBody>
            <a:bodyPr anchor="t"/>
            <a:p>
              <a:pPr lvl="0"/>
              <a:endParaRPr lang="zh-CN" altLang="en-US">
                <a:latin typeface="Arial" panose="020B0604020202020204" pitchFamily="34" charset="0"/>
                <a:ea typeface="宋体" panose="02010600030101010101" pitchFamily="2" charset="-122"/>
              </a:endParaRPr>
            </a:p>
          </p:txBody>
        </p:sp>
        <p:sp>
          <p:nvSpPr>
            <p:cNvPr id="38919" name="_s2055"/>
            <p:cNvSpPr/>
            <p:nvPr/>
          </p:nvSpPr>
          <p:spPr>
            <a:xfrm>
              <a:off x="128" y="1583"/>
              <a:ext cx="636" cy="636"/>
            </a:xfrm>
            <a:prstGeom prst="rect">
              <a:avLst/>
            </a:prstGeom>
            <a:gradFill rotWithShape="0">
              <a:gsLst>
                <a:gs pos="0">
                  <a:schemeClr val="accent1"/>
                </a:gs>
                <a:gs pos="100000">
                  <a:schemeClr val="bg1"/>
                </a:gs>
              </a:gsLst>
              <a:path path="rect">
                <a:fillToRect l="100000" b="100000"/>
              </a:path>
              <a:tileRect/>
            </a:gradFill>
            <a:ln w="9525" cap="flat" cmpd="sng">
              <a:solidFill>
                <a:schemeClr val="tx1"/>
              </a:solidFill>
              <a:prstDash val="solid"/>
              <a:miter/>
              <a:headEnd type="none" w="med" len="med"/>
              <a:tailEnd type="none" w="med" len="med"/>
            </a:ln>
            <a:effectLst>
              <a:outerShdw dist="141990" dir="1593903" algn="ctr" rotWithShape="0">
                <a:schemeClr val="accent2"/>
              </a:outerShdw>
            </a:effectLst>
          </p:spPr>
          <p:txBody>
            <a:bodyPr wrap="none" lIns="0" tIns="0" rIns="0" bIns="0" anchor="ctr"/>
            <a:p>
              <a:pPr lvl="0" algn="ctr"/>
              <a:r>
                <a:rPr lang="zh-CN" altLang="en-US" sz="2400" b="1" dirty="0">
                  <a:solidFill>
                    <a:schemeClr val="accent2"/>
                  </a:solidFill>
                  <a:latin typeface="Arial" panose="020B0604020202020204" pitchFamily="34" charset="0"/>
                  <a:ea typeface="经典细圆简" pitchFamily="1" charset="-122"/>
                </a:rPr>
                <a:t>其他</a:t>
              </a:r>
              <a:endParaRPr lang="zh-CN" altLang="en-US" sz="2400" b="1" dirty="0">
                <a:solidFill>
                  <a:schemeClr val="accent2"/>
                </a:solidFill>
                <a:latin typeface="Arial" panose="020B0604020202020204" pitchFamily="34" charset="0"/>
                <a:ea typeface="经典细圆简" pitchFamily="1" charset="-122"/>
              </a:endParaRPr>
            </a:p>
            <a:p>
              <a:pPr lvl="0" algn="ctr"/>
              <a:r>
                <a:rPr lang="zh-CN" altLang="en-US" sz="2400" b="1" dirty="0">
                  <a:solidFill>
                    <a:schemeClr val="accent2"/>
                  </a:solidFill>
                  <a:latin typeface="Arial" panose="020B0604020202020204" pitchFamily="34" charset="0"/>
                  <a:ea typeface="经典细圆简" pitchFamily="1" charset="-122"/>
                </a:rPr>
                <a:t>体制</a:t>
              </a:r>
              <a:endParaRPr lang="zh-CN" altLang="en-US" sz="2400" b="1" dirty="0">
                <a:solidFill>
                  <a:schemeClr val="accent2"/>
                </a:solidFill>
                <a:latin typeface="Arial" panose="020B0604020202020204" pitchFamily="34" charset="0"/>
                <a:ea typeface="经典细圆简" pitchFamily="1" charset="-122"/>
              </a:endParaRPr>
            </a:p>
          </p:txBody>
        </p:sp>
        <p:sp>
          <p:nvSpPr>
            <p:cNvPr id="38920" name="_s2056"/>
            <p:cNvSpPr/>
            <p:nvPr/>
          </p:nvSpPr>
          <p:spPr>
            <a:xfrm>
              <a:off x="1272" y="1742"/>
              <a:ext cx="0" cy="317"/>
            </a:xfrm>
            <a:prstGeom prst="line">
              <a:avLst/>
            </a:prstGeom>
            <a:ln w="28575" cap="flat" cmpd="sng">
              <a:solidFill>
                <a:schemeClr val="bg2"/>
              </a:solidFill>
              <a:prstDash val="solid"/>
              <a:round/>
              <a:headEnd type="none" w="med" len="med"/>
              <a:tailEnd type="none" w="med" len="med"/>
            </a:ln>
          </p:spPr>
          <p:txBody>
            <a:bodyPr anchor="t"/>
            <a:p>
              <a:pPr lvl="0"/>
              <a:endParaRPr lang="zh-CN" altLang="en-US">
                <a:latin typeface="Arial" panose="020B0604020202020204" pitchFamily="34" charset="0"/>
                <a:ea typeface="宋体" panose="02010600030101010101" pitchFamily="2" charset="-122"/>
              </a:endParaRPr>
            </a:p>
          </p:txBody>
        </p:sp>
        <p:sp>
          <p:nvSpPr>
            <p:cNvPr id="38921" name="_s2057"/>
            <p:cNvSpPr/>
            <p:nvPr/>
          </p:nvSpPr>
          <p:spPr>
            <a:xfrm>
              <a:off x="954" y="2060"/>
              <a:ext cx="636" cy="636"/>
            </a:xfrm>
            <a:prstGeom prst="rect">
              <a:avLst/>
            </a:prstGeom>
            <a:gradFill rotWithShape="0">
              <a:gsLst>
                <a:gs pos="0">
                  <a:schemeClr val="accent1"/>
                </a:gs>
                <a:gs pos="100000">
                  <a:schemeClr val="bg1"/>
                </a:gs>
              </a:gsLst>
              <a:path path="rect">
                <a:fillToRect l="100000" b="100000"/>
              </a:path>
              <a:tileRect/>
            </a:gradFill>
            <a:ln w="9525" cap="flat" cmpd="sng">
              <a:solidFill>
                <a:schemeClr val="tx1"/>
              </a:solidFill>
              <a:prstDash val="solid"/>
              <a:miter/>
              <a:headEnd type="none" w="med" len="med"/>
              <a:tailEnd type="none" w="med" len="med"/>
            </a:ln>
            <a:effectLst>
              <a:outerShdw dist="141990" dir="1593903" algn="ctr" rotWithShape="0">
                <a:schemeClr val="accent2"/>
              </a:outerShdw>
            </a:effectLst>
          </p:spPr>
          <p:txBody>
            <a:bodyPr wrap="none" lIns="0" tIns="0" rIns="0" bIns="0" anchor="ctr"/>
            <a:p>
              <a:pPr lvl="0" algn="ctr"/>
              <a:r>
                <a:rPr lang="zh-CN" altLang="en-US" sz="2400" b="1" dirty="0">
                  <a:solidFill>
                    <a:schemeClr val="accent2"/>
                  </a:solidFill>
                  <a:latin typeface="Arial" panose="020B0604020202020204" pitchFamily="34" charset="0"/>
                  <a:ea typeface="经典细圆简" pitchFamily="1" charset="-122"/>
                </a:rPr>
                <a:t>科技</a:t>
              </a:r>
              <a:endParaRPr lang="zh-CN" altLang="en-US" sz="2400" b="1" dirty="0">
                <a:solidFill>
                  <a:schemeClr val="accent2"/>
                </a:solidFill>
                <a:latin typeface="Arial" panose="020B0604020202020204" pitchFamily="34" charset="0"/>
                <a:ea typeface="经典细圆简" pitchFamily="1" charset="-122"/>
              </a:endParaRPr>
            </a:p>
            <a:p>
              <a:pPr lvl="0" algn="ctr"/>
              <a:r>
                <a:rPr lang="zh-CN" altLang="en-US" sz="2400" b="1" dirty="0">
                  <a:solidFill>
                    <a:schemeClr val="accent2"/>
                  </a:solidFill>
                  <a:latin typeface="Arial" panose="020B0604020202020204" pitchFamily="34" charset="0"/>
                  <a:ea typeface="经典细圆简" pitchFamily="1" charset="-122"/>
                </a:rPr>
                <a:t>体制</a:t>
              </a:r>
              <a:endParaRPr lang="zh-CN" altLang="en-US" sz="2400" b="1" dirty="0">
                <a:solidFill>
                  <a:schemeClr val="accent2"/>
                </a:solidFill>
                <a:latin typeface="Arial" panose="020B0604020202020204" pitchFamily="34" charset="0"/>
                <a:ea typeface="经典细圆简" pitchFamily="1" charset="-122"/>
              </a:endParaRPr>
            </a:p>
          </p:txBody>
        </p:sp>
        <p:sp>
          <p:nvSpPr>
            <p:cNvPr id="38922" name="_s2058"/>
            <p:cNvSpPr/>
            <p:nvPr/>
          </p:nvSpPr>
          <p:spPr>
            <a:xfrm>
              <a:off x="1547" y="1583"/>
              <a:ext cx="275" cy="159"/>
            </a:xfrm>
            <a:prstGeom prst="line">
              <a:avLst/>
            </a:prstGeom>
            <a:ln w="28575" cap="flat" cmpd="sng">
              <a:solidFill>
                <a:schemeClr val="bg2"/>
              </a:solidFill>
              <a:prstDash val="solid"/>
              <a:round/>
              <a:headEnd type="none" w="med" len="med"/>
              <a:tailEnd type="none" w="med" len="med"/>
            </a:ln>
          </p:spPr>
          <p:txBody>
            <a:bodyPr anchor="t"/>
            <a:p>
              <a:pPr lvl="0"/>
              <a:endParaRPr lang="zh-CN" altLang="en-US">
                <a:latin typeface="Arial" panose="020B0604020202020204" pitchFamily="34" charset="0"/>
                <a:ea typeface="宋体" panose="02010600030101010101" pitchFamily="2" charset="-122"/>
              </a:endParaRPr>
            </a:p>
          </p:txBody>
        </p:sp>
        <p:sp>
          <p:nvSpPr>
            <p:cNvPr id="38923" name="_s2059"/>
            <p:cNvSpPr/>
            <p:nvPr/>
          </p:nvSpPr>
          <p:spPr>
            <a:xfrm>
              <a:off x="1780" y="1583"/>
              <a:ext cx="636" cy="636"/>
            </a:xfrm>
            <a:prstGeom prst="rect">
              <a:avLst/>
            </a:prstGeom>
            <a:gradFill rotWithShape="0">
              <a:gsLst>
                <a:gs pos="0">
                  <a:schemeClr val="accent1"/>
                </a:gs>
                <a:gs pos="100000">
                  <a:schemeClr val="bg1"/>
                </a:gs>
              </a:gsLst>
              <a:path path="rect">
                <a:fillToRect l="100000" b="100000"/>
              </a:path>
              <a:tileRect/>
            </a:gradFill>
            <a:ln w="9525" cap="flat" cmpd="sng">
              <a:solidFill>
                <a:schemeClr val="tx1"/>
              </a:solidFill>
              <a:prstDash val="solid"/>
              <a:miter/>
              <a:headEnd type="none" w="med" len="med"/>
              <a:tailEnd type="none" w="med" len="med"/>
            </a:ln>
            <a:effectLst>
              <a:outerShdw dist="141990" dir="1593903" algn="ctr" rotWithShape="0">
                <a:schemeClr val="accent2"/>
              </a:outerShdw>
            </a:effectLst>
          </p:spPr>
          <p:txBody>
            <a:bodyPr wrap="none" lIns="0" tIns="0" rIns="0" bIns="0" anchor="ctr"/>
            <a:p>
              <a:pPr lvl="0" algn="ctr"/>
              <a:r>
                <a:rPr lang="zh-CN" altLang="en-US" sz="2400" b="1" dirty="0">
                  <a:solidFill>
                    <a:schemeClr val="accent2"/>
                  </a:solidFill>
                  <a:latin typeface="Arial" panose="020B0604020202020204" pitchFamily="34" charset="0"/>
                  <a:ea typeface="经典细圆简" pitchFamily="1" charset="-122"/>
                </a:rPr>
                <a:t>社会</a:t>
              </a:r>
              <a:endParaRPr lang="zh-CN" altLang="en-US" sz="2400" b="1" dirty="0">
                <a:solidFill>
                  <a:schemeClr val="accent2"/>
                </a:solidFill>
                <a:latin typeface="Arial" panose="020B0604020202020204" pitchFamily="34" charset="0"/>
                <a:ea typeface="经典细圆简" pitchFamily="1" charset="-122"/>
              </a:endParaRPr>
            </a:p>
            <a:p>
              <a:pPr lvl="0" algn="ctr"/>
              <a:r>
                <a:rPr lang="zh-CN" altLang="en-US" sz="2400" b="1" dirty="0">
                  <a:solidFill>
                    <a:schemeClr val="accent2"/>
                  </a:solidFill>
                  <a:latin typeface="Arial" panose="020B0604020202020204" pitchFamily="34" charset="0"/>
                  <a:ea typeface="经典细圆简" pitchFamily="1" charset="-122"/>
                </a:rPr>
                <a:t>生活</a:t>
              </a:r>
              <a:endParaRPr lang="zh-CN" altLang="en-US" sz="2400" b="1" dirty="0">
                <a:solidFill>
                  <a:schemeClr val="accent2"/>
                </a:solidFill>
                <a:latin typeface="Arial" panose="020B0604020202020204" pitchFamily="34" charset="0"/>
                <a:ea typeface="经典细圆简" pitchFamily="1" charset="-122"/>
              </a:endParaRPr>
            </a:p>
          </p:txBody>
        </p:sp>
        <p:sp>
          <p:nvSpPr>
            <p:cNvPr id="38924" name="_s2060"/>
            <p:cNvSpPr/>
            <p:nvPr/>
          </p:nvSpPr>
          <p:spPr>
            <a:xfrm flipV="1">
              <a:off x="1547" y="1107"/>
              <a:ext cx="275" cy="159"/>
            </a:xfrm>
            <a:prstGeom prst="line">
              <a:avLst/>
            </a:prstGeom>
            <a:ln w="28575" cap="flat" cmpd="sng">
              <a:solidFill>
                <a:schemeClr val="bg2"/>
              </a:solidFill>
              <a:prstDash val="solid"/>
              <a:round/>
              <a:headEnd type="none" w="med" len="med"/>
              <a:tailEnd type="none" w="med" len="med"/>
            </a:ln>
          </p:spPr>
          <p:txBody>
            <a:bodyPr anchor="t"/>
            <a:p>
              <a:pPr lvl="0"/>
              <a:endParaRPr lang="zh-CN" altLang="en-US">
                <a:latin typeface="Arial" panose="020B0604020202020204" pitchFamily="34" charset="0"/>
                <a:ea typeface="宋体" panose="02010600030101010101" pitchFamily="2" charset="-122"/>
              </a:endParaRPr>
            </a:p>
          </p:txBody>
        </p:sp>
        <p:sp>
          <p:nvSpPr>
            <p:cNvPr id="38925" name="_s2061"/>
            <p:cNvSpPr/>
            <p:nvPr/>
          </p:nvSpPr>
          <p:spPr>
            <a:xfrm>
              <a:off x="1780" y="629"/>
              <a:ext cx="636" cy="636"/>
            </a:xfrm>
            <a:prstGeom prst="rect">
              <a:avLst/>
            </a:prstGeom>
            <a:gradFill rotWithShape="0">
              <a:gsLst>
                <a:gs pos="0">
                  <a:schemeClr val="accent1"/>
                </a:gs>
                <a:gs pos="100000">
                  <a:schemeClr val="bg1"/>
                </a:gs>
              </a:gsLst>
              <a:path path="rect">
                <a:fillToRect l="100000" b="100000"/>
              </a:path>
              <a:tileRect/>
            </a:gradFill>
            <a:ln w="9525" cap="flat" cmpd="sng">
              <a:solidFill>
                <a:schemeClr val="tx1"/>
              </a:solidFill>
              <a:prstDash val="solid"/>
              <a:miter/>
              <a:headEnd type="none" w="med" len="med"/>
              <a:tailEnd type="none" w="med" len="med"/>
            </a:ln>
            <a:effectLst>
              <a:outerShdw dist="141990" dir="1593903" algn="ctr" rotWithShape="0">
                <a:schemeClr val="accent2"/>
              </a:outerShdw>
            </a:effectLst>
          </p:spPr>
          <p:txBody>
            <a:bodyPr wrap="none" lIns="0" tIns="0" rIns="0" bIns="0" anchor="ctr"/>
            <a:p>
              <a:pPr lvl="0" algn="ctr"/>
              <a:r>
                <a:rPr lang="zh-CN" altLang="en-US" sz="2400" b="1" dirty="0">
                  <a:solidFill>
                    <a:schemeClr val="accent2"/>
                  </a:solidFill>
                  <a:latin typeface="Arial" panose="020B0604020202020204" pitchFamily="34" charset="0"/>
                  <a:ea typeface="经典细圆简" pitchFamily="1" charset="-122"/>
                </a:rPr>
                <a:t>教育</a:t>
              </a:r>
              <a:endParaRPr lang="zh-CN" altLang="en-US" sz="2400" b="1" dirty="0">
                <a:solidFill>
                  <a:schemeClr val="accent2"/>
                </a:solidFill>
                <a:latin typeface="Arial" panose="020B0604020202020204" pitchFamily="34" charset="0"/>
                <a:ea typeface="经典细圆简" pitchFamily="1" charset="-122"/>
              </a:endParaRPr>
            </a:p>
            <a:p>
              <a:pPr lvl="0" algn="ctr"/>
              <a:r>
                <a:rPr lang="zh-CN" altLang="en-US" sz="2400" b="1" dirty="0">
                  <a:solidFill>
                    <a:schemeClr val="accent2"/>
                  </a:solidFill>
                  <a:latin typeface="Arial" panose="020B0604020202020204" pitchFamily="34" charset="0"/>
                  <a:ea typeface="经典细圆简" pitchFamily="1" charset="-122"/>
                </a:rPr>
                <a:t>体制</a:t>
              </a:r>
              <a:endParaRPr lang="zh-CN" altLang="en-US" sz="2400" b="1" dirty="0">
                <a:solidFill>
                  <a:schemeClr val="accent2"/>
                </a:solidFill>
                <a:latin typeface="Arial" panose="020B0604020202020204" pitchFamily="34" charset="0"/>
                <a:ea typeface="经典细圆简" pitchFamily="1" charset="-122"/>
              </a:endParaRPr>
            </a:p>
          </p:txBody>
        </p:sp>
        <p:sp>
          <p:nvSpPr>
            <p:cNvPr id="38926" name="_s2062"/>
            <p:cNvSpPr/>
            <p:nvPr/>
          </p:nvSpPr>
          <p:spPr>
            <a:xfrm flipV="1">
              <a:off x="1272" y="789"/>
              <a:ext cx="0" cy="318"/>
            </a:xfrm>
            <a:prstGeom prst="line">
              <a:avLst/>
            </a:prstGeom>
            <a:ln w="28575" cap="flat" cmpd="sng">
              <a:solidFill>
                <a:schemeClr val="bg2"/>
              </a:solidFill>
              <a:prstDash val="solid"/>
              <a:round/>
              <a:headEnd type="none" w="med" len="med"/>
              <a:tailEnd type="none" w="med" len="med"/>
            </a:ln>
          </p:spPr>
          <p:txBody>
            <a:bodyPr anchor="t"/>
            <a:p>
              <a:pPr lvl="0"/>
              <a:endParaRPr lang="zh-CN" altLang="en-US">
                <a:latin typeface="Arial" panose="020B0604020202020204" pitchFamily="34" charset="0"/>
                <a:ea typeface="宋体" panose="02010600030101010101" pitchFamily="2" charset="-122"/>
              </a:endParaRPr>
            </a:p>
          </p:txBody>
        </p:sp>
        <p:sp>
          <p:nvSpPr>
            <p:cNvPr id="38927" name="_s2063"/>
            <p:cNvSpPr/>
            <p:nvPr/>
          </p:nvSpPr>
          <p:spPr>
            <a:xfrm>
              <a:off x="954" y="153"/>
              <a:ext cx="636" cy="636"/>
            </a:xfrm>
            <a:prstGeom prst="rect">
              <a:avLst/>
            </a:prstGeom>
            <a:gradFill rotWithShape="0">
              <a:gsLst>
                <a:gs pos="0">
                  <a:schemeClr val="accent1"/>
                </a:gs>
                <a:gs pos="100000">
                  <a:schemeClr val="bg1"/>
                </a:gs>
              </a:gsLst>
              <a:path path="rect">
                <a:fillToRect l="100000" b="100000"/>
              </a:path>
              <a:tileRect/>
            </a:gradFill>
            <a:ln w="9525" cap="flat" cmpd="sng">
              <a:solidFill>
                <a:schemeClr val="tx1"/>
              </a:solidFill>
              <a:prstDash val="solid"/>
              <a:miter/>
              <a:headEnd type="none" w="med" len="med"/>
              <a:tailEnd type="none" w="med" len="med"/>
            </a:ln>
            <a:effectLst>
              <a:outerShdw dist="141990" dir="1593903" algn="ctr" rotWithShape="0">
                <a:schemeClr val="accent2"/>
              </a:outerShdw>
            </a:effectLst>
          </p:spPr>
          <p:txBody>
            <a:bodyPr wrap="none" lIns="0" tIns="0" rIns="0" bIns="0" anchor="ctr"/>
            <a:p>
              <a:pPr lvl="0" algn="ctr"/>
              <a:r>
                <a:rPr lang="zh-CN" altLang="en-US" sz="2400" b="1" dirty="0">
                  <a:solidFill>
                    <a:schemeClr val="accent2"/>
                  </a:solidFill>
                  <a:latin typeface="Arial" panose="020B0604020202020204" pitchFamily="34" charset="0"/>
                  <a:ea typeface="经典细圆简" pitchFamily="1" charset="-122"/>
                </a:rPr>
                <a:t>政治</a:t>
              </a:r>
              <a:endParaRPr lang="zh-CN" altLang="en-US" sz="2400" b="1" dirty="0">
                <a:solidFill>
                  <a:schemeClr val="accent2"/>
                </a:solidFill>
                <a:latin typeface="Arial" panose="020B0604020202020204" pitchFamily="34" charset="0"/>
                <a:ea typeface="经典细圆简" pitchFamily="1" charset="-122"/>
              </a:endParaRPr>
            </a:p>
            <a:p>
              <a:pPr lvl="0" algn="ctr"/>
              <a:r>
                <a:rPr lang="zh-CN" altLang="en-US" sz="2400" b="1" dirty="0">
                  <a:solidFill>
                    <a:schemeClr val="accent2"/>
                  </a:solidFill>
                  <a:latin typeface="Arial" panose="020B0604020202020204" pitchFamily="34" charset="0"/>
                  <a:ea typeface="经典细圆简" pitchFamily="1" charset="-122"/>
                </a:rPr>
                <a:t>体制</a:t>
              </a:r>
              <a:endParaRPr lang="zh-CN" altLang="en-US" sz="2400" b="1" dirty="0">
                <a:solidFill>
                  <a:schemeClr val="accent2"/>
                </a:solidFill>
                <a:latin typeface="Arial" panose="020B0604020202020204" pitchFamily="34" charset="0"/>
                <a:ea typeface="经典细圆简" pitchFamily="1" charset="-122"/>
              </a:endParaRPr>
            </a:p>
          </p:txBody>
        </p:sp>
        <p:sp>
          <p:nvSpPr>
            <p:cNvPr id="38928" name="_s2064"/>
            <p:cNvSpPr/>
            <p:nvPr/>
          </p:nvSpPr>
          <p:spPr>
            <a:xfrm>
              <a:off x="954" y="1107"/>
              <a:ext cx="636" cy="636"/>
            </a:xfrm>
            <a:prstGeom prst="rect">
              <a:avLst/>
            </a:prstGeom>
            <a:gradFill rotWithShape="0">
              <a:gsLst>
                <a:gs pos="0">
                  <a:schemeClr val="accent1"/>
                </a:gs>
                <a:gs pos="100000">
                  <a:schemeClr val="bg1"/>
                </a:gs>
              </a:gsLst>
              <a:path path="rect">
                <a:fillToRect l="100000" b="100000"/>
              </a:path>
              <a:tileRect/>
            </a:gradFill>
            <a:ln w="9525" cap="flat" cmpd="sng">
              <a:solidFill>
                <a:schemeClr val="tx1"/>
              </a:solidFill>
              <a:prstDash val="solid"/>
              <a:miter/>
              <a:headEnd type="none" w="med" len="med"/>
              <a:tailEnd type="none" w="med" len="med"/>
            </a:ln>
            <a:effectLst>
              <a:outerShdw dist="141990" dir="1593903" algn="ctr" rotWithShape="0">
                <a:schemeClr val="folHlink"/>
              </a:outerShdw>
            </a:effectLst>
          </p:spPr>
          <p:txBody>
            <a:bodyPr wrap="none" lIns="0" tIns="0" rIns="0" bIns="0" anchor="ctr"/>
            <a:p>
              <a:pPr lvl="0" algn="ctr"/>
              <a:r>
                <a:rPr lang="zh-CN" altLang="en-US" sz="2800" b="1" dirty="0">
                  <a:solidFill>
                    <a:srgbClr val="FF0000"/>
                  </a:solidFill>
                  <a:latin typeface="Arial" panose="020B0604020202020204" pitchFamily="34" charset="0"/>
                  <a:ea typeface="长城POP2繁" pitchFamily="1" charset="-122"/>
                </a:rPr>
                <a:t>改革</a:t>
              </a:r>
              <a:endParaRPr lang="zh-CN" altLang="en-US" sz="2800" b="1" dirty="0">
                <a:solidFill>
                  <a:srgbClr val="FF0000"/>
                </a:solidFill>
                <a:latin typeface="Arial" panose="020B0604020202020204" pitchFamily="34" charset="0"/>
                <a:ea typeface="长城POP2繁" pitchFamily="1" charset="-122"/>
              </a:endParaRPr>
            </a:p>
          </p:txBody>
        </p:sp>
      </p:grpSp>
      <p:sp>
        <p:nvSpPr>
          <p:cNvPr id="38929" name="AutoShape 47"/>
          <p:cNvSpPr/>
          <p:nvPr/>
        </p:nvSpPr>
        <p:spPr>
          <a:xfrm flipV="1">
            <a:off x="1131570" y="3155950"/>
            <a:ext cx="1399540" cy="977900"/>
          </a:xfrm>
          <a:prstGeom prst="wedgeRoundRectCallout">
            <a:avLst>
              <a:gd name="adj1" fmla="val 48894"/>
              <a:gd name="adj2" fmla="val -73542"/>
              <a:gd name="adj3" fmla="val 16667"/>
            </a:avLst>
          </a:prstGeom>
          <a:gradFill rotWithShape="1">
            <a:gsLst>
              <a:gs pos="0">
                <a:srgbClr val="FFFFFF"/>
              </a:gs>
              <a:gs pos="100000">
                <a:schemeClr val="hlink"/>
              </a:gs>
            </a:gsLst>
            <a:lin ang="5400000" scaled="1"/>
            <a:tileRect/>
          </a:gradFill>
          <a:ln w="9525">
            <a:noFill/>
          </a:ln>
        </p:spPr>
        <p:txBody>
          <a:bodyPr rot="10800000" wrap="none" anchor="ctr"/>
          <a:p>
            <a:pPr lvl="0" algn="ctr"/>
            <a:r>
              <a:rPr lang="zh-CN" altLang="en-US" sz="2400" b="1" dirty="0">
                <a:solidFill>
                  <a:srgbClr val="FF0000"/>
                </a:solidFill>
                <a:latin typeface="Arial" panose="020B0604020202020204" pitchFamily="34" charset="0"/>
                <a:ea typeface="宋体" panose="02010600030101010101" pitchFamily="2" charset="-122"/>
              </a:rPr>
              <a:t>经济体制</a:t>
            </a:r>
            <a:endParaRPr lang="zh-CN" altLang="en-US" sz="2400" b="1" dirty="0">
              <a:solidFill>
                <a:srgbClr val="FF0000"/>
              </a:solidFill>
              <a:latin typeface="Arial" panose="020B0604020202020204" pitchFamily="34" charset="0"/>
              <a:ea typeface="宋体" panose="02010600030101010101" pitchFamily="2" charset="-122"/>
            </a:endParaRPr>
          </a:p>
          <a:p>
            <a:pPr lvl="0" algn="ctr"/>
            <a:r>
              <a:rPr lang="zh-CN" altLang="en-US" sz="2400" b="1" dirty="0">
                <a:solidFill>
                  <a:srgbClr val="FF0000"/>
                </a:solidFill>
                <a:latin typeface="Arial" panose="020B0604020202020204" pitchFamily="34" charset="0"/>
                <a:ea typeface="宋体" panose="02010600030101010101" pitchFamily="2" charset="-122"/>
              </a:rPr>
              <a:t>改革是重点</a:t>
            </a:r>
            <a:endParaRPr lang="zh-CN" altLang="en-US" sz="2400" b="1" dirty="0">
              <a:solidFill>
                <a:srgbClr val="FF0000"/>
              </a:solidFill>
              <a:latin typeface="Arial" panose="020B0604020202020204" pitchFamily="34" charset="0"/>
              <a:ea typeface="宋体" panose="02010600030101010101" pitchFamily="2" charset="-122"/>
            </a:endParaRPr>
          </a:p>
        </p:txBody>
      </p:sp>
      <p:grpSp>
        <p:nvGrpSpPr>
          <p:cNvPr id="38930" name="组合 40978"/>
          <p:cNvGrpSpPr/>
          <p:nvPr/>
        </p:nvGrpSpPr>
        <p:grpSpPr>
          <a:xfrm rot="-1245043">
            <a:off x="1446561" y="4830944"/>
            <a:ext cx="1583393" cy="1460987"/>
            <a:chOff x="-163" y="-200"/>
            <a:chExt cx="3187" cy="2504"/>
          </a:xfrm>
        </p:grpSpPr>
        <p:sp>
          <p:nvSpPr>
            <p:cNvPr id="38931" name="AutoShape 19"/>
            <p:cNvSpPr/>
            <p:nvPr/>
          </p:nvSpPr>
          <p:spPr>
            <a:xfrm>
              <a:off x="0" y="0"/>
              <a:ext cx="3024" cy="2304"/>
            </a:xfrm>
            <a:prstGeom prst="cloudCallout">
              <a:avLst>
                <a:gd name="adj1" fmla="val 69741"/>
                <a:gd name="adj2" fmla="val -6986"/>
              </a:avLst>
            </a:prstGeom>
            <a:gradFill rotWithShape="0">
              <a:gsLst>
                <a:gs pos="0">
                  <a:srgbClr val="FFFF00"/>
                </a:gs>
                <a:gs pos="100000">
                  <a:srgbClr val="FF6600"/>
                </a:gs>
              </a:gsLst>
              <a:path path="rect">
                <a:fillToRect l="50000" t="50000" r="50000" b="50000"/>
              </a:path>
              <a:tileRect/>
            </a:gradFill>
            <a:ln w="9525" cap="flat" cmpd="sng">
              <a:solidFill>
                <a:schemeClr val="tx1"/>
              </a:solidFill>
              <a:prstDash val="solid"/>
              <a:round/>
              <a:headEnd type="none" w="med" len="med"/>
              <a:tailEnd type="none" w="med" len="med"/>
            </a:ln>
          </p:spPr>
          <p:txBody>
            <a:bodyPr wrap="square" anchor="t"/>
            <a:p>
              <a:pPr lvl="0" algn="ctr">
                <a:lnSpc>
                  <a:spcPct val="80000"/>
                </a:lnSpc>
              </a:pPr>
              <a:endParaRPr lang="zh-CN" altLang="en-US" sz="4000" b="1" dirty="0">
                <a:solidFill>
                  <a:srgbClr val="FF0000"/>
                </a:solidFill>
                <a:latin typeface="Times New Roman" panose="02020603050405020304" charset="0"/>
                <a:ea typeface="楷体_GB2312" pitchFamily="49" charset="-122"/>
              </a:endParaRPr>
            </a:p>
          </p:txBody>
        </p:sp>
        <p:sp>
          <p:nvSpPr>
            <p:cNvPr id="38932" name="Text Box 20"/>
            <p:cNvSpPr txBox="1"/>
            <p:nvPr/>
          </p:nvSpPr>
          <p:spPr>
            <a:xfrm>
              <a:off x="-163" y="-200"/>
              <a:ext cx="2305" cy="1864"/>
            </a:xfrm>
            <a:prstGeom prst="rect">
              <a:avLst/>
            </a:prstGeom>
            <a:noFill/>
            <a:ln w="9525">
              <a:noFill/>
            </a:ln>
          </p:spPr>
          <p:txBody>
            <a:bodyPr wrap="square" anchor="t">
              <a:spAutoFit/>
            </a:bodyPr>
            <a:p>
              <a:pPr lvl="0" algn="ctr">
                <a:lnSpc>
                  <a:spcPct val="90000"/>
                </a:lnSpc>
                <a:spcBef>
                  <a:spcPct val="50000"/>
                </a:spcBef>
              </a:pPr>
              <a:r>
                <a:rPr lang="zh-CN" altLang="en-US" sz="2400" b="1" dirty="0">
                  <a:solidFill>
                    <a:srgbClr val="3333FF"/>
                  </a:solidFill>
                  <a:latin typeface="Times New Roman" panose="02020603050405020304" charset="0"/>
                  <a:ea typeface="楷体_GB2312" pitchFamily="49" charset="-122"/>
                </a:rPr>
                <a:t>社会生活的全面变革</a:t>
              </a:r>
              <a:endParaRPr lang="zh-CN" altLang="en-US" sz="2400" b="1" dirty="0">
                <a:solidFill>
                  <a:srgbClr val="3333FF"/>
                </a:solidFill>
                <a:latin typeface="Times New Roman" panose="02020603050405020304" charset="0"/>
                <a:ea typeface="楷体_GB2312" pitchFamily="49" charset="-122"/>
              </a:endParaRPr>
            </a:p>
          </p:txBody>
        </p:sp>
      </p:gr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346116"/>
          <p:cNvSpPr txBox="1"/>
          <p:nvPr/>
        </p:nvSpPr>
        <p:spPr>
          <a:xfrm>
            <a:off x="443230" y="2366010"/>
            <a:ext cx="8064500" cy="457200"/>
          </a:xfrm>
          <a:prstGeom prst="rect">
            <a:avLst/>
          </a:prstGeom>
          <a:noFill/>
          <a:ln w="9525">
            <a:noFill/>
          </a:ln>
        </p:spPr>
        <p:txBody>
          <a:bodyPr anchor="t">
            <a:spAutoFit/>
          </a:bodyPr>
          <a:p>
            <a:pPr>
              <a:spcBef>
                <a:spcPct val="50000"/>
              </a:spcBef>
              <a:buClr>
                <a:schemeClr val="bg1"/>
              </a:buClr>
            </a:pPr>
            <a:r>
              <a:rPr lang="en-US" altLang="zh-CN" sz="2400" b="1" dirty="0">
                <a:latin typeface="Times New Roman" panose="02020603050405020304" charset="0"/>
                <a:ea typeface="宋体" panose="02010600030101010101" pitchFamily="2" charset="-122"/>
              </a:rPr>
              <a:t> </a:t>
            </a:r>
            <a:endParaRPr lang="en-US" altLang="zh-CN" sz="2000" b="1" dirty="0">
              <a:latin typeface="Times New Roman" panose="02020603050405020304" charset="0"/>
              <a:ea typeface="宋体" panose="02010600030101010101" pitchFamily="2" charset="-122"/>
            </a:endParaRPr>
          </a:p>
        </p:txBody>
      </p:sp>
      <p:sp>
        <p:nvSpPr>
          <p:cNvPr id="21506" name="矩形 346140"/>
          <p:cNvSpPr>
            <a:spLocks noRot="1"/>
          </p:cNvSpPr>
          <p:nvPr/>
        </p:nvSpPr>
        <p:spPr>
          <a:xfrm>
            <a:off x="4462780" y="4255135"/>
            <a:ext cx="4175125" cy="1728788"/>
          </a:xfrm>
          <a:prstGeom prst="rect">
            <a:avLst/>
          </a:prstGeom>
          <a:solidFill>
            <a:srgbClr val="CCFFFF"/>
          </a:solidFill>
          <a:ln w="19050" cap="flat" cmpd="sng">
            <a:noFill/>
            <a:prstDash val="solid"/>
            <a:miter/>
            <a:headEnd type="none" w="med" len="med"/>
            <a:tailEnd type="none" w="med" len="med"/>
          </a:ln>
        </p:spPr>
        <p:txBody>
          <a:bodyPr anchor="t"/>
          <a:p>
            <a:pPr>
              <a:lnSpc>
                <a:spcPct val="125000"/>
              </a:lnSpc>
              <a:spcBef>
                <a:spcPct val="20000"/>
              </a:spcBef>
            </a:pPr>
            <a:r>
              <a:rPr lang="en-US" altLang="zh-CN" sz="2400" b="1" dirty="0">
                <a:solidFill>
                  <a:srgbClr val="0000FF"/>
                </a:solidFill>
                <a:latin typeface="Arial" panose="020B0604020202020204" pitchFamily="34" charset="0"/>
                <a:ea typeface="楷体_GB2312" pitchFamily="49" charset="-122"/>
              </a:rPr>
              <a:t> </a:t>
            </a:r>
            <a:r>
              <a:rPr lang="en-US" altLang="zh-CN" sz="2000" b="1" dirty="0">
                <a:solidFill>
                  <a:srgbClr val="0000FF"/>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改革不是一个阶级推翻另一个阶级那种原来意义上的革命，也不是对原有经济体制的细枝末节的修补，而是</a:t>
            </a:r>
            <a:r>
              <a:rPr lang="zh-CN" altLang="en-US" sz="2000" b="1" dirty="0">
                <a:solidFill>
                  <a:srgbClr val="FF0000"/>
                </a:solidFill>
                <a:latin typeface="幼圆" pitchFamily="49" charset="-122"/>
                <a:ea typeface="幼圆" pitchFamily="49" charset="-122"/>
              </a:rPr>
              <a:t>对其进行根本性的变革</a:t>
            </a:r>
            <a:r>
              <a:rPr lang="zh-CN" altLang="en-US" sz="2000" b="1" dirty="0">
                <a:solidFill>
                  <a:srgbClr val="0000FF"/>
                </a:solidFill>
                <a:latin typeface="楷体" panose="02010609060101010101" charset="-122"/>
                <a:ea typeface="楷体" panose="02010609060101010101" charset="-122"/>
              </a:rPr>
              <a:t>。</a:t>
            </a:r>
            <a:endParaRPr lang="zh-CN" altLang="en-US" sz="2000" b="1" dirty="0">
              <a:solidFill>
                <a:srgbClr val="0000FF"/>
              </a:solidFill>
              <a:latin typeface="楷体" panose="02010609060101010101" charset="-122"/>
              <a:ea typeface="楷体" panose="02010609060101010101" charset="-122"/>
            </a:endParaRPr>
          </a:p>
        </p:txBody>
      </p:sp>
      <p:sp>
        <p:nvSpPr>
          <p:cNvPr id="21510" name="文本框 2081"/>
          <p:cNvSpPr txBox="1"/>
          <p:nvPr/>
        </p:nvSpPr>
        <p:spPr>
          <a:xfrm>
            <a:off x="182245" y="1167765"/>
            <a:ext cx="4152900" cy="565150"/>
          </a:xfrm>
          <a:prstGeom prst="rect">
            <a:avLst/>
          </a:prstGeom>
          <a:solidFill>
            <a:srgbClr val="CCFFFF"/>
          </a:solidFill>
          <a:ln w="9525">
            <a:noFill/>
          </a:ln>
        </p:spPr>
        <p:txBody>
          <a:bodyPr wrap="square" anchor="t">
            <a:spAutoFit/>
          </a:bodyPr>
          <a:p>
            <a:pPr>
              <a:lnSpc>
                <a:spcPct val="110000"/>
              </a:lnSpc>
              <a:buClr>
                <a:schemeClr val="bg1"/>
              </a:buClr>
            </a:pPr>
            <a:r>
              <a:rPr lang="zh-CN" altLang="en-US" sz="2800" b="1" dirty="0">
                <a:solidFill>
                  <a:srgbClr val="FF0000"/>
                </a:solidFill>
                <a:latin typeface="微软雅黑" panose="020B0503020204020204" charset="-122"/>
                <a:ea typeface="微软雅黑" panose="020B0503020204020204" charset="-122"/>
                <a:sym typeface="宋体" panose="02010600030101010101" pitchFamily="2" charset="-122"/>
              </a:rPr>
              <a:t>改革是中国的第二次革命</a:t>
            </a:r>
            <a:endParaRPr lang="zh-CN" altLang="en-US" sz="2800" b="1" dirty="0">
              <a:solidFill>
                <a:srgbClr val="FF0000"/>
              </a:solidFill>
              <a:latin typeface="微软雅黑" panose="020B0503020204020204" charset="-122"/>
              <a:ea typeface="微软雅黑" panose="020B0503020204020204" charset="-122"/>
              <a:sym typeface="宋体" panose="02010600030101010101" pitchFamily="2" charset="-122"/>
            </a:endParaRPr>
          </a:p>
        </p:txBody>
      </p:sp>
      <p:grpSp>
        <p:nvGrpSpPr>
          <p:cNvPr id="15" name="组合 2079"/>
          <p:cNvGrpSpPr/>
          <p:nvPr/>
        </p:nvGrpSpPr>
        <p:grpSpPr>
          <a:xfrm>
            <a:off x="46355" y="1873250"/>
            <a:ext cx="5623715" cy="569754"/>
            <a:chOff x="0" y="0"/>
            <a:chExt cx="3811" cy="444"/>
          </a:xfrm>
          <a:noFill/>
        </p:grpSpPr>
        <p:sp>
          <p:nvSpPr>
            <p:cNvPr id="16" name="圆角矩形 2080"/>
            <p:cNvSpPr/>
            <p:nvPr/>
          </p:nvSpPr>
          <p:spPr>
            <a:xfrm>
              <a:off x="0" y="0"/>
              <a:ext cx="3696" cy="384"/>
            </a:xfrm>
            <a:prstGeom prst="roundRect">
              <a:avLst>
                <a:gd name="adj" fmla="val 11921"/>
              </a:avLst>
            </a:prstGeom>
            <a:grpFill/>
            <a:ln w="25400" cap="flat" cmpd="sng">
              <a:noFill/>
              <a:prstDash val="solid"/>
              <a:round/>
              <a:headEnd type="none" w="med" len="med"/>
              <a:tailEnd type="none" w="med" len="med"/>
            </a:ln>
            <a:effectLst>
              <a:outerShdw dist="53882" dir="2699999" algn="ctr" rotWithShape="0">
                <a:srgbClr val="000000">
                  <a:alpha val="50000"/>
                </a:srgbClr>
              </a:outerShdw>
            </a:effectLst>
          </p:spPr>
          <p:txBody>
            <a:bodyPr anchor="t"/>
            <a:p>
              <a:pPr fontAlgn="base"/>
              <a:endParaRPr lang="zh-CN" altLang="en-US" strike="noStrike" noProof="1" dirty="0">
                <a:latin typeface="Arial" panose="020B0604020202020204" pitchFamily="34" charset="0"/>
                <a:ea typeface="宋体" panose="02010600030101010101" pitchFamily="2" charset="-122"/>
              </a:endParaRPr>
            </a:p>
          </p:txBody>
        </p:sp>
        <p:sp>
          <p:nvSpPr>
            <p:cNvPr id="17" name="文本框 2081"/>
            <p:cNvSpPr txBox="1"/>
            <p:nvPr/>
          </p:nvSpPr>
          <p:spPr>
            <a:xfrm>
              <a:off x="92" y="13"/>
              <a:ext cx="3719" cy="431"/>
            </a:xfrm>
            <a:prstGeom prst="rect">
              <a:avLst/>
            </a:prstGeom>
            <a:grpFill/>
            <a:ln w="9525">
              <a:noFill/>
            </a:ln>
          </p:spPr>
          <p:txBody>
            <a:bodyPr wrap="square" anchor="t">
              <a:spAutoFit/>
            </a:bodyPr>
            <a:p>
              <a:pPr fontAlgn="base">
                <a:lnSpc>
                  <a:spcPct val="125000"/>
                </a:lnSpc>
              </a:pPr>
              <a:r>
                <a:rPr lang="zh-CN" altLang="en-US" sz="2400" b="1" strike="noStrike" noProof="1">
                  <a:solidFill>
                    <a:srgbClr val="0000FF"/>
                  </a:solidFill>
                  <a:latin typeface="微软雅黑" panose="020B0503020204020204" charset="-122"/>
                  <a:ea typeface="微软雅黑" panose="020B0503020204020204" charset="-122"/>
                  <a:cs typeface="+mn-cs"/>
                </a:rPr>
                <a:t>改革是社会主义制度的自我完善和发展</a:t>
              </a:r>
              <a:endParaRPr lang="zh-CN" altLang="en-US" sz="2400" b="1" strike="noStrike" noProof="1">
                <a:solidFill>
                  <a:srgbClr val="0000FF"/>
                </a:solidFill>
                <a:latin typeface="微软雅黑" panose="020B0503020204020204" charset="-122"/>
                <a:ea typeface="微软雅黑" panose="020B0503020204020204" charset="-122"/>
                <a:cs typeface="+mn-cs"/>
              </a:endParaRPr>
            </a:p>
          </p:txBody>
        </p:sp>
      </p:grpSp>
      <p:sp>
        <p:nvSpPr>
          <p:cNvPr id="21512" name="矩形 377860"/>
          <p:cNvSpPr>
            <a:spLocks noRot="1"/>
          </p:cNvSpPr>
          <p:nvPr/>
        </p:nvSpPr>
        <p:spPr>
          <a:xfrm>
            <a:off x="621030" y="2689860"/>
            <a:ext cx="4456113" cy="1565275"/>
          </a:xfrm>
          <a:prstGeom prst="rect">
            <a:avLst/>
          </a:prstGeom>
          <a:solidFill>
            <a:srgbClr val="FFFF99"/>
          </a:solidFill>
          <a:ln w="12700" cap="flat" cmpd="sng">
            <a:noFill/>
            <a:prstDash val="solid"/>
            <a:round/>
            <a:headEnd type="none" w="med" len="med"/>
            <a:tailEnd type="none" w="med" len="med"/>
          </a:ln>
        </p:spPr>
        <p:txBody>
          <a:bodyPr anchor="t"/>
          <a:p>
            <a:pPr>
              <a:lnSpc>
                <a:spcPct val="125000"/>
              </a:lnSpc>
              <a:spcBef>
                <a:spcPct val="20000"/>
              </a:spcBef>
            </a:pPr>
            <a:r>
              <a:rPr lang="en-US" altLang="zh-CN" sz="2000" b="1" dirty="0">
                <a:solidFill>
                  <a:srgbClr val="0000FF"/>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改革作为一次新的革命，不是也不允许否定和抛弃我们建立起来的社会主义基本制度，它是</a:t>
            </a:r>
            <a:r>
              <a:rPr lang="zh-CN" altLang="en-US" sz="2000" b="1" dirty="0">
                <a:solidFill>
                  <a:srgbClr val="FF0000"/>
                </a:solidFill>
                <a:latin typeface="幼圆" pitchFamily="49" charset="-122"/>
                <a:ea typeface="幼圆" pitchFamily="49" charset="-122"/>
              </a:rPr>
              <a:t>社会主义制度的自我完善和发展</a:t>
            </a:r>
            <a:r>
              <a:rPr lang="zh-CN" altLang="en-US" sz="2000" b="1" dirty="0">
                <a:solidFill>
                  <a:srgbClr val="0000FF"/>
                </a:solidFill>
                <a:latin typeface="楷体" panose="02010609060101010101" charset="-122"/>
                <a:ea typeface="楷体" panose="02010609060101010101" charset="-122"/>
              </a:rPr>
              <a:t>。</a:t>
            </a:r>
            <a:endParaRPr lang="zh-CN" altLang="en-US" sz="2000" b="1" dirty="0">
              <a:solidFill>
                <a:srgbClr val="0000FF"/>
              </a:solidFill>
              <a:latin typeface="楷体" panose="02010609060101010101" charset="-122"/>
              <a:ea typeface="楷体" panose="02010609060101010101" charset="-122"/>
            </a:endParaRPr>
          </a:p>
        </p:txBody>
      </p:sp>
      <p:pic>
        <p:nvPicPr>
          <p:cNvPr id="21513" name="图片 1"/>
          <p:cNvPicPr>
            <a:picLocks noChangeAspect="1"/>
          </p:cNvPicPr>
          <p:nvPr/>
        </p:nvPicPr>
        <p:blipFill>
          <a:blip r:embed="rId1">
            <a:clrChange>
              <a:clrFrom>
                <a:srgbClr val="FFFFFF"/>
              </a:clrFrom>
              <a:clrTo>
                <a:srgbClr val="FFFFFF">
                  <a:alpha val="0"/>
                </a:srgbClr>
              </a:clrTo>
            </a:clrChange>
          </a:blip>
          <a:stretch>
            <a:fillRect/>
          </a:stretch>
        </p:blipFill>
        <p:spPr>
          <a:xfrm>
            <a:off x="443230" y="4047173"/>
            <a:ext cx="3810000" cy="2447925"/>
          </a:xfrm>
          <a:prstGeom prst="rect">
            <a:avLst/>
          </a:prstGeom>
          <a:noFill/>
          <a:ln w="9525">
            <a:noFill/>
          </a:ln>
        </p:spPr>
      </p:pic>
      <p:pic>
        <p:nvPicPr>
          <p:cNvPr id="21514" name="图片 2"/>
          <p:cNvPicPr>
            <a:picLocks noChangeAspect="1"/>
          </p:cNvPicPr>
          <p:nvPr/>
        </p:nvPicPr>
        <p:blipFill>
          <a:blip r:embed="rId2"/>
          <a:stretch>
            <a:fillRect/>
          </a:stretch>
        </p:blipFill>
        <p:spPr>
          <a:xfrm rot="600000">
            <a:off x="5570855" y="1602740"/>
            <a:ext cx="3387725" cy="2376488"/>
          </a:xfrm>
          <a:prstGeom prst="rect">
            <a:avLst/>
          </a:prstGeom>
          <a:noFill/>
          <a:ln w="9525">
            <a:noFill/>
          </a:ln>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圆角矩形标注 5"/>
          <p:cNvSpPr/>
          <p:nvPr/>
        </p:nvSpPr>
        <p:spPr>
          <a:xfrm>
            <a:off x="4580255" y="3328670"/>
            <a:ext cx="4314190" cy="2087245"/>
          </a:xfrm>
          <a:prstGeom prst="roundRect">
            <a:avLst/>
          </a:prstGeom>
          <a:blipFill rotWithShape="1">
            <a:blip r:embed="rId1"/>
            <a:stretch>
              <a:fillRect/>
            </a:stretch>
          </a:blipFill>
          <a:ln w="762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楷体" panose="02010609060101010101" charset="-122"/>
                <a:ea typeface="楷体" panose="02010609060101010101" charset="-122"/>
              </a:rPr>
              <a:t> </a:t>
            </a:r>
            <a:r>
              <a:rPr lang="zh-CN" altLang="en-US" b="1" dirty="0">
                <a:solidFill>
                  <a:srgbClr val="0000FF"/>
                </a:solidFill>
                <a:latin typeface="楷体" panose="02010609060101010101" charset="-122"/>
                <a:ea typeface="楷体" panose="02010609060101010101" charset="-122"/>
              </a:rPr>
              <a:t>世界上对我国的经济改革有两种评论。有些评论家认为改革会使中国放弃社会主义，另一些评论家则认为中国不会放弃社会主义。后一种看法比较有眼光。</a:t>
            </a:r>
            <a:endParaRPr lang="zh-CN" altLang="en-US" b="1" dirty="0">
              <a:solidFill>
                <a:srgbClr val="0000FF"/>
              </a:solidFill>
              <a:latin typeface="楷体" panose="02010609060101010101" charset="-122"/>
              <a:ea typeface="楷体" panose="02010609060101010101" charset="-122"/>
            </a:endParaRPr>
          </a:p>
        </p:txBody>
      </p:sp>
      <p:sp>
        <p:nvSpPr>
          <p:cNvPr id="22531" name="矩形 376842"/>
          <p:cNvSpPr>
            <a:spLocks noRot="1"/>
          </p:cNvSpPr>
          <p:nvPr/>
        </p:nvSpPr>
        <p:spPr>
          <a:xfrm>
            <a:off x="4579938" y="1321753"/>
            <a:ext cx="4321175" cy="1800225"/>
          </a:xfrm>
          <a:prstGeom prst="rect">
            <a:avLst/>
          </a:prstGeom>
          <a:solidFill>
            <a:srgbClr val="FFFF99"/>
          </a:solidFill>
          <a:ln w="28575" cap="flat" cmpd="sng">
            <a:noFill/>
            <a:prstDash val="solid"/>
            <a:miter/>
            <a:headEnd type="none" w="med" len="med"/>
            <a:tailEnd type="none" w="med" len="med"/>
          </a:ln>
        </p:spPr>
        <p:txBody>
          <a:bodyPr anchor="t"/>
          <a:p>
            <a:pPr>
              <a:lnSpc>
                <a:spcPct val="125000"/>
              </a:lnSpc>
            </a:pPr>
            <a:r>
              <a:rPr lang="en-US" altLang="zh-CN" sz="2400" b="1" dirty="0">
                <a:solidFill>
                  <a:srgbClr val="FF0000"/>
                </a:solidFill>
                <a:latin typeface="Arial" panose="020B0604020202020204" pitchFamily="34" charset="0"/>
                <a:ea typeface="楷体_GB2312" pitchFamily="49" charset="-122"/>
              </a:rPr>
              <a:t>  </a:t>
            </a:r>
            <a:r>
              <a:rPr lang="en-US" altLang="zh-CN" sz="2400" b="1" dirty="0">
                <a:solidFill>
                  <a:srgbClr val="FF0000"/>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社会主义的基本制度不能改变，具体制度必须创新。改革是要巩固和完善社会主义制度，在社会主义制度下发展生产力。</a:t>
            </a:r>
            <a:endParaRPr lang="zh-CN" altLang="en-US" sz="2000" b="1">
              <a:solidFill>
                <a:srgbClr val="0000FF"/>
              </a:solidFill>
              <a:latin typeface="楷体" panose="02010609060101010101" charset="-122"/>
              <a:ea typeface="楷体" panose="02010609060101010101" charset="-122"/>
            </a:endParaRPr>
          </a:p>
        </p:txBody>
      </p:sp>
      <p:pic>
        <p:nvPicPr>
          <p:cNvPr id="22533" name="图片 1"/>
          <p:cNvPicPr>
            <a:picLocks noChangeAspect="1"/>
          </p:cNvPicPr>
          <p:nvPr/>
        </p:nvPicPr>
        <p:blipFill>
          <a:blip r:embed="rId2"/>
          <a:stretch>
            <a:fillRect/>
          </a:stretch>
        </p:blipFill>
        <p:spPr>
          <a:xfrm>
            <a:off x="-11112" y="5854700"/>
            <a:ext cx="9153525" cy="990600"/>
          </a:xfrm>
          <a:prstGeom prst="rect">
            <a:avLst/>
          </a:prstGeom>
          <a:noFill/>
          <a:ln w="9525">
            <a:noFill/>
          </a:ln>
        </p:spPr>
      </p:pic>
      <p:sp>
        <p:nvSpPr>
          <p:cNvPr id="4" name="文本框 3"/>
          <p:cNvSpPr txBox="1"/>
          <p:nvPr/>
        </p:nvSpPr>
        <p:spPr>
          <a:xfrm>
            <a:off x="439420" y="1605280"/>
            <a:ext cx="3840480" cy="460375"/>
          </a:xfrm>
          <a:prstGeom prst="rect">
            <a:avLst/>
          </a:prstGeom>
          <a:noFill/>
        </p:spPr>
        <p:txBody>
          <a:bodyPr wrap="none" rtlCol="0" anchor="t">
            <a:spAutoFit/>
          </a:bodyPr>
          <a:p>
            <a:pPr algn="ctr" fontAlgn="base"/>
            <a:r>
              <a:rPr lang="zh-CN" altLang="en-US" sz="2400" b="1">
                <a:solidFill>
                  <a:srgbClr val="FF0000"/>
                </a:solidFill>
                <a:latin typeface="微软雅黑" panose="020B0503020204020204" charset="-122"/>
                <a:ea typeface="微软雅黑" panose="020B0503020204020204" charset="-122"/>
                <a:sym typeface="+mn-ea"/>
              </a:rPr>
              <a:t>改革必须坚持社会主义方向</a:t>
            </a:r>
            <a:endParaRPr lang="zh-CN" altLang="en-US" sz="2400" b="1">
              <a:solidFill>
                <a:srgbClr val="FF0000"/>
              </a:solidFill>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3"/>
          <a:stretch>
            <a:fillRect/>
          </a:stretch>
        </p:blipFill>
        <p:spPr>
          <a:xfrm>
            <a:off x="561975" y="2435860"/>
            <a:ext cx="3595370" cy="2718435"/>
          </a:xfrm>
          <a:prstGeom prst="rect">
            <a:avLst/>
          </a:prstGeom>
        </p:spPr>
      </p:pic>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矩形 377860"/>
          <p:cNvSpPr>
            <a:spLocks noRot="1"/>
          </p:cNvSpPr>
          <p:nvPr/>
        </p:nvSpPr>
        <p:spPr>
          <a:xfrm>
            <a:off x="302260" y="2540000"/>
            <a:ext cx="4671060" cy="3110865"/>
          </a:xfrm>
          <a:prstGeom prst="rect">
            <a:avLst/>
          </a:prstGeom>
          <a:noFill/>
          <a:ln w="9525">
            <a:noFill/>
          </a:ln>
        </p:spPr>
        <p:txBody>
          <a:bodyPr anchor="t"/>
          <a:p>
            <a:pPr>
              <a:lnSpc>
                <a:spcPct val="125000"/>
              </a:lnSpc>
            </a:pPr>
            <a:r>
              <a:rPr lang="en-US" altLang="zh-CN" sz="2400" b="1" dirty="0">
                <a:solidFill>
                  <a:srgbClr val="0000FF"/>
                </a:solidFill>
                <a:latin typeface="楷体" panose="02010609060101010101" charset="-122"/>
                <a:ea typeface="楷体" panose="02010609060101010101" charset="-122"/>
              </a:rPr>
              <a:t> </a:t>
            </a:r>
            <a:r>
              <a:rPr lang="en-US" altLang="zh-CN" sz="2400" dirty="0">
                <a:solidFill>
                  <a:srgbClr val="0000FF"/>
                </a:solidFill>
                <a:latin typeface="微软雅黑" panose="020B0503020204020204" charset="-122"/>
                <a:ea typeface="微软雅黑" panose="020B0503020204020204" charset="-122"/>
                <a:cs typeface="微软雅黑" panose="020B0503020204020204" charset="-122"/>
              </a:rPr>
              <a:t>  </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从根本上改变束缚我国生产力发展的经济体制，建立</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充满生机和活力的社会主义新经济体制</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，同时相应地改革</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政治体制</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和</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其他方面的体制</a:t>
            </a:r>
            <a:r>
              <a:rPr lang="zh-CN" altLang="en-US" sz="2400" dirty="0">
                <a:solidFill>
                  <a:srgbClr val="0000FF"/>
                </a:solidFill>
                <a:latin typeface="微软雅黑" panose="020B0503020204020204" charset="-122"/>
                <a:ea typeface="微软雅黑" panose="020B0503020204020204" charset="-122"/>
                <a:cs typeface="微软雅黑" panose="020B0503020204020204" charset="-122"/>
              </a:rPr>
              <a:t>，以实现中国的社会主义现代化。</a:t>
            </a:r>
            <a:endParaRPr lang="zh-CN" altLang="en-US" sz="2400" dirty="0">
              <a:solidFill>
                <a:srgbClr val="0000FF"/>
              </a:solidFill>
              <a:latin typeface="微软雅黑" panose="020B0503020204020204" charset="-122"/>
              <a:ea typeface="微软雅黑" panose="020B0503020204020204" charset="-122"/>
              <a:cs typeface="微软雅黑" panose="020B0503020204020204" charset="-122"/>
            </a:endParaRPr>
          </a:p>
        </p:txBody>
      </p:sp>
      <p:sp>
        <p:nvSpPr>
          <p:cNvPr id="77840" name="文本框 2081"/>
          <p:cNvSpPr txBox="1"/>
          <p:nvPr/>
        </p:nvSpPr>
        <p:spPr>
          <a:xfrm>
            <a:off x="810260" y="1625600"/>
            <a:ext cx="3096260" cy="553085"/>
          </a:xfrm>
          <a:prstGeom prst="rect">
            <a:avLst/>
          </a:prstGeom>
          <a:noFill/>
          <a:ln w="9525">
            <a:noFill/>
          </a:ln>
        </p:spPr>
        <p:txBody>
          <a:bodyPr wrap="square" anchor="t">
            <a:spAutoFit/>
          </a:bodyPr>
          <a:p>
            <a:pPr fontAlgn="base">
              <a:lnSpc>
                <a:spcPct val="125000"/>
              </a:lnSpc>
            </a:pPr>
            <a:r>
              <a:rPr lang="zh-CN" altLang="en-US" sz="2400" b="1" strike="noStrike" noProof="1">
                <a:solidFill>
                  <a:srgbClr val="FF0000"/>
                </a:solidFill>
                <a:latin typeface="微软雅黑" panose="020B0503020204020204" charset="-122"/>
                <a:ea typeface="微软雅黑" panose="020B0503020204020204" charset="-122"/>
                <a:cs typeface="+mn-cs"/>
              </a:rPr>
              <a:t>改革的实质和目标</a:t>
            </a:r>
            <a:endParaRPr lang="zh-CN" altLang="en-US" sz="2400" b="1" strike="noStrike" noProof="1">
              <a:solidFill>
                <a:srgbClr val="FF0000"/>
              </a:solidFill>
              <a:latin typeface="微软雅黑" panose="020B0503020204020204" charset="-122"/>
              <a:ea typeface="微软雅黑" panose="020B0503020204020204" charset="-122"/>
              <a:cs typeface="+mn-cs"/>
            </a:endParaRPr>
          </a:p>
        </p:txBody>
      </p:sp>
      <p:pic>
        <p:nvPicPr>
          <p:cNvPr id="23559" name="图片 1"/>
          <p:cNvPicPr>
            <a:picLocks noChangeAspect="1"/>
          </p:cNvPicPr>
          <p:nvPr/>
        </p:nvPicPr>
        <p:blipFill>
          <a:blip r:embed="rId1"/>
          <a:stretch>
            <a:fillRect/>
          </a:stretch>
        </p:blipFill>
        <p:spPr>
          <a:xfrm>
            <a:off x="5307965" y="1156335"/>
            <a:ext cx="3154045" cy="2371090"/>
          </a:xfrm>
          <a:prstGeom prst="rect">
            <a:avLst/>
          </a:prstGeom>
          <a:noFill/>
          <a:ln w="9525">
            <a:noFill/>
          </a:ln>
        </p:spPr>
      </p:pic>
      <p:pic>
        <p:nvPicPr>
          <p:cNvPr id="23560" name="图片 2"/>
          <p:cNvPicPr>
            <a:picLocks noChangeAspect="1"/>
          </p:cNvPicPr>
          <p:nvPr/>
        </p:nvPicPr>
        <p:blipFill>
          <a:blip r:embed="rId2"/>
          <a:srcRect l="6801" t="18210" r="8588" b="10994"/>
          <a:stretch>
            <a:fillRect/>
          </a:stretch>
        </p:blipFill>
        <p:spPr>
          <a:xfrm>
            <a:off x="4973320" y="3721735"/>
            <a:ext cx="3823335" cy="2258695"/>
          </a:xfrm>
          <a:prstGeom prst="rect">
            <a:avLst/>
          </a:prstGeom>
          <a:noFill/>
          <a:ln w="9525">
            <a:noFill/>
          </a:ln>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2081"/>
          <p:cNvSpPr txBox="1"/>
          <p:nvPr/>
        </p:nvSpPr>
        <p:spPr>
          <a:xfrm>
            <a:off x="476885" y="1367790"/>
            <a:ext cx="4488180" cy="553085"/>
          </a:xfrm>
          <a:prstGeom prst="rect">
            <a:avLst/>
          </a:prstGeom>
          <a:noFill/>
          <a:ln w="9525">
            <a:noFill/>
          </a:ln>
        </p:spPr>
        <p:txBody>
          <a:bodyPr wrap="square" anchor="t">
            <a:spAutoFit/>
          </a:bodyPr>
          <a:p>
            <a:pPr fontAlgn="base">
              <a:lnSpc>
                <a:spcPct val="125000"/>
              </a:lnSpc>
            </a:pPr>
            <a:r>
              <a:rPr lang="zh-CN" altLang="en-US" sz="2400" b="1" strike="noStrike" noProof="1">
                <a:solidFill>
                  <a:srgbClr val="FF0000"/>
                </a:solidFill>
                <a:latin typeface="微软雅黑" panose="020B0503020204020204" charset="-122"/>
                <a:ea typeface="微软雅黑" panose="020B0503020204020204" charset="-122"/>
                <a:cs typeface="+mn-cs"/>
              </a:rPr>
              <a:t>改革是社会主义发展的直接动力</a:t>
            </a:r>
            <a:endParaRPr lang="zh-CN" altLang="en-US" sz="2400" b="1" strike="noStrike" noProof="1">
              <a:solidFill>
                <a:srgbClr val="FF0000"/>
              </a:solidFill>
              <a:latin typeface="微软雅黑" panose="020B0503020204020204" charset="-122"/>
              <a:ea typeface="微软雅黑" panose="020B0503020204020204" charset="-122"/>
              <a:cs typeface="+mn-cs"/>
            </a:endParaRPr>
          </a:p>
        </p:txBody>
      </p:sp>
      <p:sp>
        <p:nvSpPr>
          <p:cNvPr id="24582" name="圆角矩形标注 5"/>
          <p:cNvSpPr/>
          <p:nvPr/>
        </p:nvSpPr>
        <p:spPr>
          <a:xfrm>
            <a:off x="1431608" y="2180273"/>
            <a:ext cx="3303587" cy="1109662"/>
          </a:xfrm>
          <a:prstGeom prst="wedgeRoundRectCallout">
            <a:avLst>
              <a:gd name="adj1" fmla="val 70048"/>
              <a:gd name="adj2" fmla="val -39098"/>
              <a:gd name="adj3" fmla="val 16667"/>
            </a:avLst>
          </a:prstGeom>
          <a:blipFill rotWithShape="1">
            <a:blip r:embed="rId1"/>
          </a:blipFill>
          <a:ln w="762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b="1" dirty="0">
                <a:solidFill>
                  <a:srgbClr val="960000"/>
                </a:solidFill>
                <a:latin typeface="楷体" panose="02010609060101010101" charset="-122"/>
                <a:ea typeface="楷体" panose="02010609060101010101" charset="-122"/>
              </a:rPr>
              <a:t>   </a:t>
            </a:r>
            <a:r>
              <a:rPr lang="zh-CN" altLang="en-US" sz="2000" b="1" dirty="0">
                <a:solidFill>
                  <a:srgbClr val="960000"/>
                </a:solidFill>
                <a:latin typeface="楷体" panose="02010609060101010101" charset="-122"/>
                <a:ea typeface="楷体" panose="02010609060101010101" charset="-122"/>
              </a:rPr>
              <a:t>要发展生产力，经济体制改革是必由之路。</a:t>
            </a:r>
            <a:endParaRPr lang="zh-CN" altLang="en-US" sz="2000" b="1" dirty="0">
              <a:solidFill>
                <a:srgbClr val="0000FF"/>
              </a:solidFill>
              <a:latin typeface="楷体" panose="02010609060101010101" charset="-122"/>
              <a:ea typeface="楷体" panose="02010609060101010101" charset="-122"/>
            </a:endParaRPr>
          </a:p>
        </p:txBody>
      </p:sp>
      <p:pic>
        <p:nvPicPr>
          <p:cNvPr id="24583" name="图片 1"/>
          <p:cNvPicPr>
            <a:picLocks noChangeAspect="1"/>
          </p:cNvPicPr>
          <p:nvPr/>
        </p:nvPicPr>
        <p:blipFill>
          <a:blip r:embed="rId2"/>
          <a:stretch>
            <a:fillRect/>
          </a:stretch>
        </p:blipFill>
        <p:spPr>
          <a:xfrm>
            <a:off x="5441315" y="1367790"/>
            <a:ext cx="2986405" cy="2239645"/>
          </a:xfrm>
          <a:prstGeom prst="rect">
            <a:avLst/>
          </a:prstGeom>
          <a:noFill/>
          <a:ln w="9525">
            <a:noFill/>
          </a:ln>
        </p:spPr>
      </p:pic>
      <p:sp>
        <p:nvSpPr>
          <p:cNvPr id="24584" name="矩形 377860"/>
          <p:cNvSpPr>
            <a:spLocks noRot="1"/>
          </p:cNvSpPr>
          <p:nvPr/>
        </p:nvSpPr>
        <p:spPr>
          <a:xfrm>
            <a:off x="4965065" y="3965258"/>
            <a:ext cx="3689350" cy="2014537"/>
          </a:xfrm>
          <a:prstGeom prst="rect">
            <a:avLst/>
          </a:prstGeom>
          <a:solidFill>
            <a:srgbClr val="FFFF99"/>
          </a:solidFill>
          <a:ln w="9525">
            <a:noFill/>
          </a:ln>
        </p:spPr>
        <p:txBody>
          <a:bodyPr anchor="t"/>
          <a:p>
            <a:pPr>
              <a:lnSpc>
                <a:spcPct val="125000"/>
              </a:lnSpc>
            </a:pPr>
            <a:r>
              <a:rPr lang="en-US" altLang="zh-CN" sz="2400" b="1" dirty="0">
                <a:solidFill>
                  <a:srgbClr val="0000FF"/>
                </a:solidFill>
                <a:latin typeface="楷体" panose="02010609060101010101" charset="-122"/>
                <a:ea typeface="楷体" panose="02010609060101010101" charset="-122"/>
              </a:rPr>
              <a:t> </a:t>
            </a:r>
            <a:r>
              <a:rPr lang="en-US" altLang="zh-CN" sz="2000" b="1" dirty="0">
                <a:solidFill>
                  <a:srgbClr val="0000FF"/>
                </a:solidFill>
                <a:latin typeface="楷体" panose="02010609060101010101" charset="-122"/>
                <a:ea typeface="楷体" panose="02010609060101010101" charset="-122"/>
              </a:rPr>
              <a:t> </a:t>
            </a:r>
            <a:r>
              <a:rPr lang="zh-CN" altLang="en-US" sz="2000" b="1" dirty="0">
                <a:solidFill>
                  <a:srgbClr val="0000FF"/>
                </a:solidFill>
                <a:latin typeface="楷体" panose="02010609060101010101" charset="-122"/>
                <a:ea typeface="楷体" panose="02010609060101010101" charset="-122"/>
              </a:rPr>
              <a:t>通过改革</a:t>
            </a:r>
            <a:r>
              <a:rPr lang="zh-CN" altLang="en-US" sz="2000" b="1" dirty="0">
                <a:solidFill>
                  <a:srgbClr val="FF0000"/>
                </a:solidFill>
                <a:latin typeface="幼圆" pitchFamily="49" charset="-122"/>
                <a:ea typeface="幼圆" pitchFamily="49" charset="-122"/>
              </a:rPr>
              <a:t>从根本上改变束缚我国生产力发展的经济体制</a:t>
            </a:r>
            <a:r>
              <a:rPr lang="zh-CN" altLang="en-US" sz="2000" b="1" dirty="0">
                <a:solidFill>
                  <a:srgbClr val="0000FF"/>
                </a:solidFill>
                <a:latin typeface="楷体" panose="02010609060101010101" charset="-122"/>
                <a:ea typeface="楷体" panose="02010609060101010101" charset="-122"/>
              </a:rPr>
              <a:t>，促进生产力的发展，从而解决社会主义社会发展动力问题。</a:t>
            </a:r>
            <a:endParaRPr lang="zh-CN" altLang="en-US" sz="2000" b="1" dirty="0">
              <a:solidFill>
                <a:srgbClr val="0000FF"/>
              </a:solidFill>
              <a:latin typeface="楷体" panose="02010609060101010101" charset="-122"/>
              <a:ea typeface="楷体" panose="02010609060101010101" charset="-122"/>
            </a:endParaRPr>
          </a:p>
        </p:txBody>
      </p:sp>
      <p:pic>
        <p:nvPicPr>
          <p:cNvPr id="24585" name="图片 4"/>
          <p:cNvPicPr>
            <a:picLocks noChangeAspect="1"/>
          </p:cNvPicPr>
          <p:nvPr/>
        </p:nvPicPr>
        <p:blipFill>
          <a:blip r:embed="rId3"/>
          <a:stretch>
            <a:fillRect/>
          </a:stretch>
        </p:blipFill>
        <p:spPr>
          <a:xfrm>
            <a:off x="715645" y="3724275"/>
            <a:ext cx="3743325" cy="2496820"/>
          </a:xfrm>
          <a:prstGeom prst="rect">
            <a:avLst/>
          </a:prstGeom>
          <a:noFill/>
          <a:ln w="9525">
            <a:noFill/>
          </a:ln>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2081"/>
          <p:cNvSpPr txBox="1"/>
          <p:nvPr/>
        </p:nvSpPr>
        <p:spPr>
          <a:xfrm>
            <a:off x="386080" y="1308100"/>
            <a:ext cx="5441950" cy="553085"/>
          </a:xfrm>
          <a:prstGeom prst="rect">
            <a:avLst/>
          </a:prstGeom>
          <a:noFill/>
          <a:ln w="9525">
            <a:noFill/>
          </a:ln>
        </p:spPr>
        <p:txBody>
          <a:bodyPr wrap="square" anchor="t">
            <a:spAutoFit/>
          </a:bodyPr>
          <a:p>
            <a:pPr fontAlgn="base">
              <a:lnSpc>
                <a:spcPct val="125000"/>
              </a:lnSpc>
            </a:pPr>
            <a:r>
              <a:rPr lang="zh-CN" altLang="en-US" sz="2400" b="1" strike="noStrike" noProof="1">
                <a:solidFill>
                  <a:srgbClr val="FF0000"/>
                </a:solidFill>
                <a:latin typeface="微软雅黑" panose="020B0503020204020204" charset="-122"/>
                <a:ea typeface="微软雅黑" panose="020B0503020204020204" charset="-122"/>
                <a:cs typeface="+mn-cs"/>
              </a:rPr>
              <a:t>改革是一项崭新的事业，是一个大试验</a:t>
            </a:r>
            <a:endParaRPr lang="zh-CN" altLang="en-US" sz="2400" b="1" strike="noStrike" noProof="1">
              <a:solidFill>
                <a:srgbClr val="FF0000"/>
              </a:solidFill>
              <a:latin typeface="微软雅黑" panose="020B0503020204020204" charset="-122"/>
              <a:ea typeface="微软雅黑" panose="020B0503020204020204" charset="-122"/>
              <a:cs typeface="+mn-cs"/>
            </a:endParaRPr>
          </a:p>
        </p:txBody>
      </p:sp>
      <p:sp>
        <p:nvSpPr>
          <p:cNvPr id="25606" name="标题 417795"/>
          <p:cNvSpPr>
            <a:spLocks noGrp="1"/>
          </p:cNvSpPr>
          <p:nvPr>
            <p:ph type="title"/>
          </p:nvPr>
        </p:nvSpPr>
        <p:spPr>
          <a:xfrm>
            <a:off x="894715" y="2168525"/>
            <a:ext cx="3024188" cy="431800"/>
          </a:xfrm>
          <a:solidFill>
            <a:srgbClr val="99FFCC"/>
          </a:solidFill>
        </p:spPr>
        <p:txBody>
          <a:bodyPr wrap="square" lIns="91440" tIns="45720" rIns="91440" bIns="45720" anchor="ctr"/>
          <a:p>
            <a:pPr>
              <a:lnSpc>
                <a:spcPct val="125000"/>
              </a:lnSpc>
            </a:pPr>
            <a:r>
              <a:rPr lang="zh-CN" altLang="en-US" sz="2400" b="1" dirty="0">
                <a:solidFill>
                  <a:srgbClr val="FF0000"/>
                </a:solidFill>
                <a:latin typeface="幼圆" pitchFamily="49" charset="-122"/>
                <a:ea typeface="幼圆" pitchFamily="49" charset="-122"/>
              </a:rPr>
              <a:t>胆子要大，步子要稳</a:t>
            </a:r>
            <a:endParaRPr lang="zh-CN" altLang="en-US" sz="2400" b="1" dirty="0">
              <a:solidFill>
                <a:srgbClr val="FF0000"/>
              </a:solidFill>
              <a:latin typeface="幼圆" pitchFamily="49" charset="-122"/>
              <a:ea typeface="幼圆" pitchFamily="49" charset="-122"/>
            </a:endParaRPr>
          </a:p>
        </p:txBody>
      </p:sp>
      <p:sp>
        <p:nvSpPr>
          <p:cNvPr id="25607" name="标题 417795"/>
          <p:cNvSpPr>
            <a:spLocks noGrp="1"/>
          </p:cNvSpPr>
          <p:nvPr/>
        </p:nvSpPr>
        <p:spPr>
          <a:xfrm>
            <a:off x="894715" y="2904808"/>
            <a:ext cx="3024188" cy="431800"/>
          </a:xfrm>
          <a:prstGeom prst="rect">
            <a:avLst/>
          </a:prstGeom>
          <a:solidFill>
            <a:srgbClr val="99FFCC"/>
          </a:solidFill>
          <a:ln w="9525">
            <a:noFill/>
          </a:ln>
        </p:spPr>
        <p:txBody>
          <a:bodyPr wrap="square" lIns="91440" tIns="45720" rIns="91440" bIns="45720" anchor="ctr"/>
          <a:p>
            <a:pPr algn="ctr">
              <a:lnSpc>
                <a:spcPct val="125000"/>
              </a:lnSpc>
            </a:pPr>
            <a:r>
              <a:rPr lang="en-US" altLang="zh-CN" sz="2400" b="1" dirty="0">
                <a:solidFill>
                  <a:srgbClr val="FF0000"/>
                </a:solidFill>
                <a:latin typeface="幼圆" pitchFamily="49" charset="-122"/>
                <a:ea typeface="幼圆" pitchFamily="49" charset="-122"/>
              </a:rPr>
              <a:t>“</a:t>
            </a:r>
            <a:r>
              <a:rPr lang="zh-CN" altLang="en-US" sz="2400" b="1" dirty="0">
                <a:solidFill>
                  <a:srgbClr val="FF0000"/>
                </a:solidFill>
                <a:latin typeface="幼圆" pitchFamily="49" charset="-122"/>
                <a:ea typeface="幼圆" pitchFamily="49" charset="-122"/>
              </a:rPr>
              <a:t>三个有利于</a:t>
            </a:r>
            <a:r>
              <a:rPr lang="en-US" altLang="zh-CN" sz="2400" b="1" dirty="0">
                <a:solidFill>
                  <a:srgbClr val="FF0000"/>
                </a:solidFill>
                <a:latin typeface="幼圆" pitchFamily="49" charset="-122"/>
                <a:ea typeface="幼圆" pitchFamily="49" charset="-122"/>
              </a:rPr>
              <a:t>”</a:t>
            </a:r>
            <a:r>
              <a:rPr lang="zh-CN" altLang="en-US" sz="2400" b="1" dirty="0">
                <a:solidFill>
                  <a:srgbClr val="FF0000"/>
                </a:solidFill>
                <a:latin typeface="幼圆" pitchFamily="49" charset="-122"/>
                <a:ea typeface="幼圆" pitchFamily="49" charset="-122"/>
              </a:rPr>
              <a:t>标准</a:t>
            </a:r>
            <a:endParaRPr lang="zh-CN" altLang="en-US" sz="2400" b="1" dirty="0">
              <a:solidFill>
                <a:srgbClr val="FF0000"/>
              </a:solidFill>
              <a:latin typeface="幼圆" pitchFamily="49" charset="-122"/>
              <a:ea typeface="幼圆" pitchFamily="49" charset="-122"/>
            </a:endParaRPr>
          </a:p>
        </p:txBody>
      </p:sp>
      <p:pic>
        <p:nvPicPr>
          <p:cNvPr id="25609" name="图片 9"/>
          <p:cNvPicPr>
            <a:picLocks noChangeAspect="1"/>
          </p:cNvPicPr>
          <p:nvPr/>
        </p:nvPicPr>
        <p:blipFill>
          <a:blip r:embed="rId1"/>
          <a:stretch>
            <a:fillRect/>
          </a:stretch>
        </p:blipFill>
        <p:spPr>
          <a:xfrm>
            <a:off x="484505" y="3990340"/>
            <a:ext cx="3352165" cy="2223770"/>
          </a:xfrm>
          <a:prstGeom prst="rect">
            <a:avLst/>
          </a:prstGeom>
          <a:noFill/>
          <a:ln w="9525">
            <a:noFill/>
          </a:ln>
        </p:spPr>
      </p:pic>
      <p:pic>
        <p:nvPicPr>
          <p:cNvPr id="26635" name="图片 4"/>
          <p:cNvPicPr>
            <a:picLocks noChangeAspect="1"/>
          </p:cNvPicPr>
          <p:nvPr/>
        </p:nvPicPr>
        <p:blipFill>
          <a:blip r:embed="rId2"/>
          <a:stretch>
            <a:fillRect/>
          </a:stretch>
        </p:blipFill>
        <p:spPr>
          <a:xfrm>
            <a:off x="4578350" y="1972945"/>
            <a:ext cx="3227705" cy="243649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9" name="文本框 2081"/>
          <p:cNvSpPr txBox="1"/>
          <p:nvPr/>
        </p:nvSpPr>
        <p:spPr>
          <a:xfrm>
            <a:off x="477520" y="1346200"/>
            <a:ext cx="3815080" cy="497205"/>
          </a:xfrm>
          <a:prstGeom prst="rect">
            <a:avLst/>
          </a:prstGeom>
          <a:noFill/>
          <a:ln w="9525">
            <a:noFill/>
          </a:ln>
        </p:spPr>
        <p:txBody>
          <a:bodyPr wrap="square" anchor="t">
            <a:spAutoFit/>
          </a:bodyPr>
          <a:p>
            <a:pPr>
              <a:lnSpc>
                <a:spcPct val="110000"/>
              </a:lnSpc>
              <a:buClr>
                <a:schemeClr val="bg1"/>
              </a:buClr>
            </a:pPr>
            <a:r>
              <a:rPr lang="zh-CN" altLang="en-US" sz="2400" b="1" dirty="0">
                <a:solidFill>
                  <a:srgbClr val="FF0000"/>
                </a:solidFill>
                <a:latin typeface="微软雅黑" panose="020B0503020204020204" charset="-122"/>
                <a:ea typeface="微软雅黑" panose="020B0503020204020204" charset="-122"/>
                <a:sym typeface="宋体" panose="02010600030101010101" pitchFamily="2" charset="-122"/>
              </a:rPr>
              <a:t>对外开放是一项基本国策</a:t>
            </a:r>
            <a:endParaRPr lang="zh-CN" altLang="en-US" sz="2400" b="1" dirty="0">
              <a:solidFill>
                <a:srgbClr val="FF0000"/>
              </a:solidFill>
              <a:latin typeface="微软雅黑" panose="020B0503020204020204" charset="-122"/>
              <a:ea typeface="微软雅黑" panose="020B0503020204020204" charset="-122"/>
              <a:sym typeface="宋体" panose="02010600030101010101" pitchFamily="2" charset="-122"/>
            </a:endParaRPr>
          </a:p>
        </p:txBody>
      </p:sp>
      <p:grpSp>
        <p:nvGrpSpPr>
          <p:cNvPr id="77838" name="组合 2079"/>
          <p:cNvGrpSpPr/>
          <p:nvPr/>
        </p:nvGrpSpPr>
        <p:grpSpPr>
          <a:xfrm>
            <a:off x="513079" y="3565522"/>
            <a:ext cx="4051935" cy="492202"/>
            <a:chOff x="0" y="0"/>
            <a:chExt cx="3696" cy="387"/>
          </a:xfrm>
          <a:solidFill>
            <a:srgbClr val="FFFF00"/>
          </a:solidFill>
        </p:grpSpPr>
        <p:sp>
          <p:nvSpPr>
            <p:cNvPr id="4"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fontAlgn="base"/>
              <a:endParaRPr lang="zh-CN" altLang="en-US" strike="noStrike" noProof="1" dirty="0">
                <a:latin typeface="Arial" panose="020B0604020202020204" pitchFamily="34" charset="0"/>
                <a:ea typeface="宋体" panose="02010600030101010101" pitchFamily="2" charset="-122"/>
              </a:endParaRPr>
            </a:p>
          </p:txBody>
        </p:sp>
        <p:sp>
          <p:nvSpPr>
            <p:cNvPr id="77840" name="文本框 2081"/>
            <p:cNvSpPr txBox="1"/>
            <p:nvPr/>
          </p:nvSpPr>
          <p:spPr>
            <a:xfrm>
              <a:off x="92" y="13"/>
              <a:ext cx="3514" cy="374"/>
            </a:xfrm>
            <a:prstGeom prst="rect">
              <a:avLst/>
            </a:prstGeom>
            <a:grpFill/>
            <a:ln w="9525">
              <a:noFill/>
            </a:ln>
          </p:spPr>
          <p:txBody>
            <a:bodyPr wrap="square" anchor="t">
              <a:spAutoFit/>
            </a:bodyPr>
            <a:p>
              <a:pPr fontAlgn="base">
                <a:lnSpc>
                  <a:spcPct val="125000"/>
                </a:lnSpc>
              </a:pPr>
              <a:r>
                <a:rPr lang="en-US" altLang="zh-CN" sz="2000" b="1" strike="noStrike" noProof="1">
                  <a:solidFill>
                    <a:srgbClr val="0000FF"/>
                  </a:solidFill>
                  <a:latin typeface="楷体" panose="02010609060101010101" charset="-122"/>
                  <a:ea typeface="楷体" panose="02010609060101010101" charset="-122"/>
                  <a:cs typeface="+mn-cs"/>
                </a:rPr>
                <a:t> - </a:t>
              </a:r>
              <a:r>
                <a:rPr lang="zh-CN" altLang="en-US" sz="2000" b="1" strike="noStrike" noProof="1">
                  <a:solidFill>
                    <a:srgbClr val="0000FF"/>
                  </a:solidFill>
                  <a:latin typeface="楷体" panose="02010609060101010101" charset="-122"/>
                  <a:ea typeface="楷体" panose="02010609060101010101" charset="-122"/>
                  <a:cs typeface="+mn-cs"/>
                </a:rPr>
                <a:t>对外开放的全方位、宽领域</a:t>
              </a:r>
              <a:endParaRPr lang="zh-CN" altLang="en-US" sz="2000" b="1" strike="noStrike" noProof="1">
                <a:solidFill>
                  <a:srgbClr val="0000FF"/>
                </a:solidFill>
                <a:latin typeface="楷体" panose="02010609060101010101" charset="-122"/>
                <a:ea typeface="楷体" panose="02010609060101010101" charset="-122"/>
                <a:cs typeface="+mn-cs"/>
              </a:endParaRPr>
            </a:p>
          </p:txBody>
        </p:sp>
      </p:grpSp>
      <p:grpSp>
        <p:nvGrpSpPr>
          <p:cNvPr id="5" name="组合 2079"/>
          <p:cNvGrpSpPr/>
          <p:nvPr/>
        </p:nvGrpSpPr>
        <p:grpSpPr>
          <a:xfrm>
            <a:off x="514350" y="4250055"/>
            <a:ext cx="4051935" cy="888930"/>
            <a:chOff x="0" y="0"/>
            <a:chExt cx="3696" cy="393"/>
          </a:xfrm>
          <a:solidFill>
            <a:srgbClr val="FFFF00"/>
          </a:solidFill>
        </p:grpSpPr>
        <p:sp>
          <p:nvSpPr>
            <p:cNvPr id="6"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fontAlgn="base"/>
              <a:endParaRPr lang="zh-CN" altLang="en-US" strike="noStrike" noProof="1" dirty="0">
                <a:latin typeface="Arial" panose="020B0604020202020204" pitchFamily="34" charset="0"/>
                <a:ea typeface="宋体" panose="02010600030101010101" pitchFamily="2" charset="-122"/>
              </a:endParaRPr>
            </a:p>
          </p:txBody>
        </p:sp>
        <p:sp>
          <p:nvSpPr>
            <p:cNvPr id="7" name="文本框 2081"/>
            <p:cNvSpPr txBox="1"/>
            <p:nvPr/>
          </p:nvSpPr>
          <p:spPr>
            <a:xfrm>
              <a:off x="92" y="13"/>
              <a:ext cx="3514" cy="380"/>
            </a:xfrm>
            <a:prstGeom prst="rect">
              <a:avLst/>
            </a:prstGeom>
            <a:grpFill/>
            <a:ln w="9525">
              <a:noFill/>
            </a:ln>
          </p:spPr>
          <p:txBody>
            <a:bodyPr wrap="square" anchor="t">
              <a:spAutoFit/>
            </a:bodyPr>
            <a:p>
              <a:pPr fontAlgn="base">
                <a:lnSpc>
                  <a:spcPct val="125000"/>
                </a:lnSpc>
              </a:pPr>
              <a:r>
                <a:rPr lang="en-US" altLang="zh-CN" sz="2000" b="1" strike="noStrike" noProof="1">
                  <a:solidFill>
                    <a:srgbClr val="0000FF"/>
                  </a:solidFill>
                  <a:latin typeface="楷体" panose="02010609060101010101" charset="-122"/>
                  <a:ea typeface="楷体" panose="02010609060101010101" charset="-122"/>
                  <a:cs typeface="+mn-cs"/>
                </a:rPr>
                <a:t> - </a:t>
              </a:r>
              <a:r>
                <a:rPr lang="zh-CN" altLang="en-US" sz="2000" b="1" strike="noStrike" noProof="1">
                  <a:solidFill>
                    <a:srgbClr val="0000FF"/>
                  </a:solidFill>
                  <a:latin typeface="楷体" panose="02010609060101010101" charset="-122"/>
                  <a:ea typeface="楷体" panose="02010609060101010101" charset="-122"/>
                  <a:cs typeface="+mn-cs"/>
                </a:rPr>
                <a:t>正确对待资本主义社会创造的现代文明成果</a:t>
              </a:r>
              <a:endParaRPr lang="zh-CN" altLang="en-US" sz="2000" b="1" strike="noStrike" noProof="1">
                <a:solidFill>
                  <a:srgbClr val="0000FF"/>
                </a:solidFill>
                <a:latin typeface="楷体" panose="02010609060101010101" charset="-122"/>
                <a:ea typeface="楷体" panose="02010609060101010101" charset="-122"/>
                <a:cs typeface="+mn-cs"/>
              </a:endParaRPr>
            </a:p>
          </p:txBody>
        </p:sp>
      </p:grpSp>
      <p:grpSp>
        <p:nvGrpSpPr>
          <p:cNvPr id="8" name="组合 2079"/>
          <p:cNvGrpSpPr/>
          <p:nvPr/>
        </p:nvGrpSpPr>
        <p:grpSpPr>
          <a:xfrm>
            <a:off x="477520" y="5424805"/>
            <a:ext cx="4587875" cy="888929"/>
            <a:chOff x="0" y="0"/>
            <a:chExt cx="3696" cy="393"/>
          </a:xfrm>
          <a:solidFill>
            <a:srgbClr val="FFFF00"/>
          </a:solidFill>
        </p:grpSpPr>
        <p:sp>
          <p:nvSpPr>
            <p:cNvPr id="9"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fontAlgn="base"/>
              <a:endParaRPr lang="zh-CN" altLang="en-US" strike="noStrike" noProof="1" dirty="0">
                <a:latin typeface="Arial" panose="020B0604020202020204" pitchFamily="34" charset="0"/>
                <a:ea typeface="宋体" panose="02010600030101010101" pitchFamily="2" charset="-122"/>
              </a:endParaRPr>
            </a:p>
          </p:txBody>
        </p:sp>
        <p:sp>
          <p:nvSpPr>
            <p:cNvPr id="10" name="文本框 2081"/>
            <p:cNvSpPr txBox="1"/>
            <p:nvPr/>
          </p:nvSpPr>
          <p:spPr>
            <a:xfrm>
              <a:off x="92" y="13"/>
              <a:ext cx="3514" cy="380"/>
            </a:xfrm>
            <a:prstGeom prst="rect">
              <a:avLst/>
            </a:prstGeom>
            <a:grpFill/>
            <a:ln w="9525">
              <a:noFill/>
            </a:ln>
          </p:spPr>
          <p:txBody>
            <a:bodyPr wrap="square" anchor="t">
              <a:spAutoFit/>
            </a:bodyPr>
            <a:p>
              <a:pPr fontAlgn="base">
                <a:lnSpc>
                  <a:spcPct val="125000"/>
                </a:lnSpc>
              </a:pPr>
              <a:r>
                <a:rPr lang="en-US" altLang="zh-CN" sz="2000" b="1" strike="noStrike" noProof="1">
                  <a:solidFill>
                    <a:srgbClr val="0000FF"/>
                  </a:solidFill>
                  <a:latin typeface="楷体" panose="02010609060101010101" charset="-122"/>
                  <a:ea typeface="楷体" panose="02010609060101010101" charset="-122"/>
                  <a:cs typeface="+mn-cs"/>
                </a:rPr>
                <a:t> - </a:t>
              </a:r>
              <a:r>
                <a:rPr lang="zh-CN" altLang="en-US" sz="2000" b="1" strike="noStrike" noProof="1">
                  <a:solidFill>
                    <a:srgbClr val="0000FF"/>
                  </a:solidFill>
                  <a:latin typeface="楷体" panose="02010609060101010101" charset="-122"/>
                  <a:ea typeface="楷体" panose="02010609060101010101" charset="-122"/>
                  <a:cs typeface="+mn-cs"/>
                </a:rPr>
                <a:t>高度珍惜并坚决维护中国人民经过长期奋斗得来的独立自主权利</a:t>
              </a:r>
              <a:endParaRPr lang="zh-CN" altLang="en-US" sz="2000" b="1" strike="noStrike" noProof="1">
                <a:solidFill>
                  <a:srgbClr val="0000FF"/>
                </a:solidFill>
                <a:latin typeface="楷体" panose="02010609060101010101" charset="-122"/>
                <a:ea typeface="楷体" panose="02010609060101010101" charset="-122"/>
                <a:cs typeface="+mn-cs"/>
              </a:endParaRPr>
            </a:p>
          </p:txBody>
        </p:sp>
      </p:grpSp>
      <p:grpSp>
        <p:nvGrpSpPr>
          <p:cNvPr id="11" name="组合 2079"/>
          <p:cNvGrpSpPr/>
          <p:nvPr/>
        </p:nvGrpSpPr>
        <p:grpSpPr>
          <a:xfrm>
            <a:off x="490854" y="2184397"/>
            <a:ext cx="4051935" cy="492202"/>
            <a:chOff x="0" y="0"/>
            <a:chExt cx="3696" cy="387"/>
          </a:xfrm>
          <a:solidFill>
            <a:srgbClr val="FFFF00"/>
          </a:solidFill>
        </p:grpSpPr>
        <p:sp>
          <p:nvSpPr>
            <p:cNvPr id="12"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fontAlgn="base"/>
              <a:endParaRPr lang="zh-CN" altLang="en-US" strike="noStrike" noProof="1" dirty="0">
                <a:latin typeface="Arial" panose="020B0604020202020204" pitchFamily="34" charset="0"/>
                <a:ea typeface="宋体" panose="02010600030101010101" pitchFamily="2" charset="-122"/>
              </a:endParaRPr>
            </a:p>
          </p:txBody>
        </p:sp>
        <p:sp>
          <p:nvSpPr>
            <p:cNvPr id="13" name="文本框 2081"/>
            <p:cNvSpPr txBox="1"/>
            <p:nvPr/>
          </p:nvSpPr>
          <p:spPr>
            <a:xfrm>
              <a:off x="92" y="13"/>
              <a:ext cx="3514" cy="374"/>
            </a:xfrm>
            <a:prstGeom prst="rect">
              <a:avLst/>
            </a:prstGeom>
            <a:grpFill/>
            <a:ln w="9525">
              <a:noFill/>
            </a:ln>
          </p:spPr>
          <p:txBody>
            <a:bodyPr wrap="square" anchor="t">
              <a:spAutoFit/>
            </a:bodyPr>
            <a:p>
              <a:pPr fontAlgn="base">
                <a:lnSpc>
                  <a:spcPct val="125000"/>
                </a:lnSpc>
              </a:pPr>
              <a:r>
                <a:rPr lang="en-US" altLang="zh-CN" sz="2000" b="1" strike="noStrike" noProof="1">
                  <a:solidFill>
                    <a:srgbClr val="0000FF"/>
                  </a:solidFill>
                  <a:latin typeface="楷体" panose="02010609060101010101" charset="-122"/>
                  <a:ea typeface="楷体" panose="02010609060101010101" charset="-122"/>
                  <a:cs typeface="+mn-cs"/>
                </a:rPr>
                <a:t> - </a:t>
              </a:r>
              <a:r>
                <a:rPr lang="zh-CN" altLang="en-US" sz="2000" b="1" strike="noStrike" noProof="1">
                  <a:solidFill>
                    <a:srgbClr val="0000FF"/>
                  </a:solidFill>
                  <a:latin typeface="楷体" panose="02010609060101010101" charset="-122"/>
                  <a:ea typeface="楷体" panose="02010609060101010101" charset="-122"/>
                  <a:cs typeface="+mn-cs"/>
                </a:rPr>
                <a:t>当今世界是一个开放的世界</a:t>
              </a:r>
              <a:endParaRPr lang="zh-CN" altLang="en-US" sz="2000" b="1" strike="noStrike" noProof="1">
                <a:solidFill>
                  <a:srgbClr val="0000FF"/>
                </a:solidFill>
                <a:latin typeface="楷体" panose="02010609060101010101" charset="-122"/>
                <a:ea typeface="楷体" panose="02010609060101010101" charset="-122"/>
                <a:cs typeface="+mn-cs"/>
              </a:endParaRPr>
            </a:p>
          </p:txBody>
        </p:sp>
      </p:grpSp>
      <p:grpSp>
        <p:nvGrpSpPr>
          <p:cNvPr id="14" name="组合 2079"/>
          <p:cNvGrpSpPr/>
          <p:nvPr/>
        </p:nvGrpSpPr>
        <p:grpSpPr>
          <a:xfrm>
            <a:off x="514350" y="2896870"/>
            <a:ext cx="4051935" cy="492202"/>
            <a:chOff x="0" y="0"/>
            <a:chExt cx="3696" cy="387"/>
          </a:xfrm>
          <a:solidFill>
            <a:srgbClr val="FFFF00"/>
          </a:solidFill>
        </p:grpSpPr>
        <p:sp>
          <p:nvSpPr>
            <p:cNvPr id="15" name="圆角矩形 2080"/>
            <p:cNvSpPr/>
            <p:nvPr/>
          </p:nvSpPr>
          <p:spPr>
            <a:xfrm>
              <a:off x="0" y="0"/>
              <a:ext cx="3696" cy="384"/>
            </a:xfrm>
            <a:prstGeom prst="roundRect">
              <a:avLst>
                <a:gd name="adj" fmla="val 11921"/>
              </a:avLst>
            </a:prstGeom>
            <a:grpFill/>
            <a:ln w="25400" cap="flat" cmpd="sng">
              <a:solidFill>
                <a:srgbClr val="FEFEFE"/>
              </a:solidFill>
              <a:prstDash val="solid"/>
              <a:round/>
              <a:headEnd type="none" w="med" len="med"/>
              <a:tailEnd type="none" w="med" len="med"/>
            </a:ln>
            <a:effectLst>
              <a:outerShdw dist="53882" dir="2699999" algn="ctr" rotWithShape="0">
                <a:srgbClr val="000000">
                  <a:alpha val="50000"/>
                </a:srgbClr>
              </a:outerShdw>
            </a:effectLst>
          </p:spPr>
          <p:txBody>
            <a:bodyPr anchor="t"/>
            <a:p>
              <a:pPr fontAlgn="base"/>
              <a:endParaRPr lang="zh-CN" altLang="en-US" strike="noStrike" noProof="1" dirty="0">
                <a:latin typeface="Arial" panose="020B0604020202020204" pitchFamily="34" charset="0"/>
                <a:ea typeface="宋体" panose="02010600030101010101" pitchFamily="2" charset="-122"/>
              </a:endParaRPr>
            </a:p>
          </p:txBody>
        </p:sp>
        <p:sp>
          <p:nvSpPr>
            <p:cNvPr id="16" name="文本框 2081"/>
            <p:cNvSpPr txBox="1"/>
            <p:nvPr/>
          </p:nvSpPr>
          <p:spPr>
            <a:xfrm>
              <a:off x="92" y="13"/>
              <a:ext cx="3514" cy="374"/>
            </a:xfrm>
            <a:prstGeom prst="rect">
              <a:avLst/>
            </a:prstGeom>
            <a:grpFill/>
            <a:ln w="9525">
              <a:noFill/>
            </a:ln>
          </p:spPr>
          <p:txBody>
            <a:bodyPr wrap="square" anchor="t">
              <a:spAutoFit/>
            </a:bodyPr>
            <a:p>
              <a:pPr fontAlgn="base">
                <a:lnSpc>
                  <a:spcPct val="125000"/>
                </a:lnSpc>
              </a:pPr>
              <a:r>
                <a:rPr lang="en-US" altLang="zh-CN" sz="2000" b="1" strike="noStrike" noProof="1">
                  <a:solidFill>
                    <a:srgbClr val="0000FF"/>
                  </a:solidFill>
                  <a:latin typeface="楷体" panose="02010609060101010101" charset="-122"/>
                  <a:ea typeface="楷体" panose="02010609060101010101" charset="-122"/>
                  <a:cs typeface="+mn-cs"/>
                </a:rPr>
                <a:t> - </a:t>
              </a:r>
              <a:r>
                <a:rPr lang="zh-CN" altLang="en-US" sz="2000" b="1" strike="noStrike" noProof="1">
                  <a:solidFill>
                    <a:srgbClr val="0000FF"/>
                  </a:solidFill>
                  <a:latin typeface="楷体" panose="02010609060101010101" charset="-122"/>
                  <a:ea typeface="楷体" panose="02010609060101010101" charset="-122"/>
                  <a:cs typeface="+mn-cs"/>
                </a:rPr>
                <a:t>中国的发展离不开世界</a:t>
              </a:r>
              <a:endParaRPr lang="zh-CN" altLang="en-US" sz="2000" b="1" strike="noStrike" noProof="1">
                <a:solidFill>
                  <a:srgbClr val="0000FF"/>
                </a:solidFill>
                <a:latin typeface="楷体" panose="02010609060101010101" charset="-122"/>
                <a:ea typeface="楷体" panose="02010609060101010101" charset="-122"/>
                <a:cs typeface="+mn-cs"/>
              </a:endParaRPr>
            </a:p>
          </p:txBody>
        </p:sp>
      </p:grpSp>
      <p:sp>
        <p:nvSpPr>
          <p:cNvPr id="31758" name="圆角矩形标注 5"/>
          <p:cNvSpPr/>
          <p:nvPr/>
        </p:nvSpPr>
        <p:spPr>
          <a:xfrm>
            <a:off x="4740910" y="1652270"/>
            <a:ext cx="3656013" cy="2627313"/>
          </a:xfrm>
          <a:prstGeom prst="wedgeRoundRectCallout">
            <a:avLst>
              <a:gd name="adj1" fmla="val 17458"/>
              <a:gd name="adj2" fmla="val -55898"/>
              <a:gd name="adj3" fmla="val 16667"/>
            </a:avLst>
          </a:prstGeom>
          <a:blipFill rotWithShape="1">
            <a:blip r:embed="rId1"/>
          </a:blipFill>
          <a:ln w="76200" cap="flat" cmpd="sng">
            <a:noFill/>
            <a:prstDash val="solid"/>
            <a:round/>
            <a:headEnd type="none" w="med" len="med"/>
            <a:tailEnd type="none" w="med" len="med"/>
          </a:ln>
        </p:spPr>
        <p:txBody>
          <a:bodyPr anchor="t"/>
          <a:p>
            <a:pPr>
              <a:lnSpc>
                <a:spcPct val="125000"/>
              </a:lnSpc>
            </a:pPr>
            <a:r>
              <a:rPr lang="en-US" altLang="zh-CN" sz="2000" dirty="0">
                <a:solidFill>
                  <a:srgbClr val="960000"/>
                </a:solidFill>
                <a:latin typeface="Times New Roman" panose="02020603050405020304" charset="0"/>
                <a:ea typeface="华文新魏" pitchFamily="2" charset="-122"/>
              </a:rPr>
              <a:t>  </a:t>
            </a:r>
            <a:r>
              <a:rPr lang="en-US" altLang="zh-CN" sz="2000" dirty="0">
                <a:solidFill>
                  <a:srgbClr val="960000"/>
                </a:solidFill>
                <a:latin typeface="楷体" panose="02010609060101010101" charset="-122"/>
                <a:ea typeface="楷体" panose="02010609060101010101" charset="-122"/>
              </a:rPr>
              <a:t> </a:t>
            </a:r>
            <a:r>
              <a:rPr lang="zh-CN" altLang="en-US" sz="2000" b="1" dirty="0">
                <a:solidFill>
                  <a:srgbClr val="960000"/>
                </a:solidFill>
                <a:latin typeface="楷体" panose="02010609060101010101" charset="-122"/>
                <a:ea typeface="楷体" panose="02010609060101010101" charset="-122"/>
              </a:rPr>
              <a:t>对外开放具有重要意义，任何一个国家要发展，孤立起来，闭关自守是不可能的，不加强国际交往，不引进发达国家的先进经验、先进科学技术和资金，是不可能的。</a:t>
            </a:r>
            <a:endParaRPr lang="zh-CN" altLang="en-US" b="1" dirty="0">
              <a:solidFill>
                <a:srgbClr val="0000FF"/>
              </a:solidFill>
              <a:latin typeface="楷体" panose="02010609060101010101" charset="-122"/>
              <a:ea typeface="楷体" panose="02010609060101010101" charset="-122"/>
            </a:endParaRPr>
          </a:p>
        </p:txBody>
      </p:sp>
      <p:pic>
        <p:nvPicPr>
          <p:cNvPr id="31759" name="图片 14"/>
          <p:cNvPicPr>
            <a:picLocks noChangeAspect="1"/>
          </p:cNvPicPr>
          <p:nvPr/>
        </p:nvPicPr>
        <p:blipFill>
          <a:blip r:embed="rId2">
            <a:clrChange>
              <a:clrFrom>
                <a:srgbClr val="FFFFFF"/>
              </a:clrFrom>
              <a:clrTo>
                <a:srgbClr val="FFFFFF">
                  <a:alpha val="0"/>
                </a:srgbClr>
              </a:clrTo>
            </a:clrChange>
          </a:blip>
          <a:stretch>
            <a:fillRect/>
          </a:stretch>
        </p:blipFill>
        <p:spPr>
          <a:xfrm>
            <a:off x="7780973" y="796608"/>
            <a:ext cx="1443037" cy="187642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9085" y="1329055"/>
            <a:ext cx="8545830" cy="3951605"/>
          </a:xfrm>
        </p:spPr>
        <p:txBody>
          <a:bodyPr/>
          <a:p>
            <a:pPr marL="457200" indent="-457200" algn="just">
              <a:lnSpc>
                <a:spcPct val="140000"/>
              </a:lnSpc>
              <a:buClr>
                <a:srgbClr val="FF0000"/>
              </a:buClr>
              <a:buFont typeface="Wingdings" panose="05000000000000000000" charset="0"/>
              <a:buChar char="n"/>
            </a:pPr>
            <a:r>
              <a:rPr lang="zh-CN" altLang="en-US" b="1" dirty="0">
                <a:solidFill>
                  <a:srgbClr val="FF0000"/>
                </a:solidFill>
                <a:latin typeface="黑体" panose="02010609060101010101" pitchFamily="49" charset="-122"/>
                <a:ea typeface="黑体" panose="02010609060101010101" pitchFamily="49" charset="-122"/>
                <a:sym typeface="+mn-ea"/>
              </a:rPr>
              <a:t>改革的影响</a:t>
            </a:r>
            <a:endParaRPr lang="zh-CN" altLang="en-US" b="1" dirty="0">
              <a:solidFill>
                <a:srgbClr val="FF0000"/>
              </a:solidFill>
              <a:latin typeface="黑体" panose="02010609060101010101" pitchFamily="49" charset="-122"/>
              <a:ea typeface="黑体" panose="02010609060101010101" pitchFamily="49" charset="-122"/>
              <a:sym typeface="+mn-ea"/>
            </a:endParaRPr>
          </a:p>
          <a:p>
            <a:pPr marL="0" indent="0" algn="just">
              <a:lnSpc>
                <a:spcPct val="110000"/>
              </a:lnSpc>
              <a:buClr>
                <a:srgbClr val="FF0000"/>
              </a:buClr>
              <a:buNone/>
            </a:pPr>
            <a:r>
              <a:rPr lang="zh-CN" altLang="en-US" sz="2400" b="1" dirty="0">
                <a:solidFill>
                  <a:srgbClr val="0000FF"/>
                </a:solidFill>
                <a:latin typeface="黑体" panose="02010609060101010101" pitchFamily="49" charset="-122"/>
                <a:ea typeface="黑体" panose="02010609060101010101" pitchFamily="49" charset="-122"/>
                <a:sym typeface="+mn-ea"/>
              </a:rPr>
              <a:t>  小岗村的故事</a:t>
            </a:r>
            <a:endParaRPr lang="zh-CN" altLang="en-US" sz="2400" b="1" dirty="0">
              <a:solidFill>
                <a:srgbClr val="0000FF"/>
              </a:solidFill>
              <a:latin typeface="黑体" panose="02010609060101010101" pitchFamily="49" charset="-122"/>
              <a:ea typeface="黑体" panose="02010609060101010101" pitchFamily="49" charset="-122"/>
              <a:sym typeface="+mn-ea"/>
            </a:endParaRPr>
          </a:p>
          <a:p>
            <a:pPr marL="0" indent="0" algn="just">
              <a:lnSpc>
                <a:spcPct val="110000"/>
              </a:lnSpc>
              <a:buClr>
                <a:srgbClr val="FF0000"/>
              </a:buClr>
              <a:buNone/>
            </a:pPr>
            <a:r>
              <a:rPr lang="zh-CN" altLang="en-US" sz="2400" dirty="0">
                <a:solidFill>
                  <a:srgbClr val="0000CC"/>
                </a:solidFill>
                <a:latin typeface="楷体" panose="02010609060101010101" charset="-122"/>
                <a:ea typeface="楷体" panose="02010609060101010101" charset="-122"/>
                <a:sym typeface="+mn-ea"/>
              </a:rPr>
              <a:t>     </a:t>
            </a:r>
            <a:r>
              <a:rPr lang="zh-CN" altLang="en-US" sz="2400" dirty="0">
                <a:latin typeface="楷体" panose="02010609060101010101" charset="-122"/>
                <a:ea typeface="楷体" panose="02010609060101010101" charset="-122"/>
                <a:sym typeface="+mn-ea"/>
              </a:rPr>
              <a:t>1979年10月，小岗村粮食总产量达6.5万公斤，相当于1966年到1970年5年粮食产量的总和；</a:t>
            </a:r>
            <a:endParaRPr lang="zh-CN" altLang="en-US" sz="2400" dirty="0">
              <a:solidFill>
                <a:schemeClr val="tx1"/>
              </a:solidFill>
              <a:latin typeface="楷体" panose="02010609060101010101" charset="-122"/>
              <a:ea typeface="楷体" panose="02010609060101010101" charset="-122"/>
              <a:sym typeface="+mn-ea"/>
            </a:endParaRPr>
          </a:p>
          <a:p>
            <a:pPr marL="0" indent="0">
              <a:lnSpc>
                <a:spcPct val="110000"/>
              </a:lnSpc>
              <a:spcBef>
                <a:spcPct val="0"/>
              </a:spcBef>
              <a:buNone/>
            </a:pPr>
            <a:r>
              <a:rPr lang="en-US" altLang="x-none" sz="2400" dirty="0">
                <a:latin typeface="楷体" panose="02010609060101010101" charset="-122"/>
                <a:ea typeface="楷体" panose="02010609060101010101" charset="-122"/>
                <a:sym typeface="+mn-ea"/>
              </a:rPr>
              <a:t> </a:t>
            </a:r>
            <a:r>
              <a:rPr lang="zh-CN" altLang="en-US" sz="2400" dirty="0">
                <a:latin typeface="楷体" panose="02010609060101010101" charset="-122"/>
                <a:ea typeface="楷体" panose="02010609060101010101" charset="-122"/>
                <a:sym typeface="+mn-ea"/>
              </a:rPr>
              <a:t>   当年收油料1.7万公斤，是过去20年产量的总和。</a:t>
            </a:r>
            <a:endParaRPr lang="zh-CN" altLang="en-US" sz="2400" dirty="0">
              <a:solidFill>
                <a:schemeClr val="tx1"/>
              </a:solidFill>
              <a:latin typeface="楷体" panose="02010609060101010101" charset="-122"/>
              <a:ea typeface="楷体" panose="02010609060101010101" charset="-122"/>
              <a:sym typeface="+mn-ea"/>
            </a:endParaRPr>
          </a:p>
          <a:p>
            <a:pPr marL="0" indent="0" algn="just">
              <a:lnSpc>
                <a:spcPct val="110000"/>
              </a:lnSpc>
              <a:buNone/>
            </a:pPr>
            <a:r>
              <a:rPr lang="en-US" altLang="x-none" sz="2400" dirty="0">
                <a:latin typeface="楷体" panose="02010609060101010101" charset="-122"/>
                <a:ea typeface="楷体" panose="02010609060101010101" charset="-122"/>
                <a:sym typeface="+mn-ea"/>
              </a:rPr>
              <a:t>   </a:t>
            </a:r>
            <a:r>
              <a:rPr lang="zh-CN" altLang="en-US" sz="2400" dirty="0">
                <a:latin typeface="楷体" panose="02010609060101010101" charset="-122"/>
                <a:ea typeface="楷体" panose="02010609060101010101" charset="-122"/>
                <a:sym typeface="+mn-ea"/>
              </a:rPr>
              <a:t> 小岗村偿还了贷款，而且建国后第一次向国家交了公粮。</a:t>
            </a:r>
            <a:endParaRPr lang="zh-CN" altLang="en-US" sz="2400" dirty="0">
              <a:latin typeface="楷体" panose="02010609060101010101" charset="-122"/>
              <a:ea typeface="楷体" panose="02010609060101010101" charset="-122"/>
              <a:sym typeface="+mn-ea"/>
            </a:endParaRPr>
          </a:p>
          <a:p>
            <a:pPr marL="0" indent="0" algn="just">
              <a:lnSpc>
                <a:spcPct val="110000"/>
              </a:lnSpc>
              <a:buNone/>
            </a:pPr>
            <a:r>
              <a:rPr lang="en-US" altLang="x-none" sz="2400" dirty="0">
                <a:latin typeface="楷体" panose="02010609060101010101" charset="-122"/>
                <a:ea typeface="楷体" panose="02010609060101010101" charset="-122"/>
                <a:sym typeface="+mn-ea"/>
              </a:rPr>
              <a:t>   </a:t>
            </a:r>
            <a:r>
              <a:rPr lang="zh-CN" altLang="en-US" sz="2400" dirty="0">
                <a:latin typeface="楷体" panose="02010609060101010101" charset="-122"/>
                <a:ea typeface="楷体" panose="02010609060101010101" charset="-122"/>
                <a:sym typeface="+mn-ea"/>
              </a:rPr>
              <a:t>  1980年，小岗村产粮 6.95万公斤，</a:t>
            </a:r>
            <a:endParaRPr lang="zh-CN" altLang="en-US" sz="2400" dirty="0">
              <a:latin typeface="楷体" panose="02010609060101010101" charset="-122"/>
              <a:ea typeface="楷体" panose="02010609060101010101" charset="-122"/>
              <a:sym typeface="+mn-ea"/>
            </a:endParaRPr>
          </a:p>
          <a:p>
            <a:pPr marL="0" indent="0" algn="just">
              <a:lnSpc>
                <a:spcPct val="110000"/>
              </a:lnSpc>
              <a:buNone/>
            </a:pPr>
            <a:r>
              <a:rPr lang="en-US" altLang="x-none" sz="2400" dirty="0">
                <a:latin typeface="楷体" panose="02010609060101010101" charset="-122"/>
                <a:ea typeface="楷体" panose="02010609060101010101" charset="-122"/>
                <a:sym typeface="+mn-ea"/>
              </a:rPr>
              <a:t>   </a:t>
            </a:r>
            <a:r>
              <a:rPr lang="zh-CN" altLang="en-US" sz="2400" dirty="0">
                <a:latin typeface="楷体" panose="02010609060101010101" charset="-122"/>
                <a:ea typeface="楷体" panose="02010609060101010101" charset="-122"/>
                <a:sym typeface="+mn-ea"/>
              </a:rPr>
              <a:t>  1997年增至38万公斤。</a:t>
            </a:r>
            <a:endParaRPr lang="zh-CN" altLang="en-US" sz="2400" dirty="0">
              <a:latin typeface="楷体" panose="02010609060101010101" charset="-122"/>
              <a:ea typeface="楷体" panose="02010609060101010101" charset="-122"/>
              <a:sym typeface="+mn-ea"/>
            </a:endParaRPr>
          </a:p>
        </p:txBody>
      </p:sp>
    </p:spTree>
    <p:custDataLst>
      <p:tags r:id="rId1"/>
    </p:custDataLst>
  </p:cSld>
  <p:clrMapOvr>
    <a:masterClrMapping/>
  </p:clrMapOvr>
  <p:transition>
    <p:fade/>
  </p:transition>
  <p:timing>
    <p:tnLst>
      <p:par>
        <p:cTn id="1" dur="indefinite" restart="never" nodeType="tmRoot"/>
      </p:par>
    </p:tnLst>
  </p:timing>
</p:sld>
</file>

<file path=ppt/tags/tag1.xml><?xml version="1.0" encoding="utf-8"?>
<p:tagLst xmlns:p="http://schemas.openxmlformats.org/presentationml/2006/main">
  <p:tag name="KSO_WM_SLIDE_MODEL_TYPE" val="timeline"/>
</p:tagLst>
</file>

<file path=ppt/tags/tag2.xml><?xml version="1.0" encoding="utf-8"?>
<p:tagLst xmlns:p="http://schemas.openxmlformats.org/presentationml/2006/main">
  <p:tag name="KSO_WM_SLIDE_MODEL_TYPE" val="timeline"/>
</p:tagLst>
</file>

<file path=ppt/tags/tag3.xml><?xml version="1.0" encoding="utf-8"?>
<p:tagLst xmlns:p="http://schemas.openxmlformats.org/presentationml/2006/main">
  <p:tag name="KSO_WM_SLIDE_MODEL_TYPE" val="timeline"/>
</p:tagLst>
</file>

<file path=ppt/tags/tag4.xml><?xml version="1.0" encoding="utf-8"?>
<p:tagLst xmlns:p="http://schemas.openxmlformats.org/presentationml/2006/main">
  <p:tag name="KSO_WM_SLIDE_MODEL_TYPE" val="timeline"/>
</p:tagLst>
</file>

<file path=ppt/theme/theme1.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18245</Words>
  <Application>WPS 演示</Application>
  <PresentationFormat>全屏显示(4:3)</PresentationFormat>
  <Paragraphs>1005</Paragraphs>
  <Slides>130</Slides>
  <Notes>2</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130</vt:i4>
      </vt:variant>
    </vt:vector>
  </HeadingPairs>
  <TitlesOfParts>
    <vt:vector size="165" baseType="lpstr">
      <vt:lpstr>Arial</vt:lpstr>
      <vt:lpstr>宋体</vt:lpstr>
      <vt:lpstr>Wingdings</vt:lpstr>
      <vt:lpstr>Times New Roman</vt:lpstr>
      <vt:lpstr>Verdana</vt:lpstr>
      <vt:lpstr>Stone Sans</vt:lpstr>
      <vt:lpstr>微软雅黑</vt:lpstr>
      <vt:lpstr>隶书</vt:lpstr>
      <vt:lpstr>仿宋</vt:lpstr>
      <vt:lpstr>楷体</vt:lpstr>
      <vt:lpstr>楷体_GB2312</vt:lpstr>
      <vt:lpstr>华文新魏</vt:lpstr>
      <vt:lpstr>幼圆</vt:lpstr>
      <vt:lpstr>Arial Unicode MS</vt:lpstr>
      <vt:lpstr>Calibri</vt:lpstr>
      <vt:lpstr>Comic Sans MS</vt:lpstr>
      <vt:lpstr>黑体</vt:lpstr>
      <vt:lpstr>华文行楷</vt:lpstr>
      <vt:lpstr>方正隶书简体</vt:lpstr>
      <vt:lpstr>华文细黑</vt:lpstr>
      <vt:lpstr>MS PGothic</vt:lpstr>
      <vt:lpstr>楷体_GB2312</vt:lpstr>
      <vt:lpstr>方正水柱简体</vt:lpstr>
      <vt:lpstr>Wingdings</vt:lpstr>
      <vt:lpstr>华文隶书</vt:lpstr>
      <vt:lpstr>方正姚体</vt:lpstr>
      <vt:lpstr>华文彩云</vt:lpstr>
      <vt:lpstr>华文楷体</vt:lpstr>
      <vt:lpstr>经典细圆简</vt:lpstr>
      <vt:lpstr>长城POP2繁</vt:lpstr>
      <vt:lpstr>Monotype Sorts</vt:lpstr>
      <vt:lpstr>仿宋_GB2312</vt:lpstr>
      <vt:lpstr>Segoe Print</vt:lpstr>
      <vt:lpstr>新宋体</vt:lpstr>
      <vt:lpstr>2_默认设计模板</vt:lpstr>
      <vt:lpstr>2019年春季学期</vt:lpstr>
      <vt:lpstr>第五章    邓小平理论</vt:lpstr>
      <vt:lpstr>邓小平曲折而伟大的一生</vt:lpstr>
      <vt:lpstr>邓小平“三落三起”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邓小平是20世纪最伟大的人物之一</vt:lpstr>
      <vt:lpstr>第一节  邓小平理论的形成</vt:lpstr>
      <vt:lpstr>1、时代背景：和平与发展成为时代主题</vt:lpstr>
      <vt:lpstr>PowerPoint 演示文稿</vt:lpstr>
      <vt:lpstr>PowerPoint 演示文稿</vt:lpstr>
      <vt:lpstr>PowerPoint 演示文稿</vt:lpstr>
      <vt:lpstr>PowerPoint 演示文稿</vt:lpstr>
      <vt:lpstr>PowerPoint 演示文稿</vt:lpstr>
      <vt:lpstr>PowerPoint 演示文稿</vt:lpstr>
      <vt:lpstr>2 历史依据：社会主义建设的经验教训</vt:lpstr>
      <vt:lpstr>社会主义建设中的挫折</vt:lpstr>
      <vt:lpstr>其他社会主义国家的兴衰成败</vt:lpstr>
      <vt:lpstr>PowerPoint 演示文稿</vt:lpstr>
      <vt:lpstr>3 现实依据：改革开放和现代化建设的实践</vt:lpstr>
      <vt:lpstr>二  邓小平理论的形成过程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邓小平理论的基本问题和主要内容</vt:lpstr>
      <vt:lpstr>PowerPoint 演示文稿</vt:lpstr>
      <vt:lpstr>PowerPoint 演示文稿</vt:lpstr>
      <vt:lpstr>     邓小平从总结社会主义发展的历史经验教训入手，不断对“什么不是社会主义”进行思考，提出了 “十个不是社会主义”</vt:lpstr>
      <vt:lpstr>PowerPoint 演示文稿</vt:lpstr>
      <vt:lpstr>PowerPoint 演示文稿</vt:lpstr>
      <vt:lpstr>（二）社会主义本质的科学内涵</vt:lpstr>
      <vt:lpstr>PowerPoint 演示文稿</vt:lpstr>
      <vt:lpstr>这一概括还把“发展生产力”和“解放生产力”统一起来</vt:lpstr>
      <vt:lpstr>2.突出强调消灭剥削、消除两极分化，最终达到共同富裕</vt:lpstr>
      <vt:lpstr>PowerPoint 演示文稿</vt:lpstr>
      <vt:lpstr>3、社会主义本质的体现是一个动态的过程</vt:lpstr>
      <vt:lpstr>4、对消灭剥削、消除两极分化的思考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2）社会主义初级阶段理论的形成</vt:lpstr>
      <vt:lpstr>PowerPoint 演示文稿</vt:lpstr>
      <vt:lpstr>PowerPoint 演示文稿</vt:lpstr>
      <vt:lpstr>十九大关于社会发展阶段的表述</vt:lpstr>
      <vt:lpstr>3）社会主义初级阶段的科学含义和主要特征</vt:lpstr>
      <vt:lpstr>PowerPoint 演示文稿</vt:lpstr>
      <vt:lpstr>PowerPoint 演示文稿</vt:lpstr>
      <vt:lpstr>PowerPoint 演示文稿</vt:lpstr>
      <vt:lpstr>4)科学把握我国发展的阶段性特征</vt:lpstr>
      <vt:lpstr>PowerPoint 演示文稿</vt:lpstr>
      <vt:lpstr>3、党的基本路线</vt:lpstr>
      <vt:lpstr>PowerPoint 演示文稿</vt:lpstr>
      <vt:lpstr>2017年十九大关于基本路线的表述</vt:lpstr>
      <vt:lpstr>PowerPoint 演示文稿</vt:lpstr>
      <vt:lpstr>PowerPoint 演示文稿</vt:lpstr>
      <vt:lpstr>4、社会主义根本任务的理论</vt:lpstr>
      <vt:lpstr>中国要发展，离不开科学</vt:lpstr>
      <vt:lpstr>PowerPoint 演示文稿</vt:lpstr>
      <vt:lpstr>PowerPoint 演示文稿</vt:lpstr>
      <vt:lpstr>PowerPoint 演示文稿</vt:lpstr>
      <vt:lpstr>PowerPoint 演示文稿</vt:lpstr>
      <vt:lpstr>PowerPoint 演示文稿</vt:lpstr>
      <vt:lpstr>5、三步走战略</vt:lpstr>
      <vt:lpstr>PowerPoint 演示文稿</vt:lpstr>
      <vt:lpstr>PowerPoint 演示文稿</vt:lpstr>
      <vt:lpstr>PowerPoint 演示文稿</vt:lpstr>
      <vt:lpstr>PowerPoint 演示文稿</vt:lpstr>
      <vt:lpstr>6、改革开放理论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胆子要大，步子要稳</vt:lpstr>
      <vt:lpstr>PowerPoint 演示文稿</vt:lpstr>
      <vt:lpstr>PowerPoint 演示文稿</vt:lpstr>
      <vt:lpstr>PowerPoint 演示文稿</vt:lpstr>
      <vt:lpstr>改革新阶段</vt:lpstr>
      <vt:lpstr>坚持改革的正确方向</vt:lpstr>
      <vt:lpstr>7、社会主义市场经济理论</vt:lpstr>
      <vt:lpstr>PowerPoint 演示文稿</vt:lpstr>
      <vt:lpstr>计划与市场的矛盾凸显</vt:lpstr>
      <vt:lpstr>PowerPoint 演示文稿</vt:lpstr>
      <vt:lpstr>以市场为取向的改革</vt:lpstr>
      <vt:lpstr>PowerPoint 演示文稿</vt:lpstr>
      <vt:lpstr>理论探索：社会主义与市场经济的关系</vt:lpstr>
      <vt:lpstr>PowerPoint 演示文稿</vt:lpstr>
      <vt:lpstr>PowerPoint 演示文稿</vt:lpstr>
      <vt:lpstr>8、“两手抓，两手都要硬”</vt:lpstr>
      <vt:lpstr>物质文明和精神文明两手抓，两手都要硬 十二届六中全会初步形成了我国社会主义现代化建设的总体布局</vt:lpstr>
      <vt:lpstr>“一手抓建设、一手抓法治”</vt:lpstr>
      <vt:lpstr>“一手抓改革开放、一手抓惩治腐败”</vt:lpstr>
      <vt:lpstr>9、“一国两制”</vt:lpstr>
      <vt:lpstr>构想的基本内容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邓小平理论的历史地位</vt:lpstr>
      <vt:lpstr>PowerPoint 演示文稿</vt:lpstr>
      <vt:lpstr>三、改革开放和社会主义现代化建设的科学指南</vt:lpstr>
      <vt:lpstr>推荐图书</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2018年春季学期</dc:title>
  <dc:creator>lenovo</dc:creator>
  <cp:lastModifiedBy>li</cp:lastModifiedBy>
  <cp:revision>244</cp:revision>
  <dcterms:created xsi:type="dcterms:W3CDTF">2013-05-06T06:13:00Z</dcterms:created>
  <dcterms:modified xsi:type="dcterms:W3CDTF">2019-03-31T03:05:29Z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